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theme/theme2.xml" ContentType="application/vnd.openxmlformats-officedocument.theme+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theme/theme3.xml" ContentType="application/vnd.openxmlformats-officedocument.theme+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heme/themeOverride1.xml" ContentType="application/vnd.openxmlformats-officedocument.themeOverr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5397" r:id="rId5"/>
    <p:sldMasterId id="2147485410" r:id="rId6"/>
    <p:sldMasterId id="2147485419" r:id="rId7"/>
  </p:sldMasterIdLst>
  <p:notesMasterIdLst>
    <p:notesMasterId r:id="rId39"/>
  </p:notesMasterIdLst>
  <p:handoutMasterIdLst>
    <p:handoutMasterId r:id="rId40"/>
  </p:handoutMasterIdLst>
  <p:sldIdLst>
    <p:sldId id="2076138278" r:id="rId8"/>
    <p:sldId id="2076138482" r:id="rId9"/>
    <p:sldId id="2076138299" r:id="rId10"/>
    <p:sldId id="2214" r:id="rId11"/>
    <p:sldId id="3486" r:id="rId12"/>
    <p:sldId id="2147307637" r:id="rId13"/>
    <p:sldId id="2076138488" r:id="rId14"/>
    <p:sldId id="540" r:id="rId15"/>
    <p:sldId id="543" r:id="rId16"/>
    <p:sldId id="544" r:id="rId17"/>
    <p:sldId id="2147307635" r:id="rId18"/>
    <p:sldId id="482" r:id="rId19"/>
    <p:sldId id="3480" r:id="rId20"/>
    <p:sldId id="483" r:id="rId21"/>
    <p:sldId id="2212" r:id="rId22"/>
    <p:sldId id="2147307636" r:id="rId23"/>
    <p:sldId id="2216" r:id="rId24"/>
    <p:sldId id="2147307638" r:id="rId25"/>
    <p:sldId id="2076138487" r:id="rId26"/>
    <p:sldId id="2076138500" r:id="rId27"/>
    <p:sldId id="3526" r:id="rId28"/>
    <p:sldId id="2147307639" r:id="rId29"/>
    <p:sldId id="2076138490" r:id="rId30"/>
    <p:sldId id="2076138507" r:id="rId31"/>
    <p:sldId id="2076138503" r:id="rId32"/>
    <p:sldId id="2076138504" r:id="rId33"/>
    <p:sldId id="2076138489" r:id="rId34"/>
    <p:sldId id="2076138491" r:id="rId35"/>
    <p:sldId id="2076138508" r:id="rId36"/>
    <p:sldId id="2076138494" r:id="rId37"/>
    <p:sldId id="2076138505" r:id="rId38"/>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EFAFB233-063F-42B5-8137-9DF3F51BA10A}">
      <p15:sldGuideLst xmlns:p15="http://schemas.microsoft.com/office/powerpoint/2012/main">
        <p15:guide id="2" orient="horz" pos="640" userDrawn="1">
          <p15:clr>
            <a:srgbClr val="A4A3A4"/>
          </p15:clr>
        </p15:guide>
        <p15:guide id="3"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7" name="Richard Carr" initials="RC" lastIdx="1" clrIdx="7">
    <p:extLst>
      <p:ext uri="{19B8F6BF-5375-455C-9EA6-DF929625EA0E}">
        <p15:presenceInfo xmlns:p15="http://schemas.microsoft.com/office/powerpoint/2012/main" userId="S::ricarr@microsoft.com::3e74da4d-75c2-4e44-a35b-67c28d04960c" providerId="AD"/>
      </p:ext>
    </p:extLst>
  </p:cmAuthor>
  <p:cmAuthor id="5" name="Author" initials="A" lastIdx="0" clrIdx="5"/>
  <p:cmAuthor id="6" name="Ian Alderman" initials="IA" lastIdx="4" clrIdx="6">
    <p:extLst>
      <p:ext uri="{19B8F6BF-5375-455C-9EA6-DF929625EA0E}">
        <p15:presenceInfo xmlns:p15="http://schemas.microsoft.com/office/powerpoint/2012/main" userId="S::ianalder@microsoft.com::731846ff-641a-476c-ab63-5ae32608263d"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21E84"/>
    <a:srgbClr val="010185"/>
    <a:srgbClr val="0069BA"/>
    <a:srgbClr val="29278B"/>
    <a:srgbClr val="2F2F2F"/>
    <a:srgbClr val="666666"/>
    <a:srgbClr val="000000"/>
    <a:srgbClr val="8661C5"/>
    <a:srgbClr val="D59D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800" autoAdjust="0"/>
    <p:restoredTop sz="85084" autoAdjust="0"/>
  </p:normalViewPr>
  <p:slideViewPr>
    <p:cSldViewPr snapToGrid="0">
      <p:cViewPr varScale="1">
        <p:scale>
          <a:sx n="86" d="100"/>
          <a:sy n="86" d="100"/>
        </p:scale>
        <p:origin x="64" y="64"/>
      </p:cViewPr>
      <p:guideLst>
        <p:guide orient="horz" pos="640"/>
        <p:guide pos="3840"/>
      </p:guideLst>
    </p:cSldViewPr>
  </p:slideViewPr>
  <p:outlineViewPr>
    <p:cViewPr>
      <p:scale>
        <a:sx n="33" d="100"/>
        <a:sy n="33" d="100"/>
      </p:scale>
      <p:origin x="0" y="-44436"/>
    </p:cViewPr>
  </p:outlineViewPr>
  <p:notesTextViewPr>
    <p:cViewPr>
      <p:scale>
        <a:sx n="125" d="100"/>
        <a:sy n="125" d="100"/>
      </p:scale>
      <p:origin x="0" y="0"/>
    </p:cViewPr>
  </p:notesTextViewPr>
  <p:sorterViewPr>
    <p:cViewPr varScale="1">
      <p:scale>
        <a:sx n="1" d="1"/>
        <a:sy n="1" d="1"/>
      </p:scale>
      <p:origin x="0" y="-20925"/>
    </p:cViewPr>
  </p:sorterViewPr>
  <p:notesViewPr>
    <p:cSldViewPr snapToGrid="0" showGuides="1">
      <p:cViewPr varScale="1">
        <p:scale>
          <a:sx n="169" d="100"/>
          <a:sy n="169" d="100"/>
        </p:scale>
        <p:origin x="5232" y="1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notesMaster" Target="notesMasters/notesMaster1.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presProps" Target="presProp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9.xml"/><Relationship Id="rId29" Type="http://schemas.openxmlformats.org/officeDocument/2006/relationships/slide" Target="slides/slide22.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handoutMaster" Target="handoutMasters/handoutMaster1.xml"/><Relationship Id="rId45"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viewProps" Target="viewProps.xml"/><Relationship Id="rId8" Type="http://schemas.openxmlformats.org/officeDocument/2006/relationships/slide" Target="slides/slide1.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20" Type="http://schemas.openxmlformats.org/officeDocument/2006/relationships/slide" Target="slides/slide13.xml"/><Relationship Id="rId41"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10/23/2023 5:00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10/23/2023 5:00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azureprice.net/" TargetMode="External"/><Relationship Id="rId2" Type="http://schemas.openxmlformats.org/officeDocument/2006/relationships/slide" Target="../slides/slide11.xml"/><Relationship Id="rId1" Type="http://schemas.openxmlformats.org/officeDocument/2006/relationships/notesMaster" Target="../notesMasters/notesMaster1.xml"/><Relationship Id="rId4" Type="http://schemas.openxmlformats.org/officeDocument/2006/relationships/hyperlink" Target="https://learn.microsoft.com/en-gb/azure/virtual-machines/" TargetMode="Externa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azure.microsoft.com/en-gb/overview/what-is-a-virtual-machine/"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C61DAB-D93E-49CA-B245-379601CFE8D0}" type="datetime8">
              <a:rPr lang="en-US" smtClean="0"/>
              <a:t>10/23/2023 5:00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13185834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50189" fontAlgn="base">
              <a:lnSpc>
                <a:spcPct val="90000"/>
              </a:lnSpc>
              <a:spcBef>
                <a:spcPct val="0"/>
              </a:spcBef>
              <a:spcAft>
                <a:spcPct val="0"/>
              </a:spcAft>
              <a:defRP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3484898-C74C-410F-827F-F5F157B684C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652564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3EDA60F8-16B4-47DC-8529-3B87B0FFA524}"/>
              </a:ext>
            </a:extLst>
          </p:cNvPr>
          <p:cNvSpPr>
            <a:spLocks noGrp="1"/>
          </p:cNvSpPr>
          <p:nvPr>
            <p:ph type="body" idx="1"/>
          </p:nvPr>
        </p:nvSpPr>
        <p:spPr/>
        <p:txBody>
          <a:bodyPr/>
          <a:lstStyle/>
          <a:p>
            <a:r>
              <a:rPr lang="en-US" dirty="0"/>
              <a:t>ACC, Dedicated</a:t>
            </a:r>
          </a:p>
          <a:p>
            <a:r>
              <a:rPr lang="fr-FR" dirty="0">
                <a:hlinkClick r:id="rId3"/>
              </a:rPr>
              <a:t>Azure VM </a:t>
            </a:r>
            <a:r>
              <a:rPr lang="fr-FR" dirty="0" err="1">
                <a:hlinkClick r:id="rId3"/>
              </a:rPr>
              <a:t>Comparison</a:t>
            </a:r>
            <a:r>
              <a:rPr lang="fr-FR" dirty="0">
                <a:hlinkClick r:id="rId3"/>
              </a:rPr>
              <a:t> (azureprice.net)</a:t>
            </a:r>
            <a:endParaRPr lang="en-US" dirty="0"/>
          </a:p>
          <a:p>
            <a:endParaRPr lang="en-US" dirty="0"/>
          </a:p>
          <a:p>
            <a:r>
              <a:rPr lang="en-GB" dirty="0">
                <a:hlinkClick r:id="rId4"/>
              </a:rPr>
              <a:t>Virtual machines in Azure - Azure Virtual Machines | Microsoft Learn</a:t>
            </a:r>
            <a:endParaRPr lang="en-US" dirty="0"/>
          </a:p>
          <a:p>
            <a:endParaRPr lang="en-US" dirty="0"/>
          </a:p>
          <a:p>
            <a:r>
              <a:rPr lang="en-GB" b="0" i="0" dirty="0">
                <a:solidFill>
                  <a:srgbClr val="171717"/>
                </a:solidFill>
                <a:effectLst/>
                <a:latin typeface="Segoe UI" panose="020B0502040204020203" pitchFamily="34" charset="0"/>
              </a:rPr>
              <a:t>Burstable: B-series VMs are ideal for workloads that do not need the full performance of the CPU continuously, like web servers, proof of concepts, small databases and development build environments.</a:t>
            </a:r>
          </a:p>
          <a:p>
            <a:endParaRPr lang="en-GB" b="0" i="0" dirty="0">
              <a:solidFill>
                <a:srgbClr val="171717"/>
              </a:solidFill>
              <a:effectLst/>
              <a:latin typeface="Segoe UI" panose="020B0502040204020203" pitchFamily="34" charset="0"/>
            </a:endParaRPr>
          </a:p>
          <a:p>
            <a:r>
              <a:rPr lang="en-GB" b="0" i="0" dirty="0">
                <a:solidFill>
                  <a:srgbClr val="171717"/>
                </a:solidFill>
                <a:effectLst/>
                <a:latin typeface="Segoe UI" panose="020B0502040204020203" pitchFamily="34" charset="0"/>
              </a:rPr>
              <a:t>GPU N  series: designed for compute-intensive, graphics-intensive, and visualization workloads.</a:t>
            </a:r>
            <a:endParaRPr 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50189"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93484898-C74C-410F-827F-F5F157B684C3}"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786582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Cover off RAID etc in CP Level 200</a:t>
            </a:r>
          </a:p>
        </p:txBody>
      </p:sp>
      <p:sp>
        <p:nvSpPr>
          <p:cNvPr id="4" name="Slide Number Placeholder 3"/>
          <p:cNvSpPr>
            <a:spLocks noGrp="1"/>
          </p:cNvSpPr>
          <p:nvPr>
            <p:ph type="sldNum" sz="quarter" idx="5"/>
          </p:nvPr>
        </p:nvSpPr>
        <p:spPr/>
        <p:txBody>
          <a:bodyPr/>
          <a:lstStyle/>
          <a:p>
            <a:fld id="{78E6352E-1A4A-4E55-800D-705CCC690FFD}" type="slidenum">
              <a:rPr lang="en-GB" smtClean="0"/>
              <a:t>13</a:t>
            </a:fld>
            <a:endParaRPr lang="en-GB"/>
          </a:p>
        </p:txBody>
      </p:sp>
    </p:spTree>
    <p:extLst>
      <p:ext uri="{BB962C8B-B14F-4D97-AF65-F5344CB8AC3E}">
        <p14:creationId xmlns:p14="http://schemas.microsoft.com/office/powerpoint/2010/main" val="25815857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50189" fontAlgn="base">
              <a:lnSpc>
                <a:spcPct val="90000"/>
              </a:lnSpc>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3484898-C74C-410F-827F-F5F157B684C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523306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37369" indent="-237369">
              <a:buAutoNum type="arabicPeriod"/>
            </a:pPr>
            <a:endParaRPr lang="en-US"/>
          </a:p>
        </p:txBody>
      </p:sp>
      <p:sp>
        <p:nvSpPr>
          <p:cNvPr id="4" name="Header Placeholder 3"/>
          <p:cNvSpPr>
            <a:spLocks noGrp="1"/>
          </p:cNvSpPr>
          <p:nvPr>
            <p:ph type="hdr" sz="quarter" idx="10"/>
          </p:nvPr>
        </p:nvSpPr>
        <p:spPr/>
        <p:txBody>
          <a:bodyPr/>
          <a:lstStyle/>
          <a:p>
            <a:pPr marL="0" marR="0" lvl="0" indent="0" algn="l" defTabSz="95046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50464"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50464" rtl="0" eaLnBrk="1" fontAlgn="auto" latinLnBrk="0" hangingPunct="1">
                <a:lnSpc>
                  <a:spcPct val="100000"/>
                </a:lnSpc>
                <a:spcBef>
                  <a:spcPts val="0"/>
                </a:spcBef>
                <a:spcAft>
                  <a:spcPts val="0"/>
                </a:spcAft>
                <a:buClrTx/>
                <a:buSzTx/>
                <a:buFontTx/>
                <a:buNone/>
                <a:tabLst/>
                <a:defRPr/>
              </a:pPr>
              <a:t>10/23/2023 5:00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5046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50464"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438047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7164DB3E-CB20-4473-9FC4-02E0F1552C84}"/>
              </a:ext>
            </a:extLst>
          </p:cNvPr>
          <p:cNvSpPr>
            <a:spLocks noGrp="1"/>
          </p:cNvSpPr>
          <p:nvPr>
            <p:ph type="body" idx="1"/>
          </p:nvPr>
        </p:nvSpPr>
        <p:spPr/>
        <p:txBody>
          <a:bodyPr/>
          <a:lstStyle/>
          <a:p>
            <a:r>
              <a:rPr lang="en-US" dirty="0"/>
              <a:t>++Ephemeral OS disks</a:t>
            </a:r>
          </a:p>
          <a:p>
            <a:pPr algn="l"/>
            <a:r>
              <a:rPr lang="en-US" b="0" i="0" dirty="0">
                <a:solidFill>
                  <a:srgbClr val="E6E6E6"/>
                </a:solidFill>
                <a:effectLst/>
                <a:latin typeface="Segoe UI" panose="020B0502040204020203" pitchFamily="34" charset="0"/>
              </a:rPr>
              <a:t>The key features of ephemeral disks are:</a:t>
            </a:r>
          </a:p>
          <a:p>
            <a:pPr algn="l">
              <a:buFont typeface="Arial" panose="020B0604020202020204" pitchFamily="34" charset="0"/>
              <a:buChar char="•"/>
            </a:pPr>
            <a:r>
              <a:rPr lang="en-US" b="0" i="0" dirty="0">
                <a:solidFill>
                  <a:srgbClr val="E6E6E6"/>
                </a:solidFill>
                <a:effectLst/>
                <a:latin typeface="Segoe UI" panose="020B0502040204020203" pitchFamily="34" charset="0"/>
              </a:rPr>
              <a:t>Ideal for stateless applications.</a:t>
            </a:r>
          </a:p>
          <a:p>
            <a:pPr algn="l">
              <a:buFont typeface="Arial" panose="020B0604020202020204" pitchFamily="34" charset="0"/>
              <a:buChar char="•"/>
            </a:pPr>
            <a:r>
              <a:rPr lang="en-US" b="0" i="0" dirty="0">
                <a:solidFill>
                  <a:srgbClr val="E6E6E6"/>
                </a:solidFill>
                <a:effectLst/>
                <a:latin typeface="Segoe UI" panose="020B0502040204020203" pitchFamily="34" charset="0"/>
              </a:rPr>
              <a:t>Lower latency, similar to a temporary disk.</a:t>
            </a:r>
          </a:p>
          <a:p>
            <a:pPr algn="l">
              <a:buFont typeface="Arial" panose="020B0604020202020204" pitchFamily="34" charset="0"/>
              <a:buChar char="•"/>
            </a:pPr>
            <a:r>
              <a:rPr lang="en-US" b="0" i="0" dirty="0">
                <a:solidFill>
                  <a:srgbClr val="E6E6E6"/>
                </a:solidFill>
                <a:effectLst/>
                <a:latin typeface="Segoe UI" panose="020B0502040204020203" pitchFamily="34" charset="0"/>
              </a:rPr>
              <a:t>Ephemeral OS disks are free, you incur no storage cost for OS disk.</a:t>
            </a:r>
          </a:p>
          <a:p>
            <a:endParaRPr lang="en-US" dirty="0"/>
          </a:p>
        </p:txBody>
      </p:sp>
    </p:spTree>
    <p:extLst>
      <p:ext uri="{BB962C8B-B14F-4D97-AF65-F5344CB8AC3E}">
        <p14:creationId xmlns:p14="http://schemas.microsoft.com/office/powerpoint/2010/main" val="31983137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E11271DC-C3DF-4AC1-A0DB-9BFAF772F408}"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370354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50189"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93484898-C74C-410F-827F-F5F157B684C3}"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719888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10/23/2023 5:00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9340213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10/23/2023 5:00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33954377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10/23/2023 5:00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22389103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50189"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93484898-C74C-410F-827F-F5F157B684C3}"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990554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10/23/2023 5:00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388325745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10/23/2023 5:00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44417055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sz="900"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10/23/2023 5:00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46429331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000000"/>
              </a:solidFill>
              <a:effectLst/>
              <a:latin typeface="Arial" panose="020B0604020202020204" pitchFamily="34" charset="0"/>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10/23/2023 5:00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16743242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10/23/2023 5:00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19424828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50189"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93484898-C74C-410F-827F-F5F157B684C3}"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825700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hlinkClick r:id="rId3"/>
              </a:rPr>
              <a:t>https://azure.microsoft.com/en-gb/overview/what-is-a-virtual-machine/</a:t>
            </a:r>
            <a:endParaRPr lang="en-GB" dirty="0"/>
          </a:p>
          <a:p>
            <a:endParaRPr lang="en-GB" dirty="0"/>
          </a:p>
          <a:p>
            <a:r>
              <a:rPr lang="en-GB" b="0" i="0" dirty="0">
                <a:solidFill>
                  <a:srgbClr val="000000"/>
                </a:solidFill>
                <a:effectLst/>
                <a:latin typeface="Segoe UI" panose="020B0502040204020203" pitchFamily="34" charset="0"/>
              </a:rPr>
              <a:t>VM, is no different than any other physical computer like a laptop, smart phone, or server. It has a CPU, memory, disks to store your files, and can connect to the internet if needed. While the parts that make up your computer (called hardware) are physical and tangible, VMs are often thought of as virtual computers or software-defined computers within physical servers, existing only as code.</a:t>
            </a:r>
            <a:endParaRPr lang="en-GB" dirty="0"/>
          </a:p>
        </p:txBody>
      </p:sp>
      <p:sp>
        <p:nvSpPr>
          <p:cNvPr id="4" name="Slide Number Placeholder 3"/>
          <p:cNvSpPr>
            <a:spLocks noGrp="1"/>
          </p:cNvSpPr>
          <p:nvPr>
            <p:ph type="sldNum" sz="quarter" idx="5"/>
          </p:nvPr>
        </p:nvSpPr>
        <p:spPr/>
        <p:txBody>
          <a:bodyPr/>
          <a:lstStyle/>
          <a:p>
            <a:fld id="{78E6352E-1A4A-4E55-800D-705CCC690FFD}" type="slidenum">
              <a:rPr lang="en-GB" smtClean="0"/>
              <a:t>5</a:t>
            </a:fld>
            <a:endParaRPr lang="en-GB"/>
          </a:p>
        </p:txBody>
      </p:sp>
    </p:spTree>
    <p:extLst>
      <p:ext uri="{BB962C8B-B14F-4D97-AF65-F5344CB8AC3E}">
        <p14:creationId xmlns:p14="http://schemas.microsoft.com/office/powerpoint/2010/main" val="28053255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Vmware</a:t>
            </a:r>
            <a:r>
              <a:rPr lang="en-GB" dirty="0"/>
              <a:t> and </a:t>
            </a:r>
            <a:r>
              <a:rPr lang="en-GB" dirty="0" err="1"/>
              <a:t>hyperV</a:t>
            </a:r>
            <a:r>
              <a:rPr lang="en-GB" dirty="0"/>
              <a:t> are hypervisors. </a:t>
            </a:r>
            <a:r>
              <a:rPr lang="en-GB" b="0" i="0" dirty="0">
                <a:solidFill>
                  <a:srgbClr val="7A7A7A"/>
                </a:solidFill>
                <a:effectLst/>
                <a:latin typeface="Roboto" panose="02000000000000000000" pitchFamily="2" charset="0"/>
              </a:rPr>
              <a:t>With Hyper-V, multiple virtual machines can be run on one computer, each with its operating system, enabling VMs to operate side-by-</a:t>
            </a:r>
            <a:r>
              <a:rPr lang="en-GB" b="0" i="0" dirty="0" err="1">
                <a:solidFill>
                  <a:srgbClr val="7A7A7A"/>
                </a:solidFill>
                <a:effectLst/>
                <a:latin typeface="Roboto" panose="02000000000000000000" pitchFamily="2" charset="0"/>
              </a:rPr>
              <a:t>sid</a:t>
            </a:r>
            <a:endParaRPr lang="en-GB"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10/23/2023 5:00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40962660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10/23/2023 5:00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37832908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dirty="0"/>
              <a:t>Resiliency:  Ability to remain up and running in case of any hardware or service failures.</a:t>
            </a:r>
          </a:p>
          <a:p>
            <a:pPr lvl="0"/>
            <a:r>
              <a:rPr lang="en-US" dirty="0" err="1"/>
              <a:t>Availbailty</a:t>
            </a:r>
            <a:r>
              <a:rPr lang="en-US" dirty="0"/>
              <a:t> set: logical Construct to place the virtual machine in a setting that at a time all the VMs in the Av set doesn’t have any planned or unplanned outages like maintenance.</a:t>
            </a:r>
          </a:p>
          <a:p>
            <a:pPr lvl="0"/>
            <a:r>
              <a:rPr lang="en-US" dirty="0"/>
              <a:t>SLA: </a:t>
            </a:r>
            <a:r>
              <a:rPr lang="en-GB" b="0" i="0" dirty="0">
                <a:solidFill>
                  <a:srgbClr val="111111"/>
                </a:solidFill>
                <a:effectLst/>
                <a:latin typeface="Roboto" panose="02000000000000000000" pitchFamily="2" charset="0"/>
              </a:rPr>
              <a:t>a 99.99% SLA is allowed a little under 1 hour</a:t>
            </a:r>
            <a:r>
              <a:rPr lang="en-US" b="0" i="0" dirty="0">
                <a:solidFill>
                  <a:srgbClr val="111111"/>
                </a:solidFill>
                <a:effectLst/>
                <a:latin typeface="Roboto" panose="02000000000000000000" pitchFamily="2" charset="0"/>
              </a:rPr>
              <a:t> downtime in a year. 99.95% meaning around 4.5 </a:t>
            </a:r>
            <a:r>
              <a:rPr lang="en-US" b="0" i="0" dirty="0" err="1">
                <a:solidFill>
                  <a:srgbClr val="111111"/>
                </a:solidFill>
                <a:effectLst/>
                <a:latin typeface="Roboto" panose="02000000000000000000" pitchFamily="2" charset="0"/>
              </a:rPr>
              <a:t>hrs</a:t>
            </a:r>
            <a:r>
              <a:rPr lang="en-US" b="0" i="0" dirty="0">
                <a:solidFill>
                  <a:srgbClr val="111111"/>
                </a:solidFill>
                <a:effectLst/>
                <a:latin typeface="Roboto" panose="02000000000000000000" pitchFamily="2" charset="0"/>
              </a:rPr>
              <a:t> in a year downtime, 99.9 = 8 hours 45 mins / year.</a:t>
            </a:r>
            <a:endParaRPr lang="en-US" b="0"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8465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10/23/2023 5:00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050570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50189" fontAlgn="base">
              <a:lnSpc>
                <a:spcPct val="90000"/>
              </a:lnSpc>
              <a:spcBef>
                <a:spcPct val="0"/>
              </a:spcBef>
              <a:spcAft>
                <a:spcPct val="0"/>
              </a:spcAft>
              <a:defRPr/>
            </a:pPr>
            <a:r>
              <a:rPr lang="en-GB" b="0" i="0" dirty="0">
                <a:solidFill>
                  <a:srgbClr val="444444"/>
                </a:solidFill>
                <a:effectLst/>
                <a:latin typeface="Roboto" panose="02000000000000000000" pitchFamily="2" charset="0"/>
              </a:rPr>
              <a:t>An operating system (OS) is system software that manages computer hardware, software resources, and provides common services for computer programs. </a:t>
            </a:r>
            <a:r>
              <a:rPr lang="en-GB" b="0" i="0" dirty="0">
                <a:solidFill>
                  <a:srgbClr val="71777D"/>
                </a:solidFill>
                <a:effectLst/>
                <a:latin typeface="Roboto" panose="02000000000000000000" pitchFamily="2" charset="0"/>
              </a:rPr>
              <a:t>acts as an interface between the software and different parts of the computer or the computer hardware. Runs on top of physical servers. On top of OS runs the </a:t>
            </a:r>
            <a:r>
              <a:rPr lang="en-GB" b="0" i="0" dirty="0" err="1">
                <a:solidFill>
                  <a:srgbClr val="71777D"/>
                </a:solidFill>
                <a:effectLst/>
                <a:latin typeface="Roboto" panose="02000000000000000000" pitchFamily="2" charset="0"/>
              </a:rPr>
              <a:t>hyperV</a:t>
            </a:r>
            <a:r>
              <a:rPr lang="en-GB" b="0" i="0" dirty="0">
                <a:solidFill>
                  <a:srgbClr val="71777D"/>
                </a:solidFill>
                <a:effectLst/>
                <a:latin typeface="Roboto" panose="02000000000000000000" pitchFamily="2" charset="0"/>
              </a:rPr>
              <a:t> software.</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3484898-C74C-410F-827F-F5F157B684C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4546918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eg"/><Relationship Id="rId1" Type="http://schemas.openxmlformats.org/officeDocument/2006/relationships/slideMaster" Target="../slideMasters/slideMaster4.xml"/><Relationship Id="rId6" Type="http://schemas.openxmlformats.org/officeDocument/2006/relationships/image" Target="../media/image23.png"/><Relationship Id="rId5" Type="http://schemas.openxmlformats.org/officeDocument/2006/relationships/image" Target="../media/image3.emf"/><Relationship Id="rId4" Type="http://schemas.openxmlformats.org/officeDocument/2006/relationships/image" Target="../media/image26.svg"/></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7.jpeg"/><Relationship Id="rId1" Type="http://schemas.openxmlformats.org/officeDocument/2006/relationships/slideMaster" Target="../slideMasters/slideMaster4.xml"/><Relationship Id="rId4" Type="http://schemas.openxmlformats.org/officeDocument/2006/relationships/image" Target="../media/image23.png"/></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Master" Target="../slideMasters/slideMaster4.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4.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4.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4.xml"/></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1.jpeg"/><Relationship Id="rId1" Type="http://schemas.openxmlformats.org/officeDocument/2006/relationships/slideMaster" Target="../slideMasters/slideMaster4.xml"/><Relationship Id="rId4" Type="http://schemas.openxmlformats.org/officeDocument/2006/relationships/image" Target="../media/image29.svg"/></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2.jpeg"/><Relationship Id="rId1" Type="http://schemas.openxmlformats.org/officeDocument/2006/relationships/slideMaster" Target="../slideMasters/slideMaster4.xml"/><Relationship Id="rId4" Type="http://schemas.openxmlformats.org/officeDocument/2006/relationships/image" Target="../media/image29.svg"/></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0.jpeg"/><Relationship Id="rId1" Type="http://schemas.openxmlformats.org/officeDocument/2006/relationships/slideMaster" Target="../slideMasters/slideMaster4.xml"/><Relationship Id="rId4" Type="http://schemas.openxmlformats.org/officeDocument/2006/relationships/image" Target="../media/image29.svg"/></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0.jpeg"/><Relationship Id="rId1" Type="http://schemas.openxmlformats.org/officeDocument/2006/relationships/slideMaster" Target="../slideMasters/slideMaster4.xml"/><Relationship Id="rId4" Type="http://schemas.openxmlformats.org/officeDocument/2006/relationships/image" Target="../media/image29.sv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Master" Target="../slideMasters/slideMaster4.xml"/></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3.jpeg"/><Relationship Id="rId1" Type="http://schemas.openxmlformats.org/officeDocument/2006/relationships/slideMaster" Target="../slideMasters/slideMaster4.xml"/></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4.jpeg"/><Relationship Id="rId1" Type="http://schemas.openxmlformats.org/officeDocument/2006/relationships/slideMaster" Target="../slideMasters/slideMaster4.xml"/></Relationships>
</file>

<file path=ppt/slideLayouts/_rels/slideLayout15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5.jpeg"/><Relationship Id="rId1" Type="http://schemas.openxmlformats.org/officeDocument/2006/relationships/slideMaster" Target="../slideMasters/slideMaster4.xml"/></Relationships>
</file>

<file path=ppt/slideLayouts/_rels/slideLayout15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6.jpeg"/><Relationship Id="rId1" Type="http://schemas.openxmlformats.org/officeDocument/2006/relationships/slideMaster" Target="../slideMasters/slideMaster4.xml"/></Relationships>
</file>

<file path=ppt/slideLayouts/_rels/slideLayout15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7.jpeg"/><Relationship Id="rId1" Type="http://schemas.openxmlformats.org/officeDocument/2006/relationships/slideMaster" Target="../slideMasters/slideMaster4.xml"/></Relationships>
</file>

<file path=ppt/slideLayouts/_rels/slideLayout15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8.jpeg"/><Relationship Id="rId1" Type="http://schemas.openxmlformats.org/officeDocument/2006/relationships/slideMaster" Target="../slideMasters/slideMaster4.xml"/></Relationships>
</file>

<file path=ppt/slideLayouts/_rels/slideLayout15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9.jpeg"/><Relationship Id="rId1" Type="http://schemas.openxmlformats.org/officeDocument/2006/relationships/slideMaster" Target="../slideMasters/slideMaster4.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10.jp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Master" Target="../slideMasters/slideMaster1.xml"/><Relationship Id="rId4" Type="http://schemas.openxmlformats.org/officeDocument/2006/relationships/image" Target="../media/image16.jp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Master" Target="../slideMasters/slideMaster1.xml"/><Relationship Id="rId5" Type="http://schemas.openxmlformats.org/officeDocument/2006/relationships/image" Target="../media/image20.jpg"/><Relationship Id="rId4" Type="http://schemas.openxmlformats.org/officeDocument/2006/relationships/image" Target="../media/image19.jp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6" Type="http://schemas.openxmlformats.org/officeDocument/2006/relationships/image" Target="../media/image21.jpg"/><Relationship Id="rId5" Type="http://schemas.openxmlformats.org/officeDocument/2006/relationships/image" Target="../media/image11.jpg"/><Relationship Id="rId4" Type="http://schemas.openxmlformats.org/officeDocument/2006/relationships/image" Target="../media/image10.jp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10.jp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6" Type="http://schemas.openxmlformats.org/officeDocument/2006/relationships/image" Target="../media/image21.jpg"/><Relationship Id="rId5" Type="http://schemas.openxmlformats.org/officeDocument/2006/relationships/image" Target="../media/image11.jpg"/><Relationship Id="rId4" Type="http://schemas.openxmlformats.org/officeDocument/2006/relationships/image" Target="../media/image10.jp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accent3"/>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4" name="Picture Placeholder 3">
            <a:extLst>
              <a:ext uri="{FF2B5EF4-FFF2-40B4-BE49-F238E27FC236}">
                <a16:creationId xmlns:a16="http://schemas.microsoft.com/office/drawing/2014/main" id="{40BC5B99-509C-464A-99BC-BB61027E6D1A}"/>
              </a:ext>
            </a:extLst>
          </p:cNvPr>
          <p:cNvSpPr>
            <a:spLocks noGrp="1"/>
          </p:cNvSpPr>
          <p:nvPr>
            <p:ph type="pic" sz="quarter" idx="13"/>
          </p:nvPr>
        </p:nvSpPr>
        <p:spPr>
          <a:xfrm>
            <a:off x="5326063" y="0"/>
            <a:ext cx="6865937" cy="6858000"/>
          </a:xfrm>
        </p:spPr>
        <p:txBody>
          <a:bodyPr/>
          <a:lstStyle/>
          <a:p>
            <a:r>
              <a:rPr lang="en-US"/>
              <a:t>Click icon to add picture</a:t>
            </a:r>
          </a:p>
        </p:txBody>
      </p:sp>
    </p:spTree>
    <p:extLst>
      <p:ext uri="{BB962C8B-B14F-4D97-AF65-F5344CB8AC3E}">
        <p14:creationId xmlns:p14="http://schemas.microsoft.com/office/powerpoint/2010/main" val="3017430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dirty="0"/>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345095137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Section Divi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Subtitle</a:t>
            </a:r>
          </a:p>
        </p:txBody>
      </p:sp>
    </p:spTree>
    <p:extLst>
      <p:ext uri="{BB962C8B-B14F-4D97-AF65-F5344CB8AC3E}">
        <p14:creationId xmlns:p14="http://schemas.microsoft.com/office/powerpoint/2010/main" val="15770881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Section Divider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Subtitle</a:t>
            </a:r>
          </a:p>
        </p:txBody>
      </p:sp>
    </p:spTree>
    <p:extLst>
      <p:ext uri="{BB962C8B-B14F-4D97-AF65-F5344CB8AC3E}">
        <p14:creationId xmlns:p14="http://schemas.microsoft.com/office/powerpoint/2010/main" val="25625778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Section Divider 3">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Subtitle</a:t>
            </a:r>
          </a:p>
        </p:txBody>
      </p:sp>
    </p:spTree>
    <p:extLst>
      <p:ext uri="{BB962C8B-B14F-4D97-AF65-F5344CB8AC3E}">
        <p14:creationId xmlns:p14="http://schemas.microsoft.com/office/powerpoint/2010/main" val="7497528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Section Divider 4">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93204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description</a:t>
            </a:r>
          </a:p>
        </p:txBody>
      </p:sp>
      <p:sp>
        <p:nvSpPr>
          <p:cNvPr id="5" name="Text Placeholder 4"/>
          <p:cNvSpPr>
            <a:spLocks noGrp="1"/>
          </p:cNvSpPr>
          <p:nvPr>
            <p:ph type="body" sz="quarter" idx="12" hasCustomPrompt="1"/>
          </p:nvPr>
        </p:nvSpPr>
        <p:spPr>
          <a:xfrm>
            <a:off x="585216" y="585788"/>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accent3"/>
                </a:solidFill>
                <a:latin typeface="+mn-lt"/>
              </a:defRPr>
            </a:lvl1pPr>
          </a:lstStyle>
          <a:p>
            <a:pPr lvl="0"/>
            <a:r>
              <a:rPr lang="en-US" dirty="0"/>
              <a:t>Section Name</a:t>
            </a:r>
          </a:p>
        </p:txBody>
      </p:sp>
    </p:spTree>
    <p:extLst>
      <p:ext uri="{BB962C8B-B14F-4D97-AF65-F5344CB8AC3E}">
        <p14:creationId xmlns:p14="http://schemas.microsoft.com/office/powerpoint/2010/main" val="11667776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Section title with no subtitle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 with no subtitle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Blank 12 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Blank 12 Column Dark Bkg">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Apendix Blue Bkg">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377B63-6619-6B40-8D85-1D972ED609B9}"/>
              </a:ext>
            </a:extLst>
          </p:cNvPr>
          <p:cNvSpPr>
            <a:spLocks noGrp="1"/>
          </p:cNvSpPr>
          <p:nvPr>
            <p:ph type="body" sz="quarter" idx="10" hasCustomPrompt="1"/>
          </p:nvPr>
        </p:nvSpPr>
        <p:spPr>
          <a:xfrm>
            <a:off x="584200" y="5715040"/>
            <a:ext cx="5367338" cy="553998"/>
          </a:xfrm>
        </p:spPr>
        <p:txBody>
          <a:bodyPr anchor="b"/>
          <a:lstStyle>
            <a:lvl1pPr marL="0" indent="0">
              <a:buNone/>
              <a:defRPr sz="3600">
                <a:latin typeface="+mj-lt"/>
              </a:defRPr>
            </a:lvl1pPr>
          </a:lstStyle>
          <a:p>
            <a:pPr lvl="0"/>
            <a:r>
              <a:rPr lang="en-US" dirty="0"/>
              <a:t>Appendix</a:t>
            </a:r>
          </a:p>
        </p:txBody>
      </p:sp>
    </p:spTree>
    <p:extLst>
      <p:ext uri="{BB962C8B-B14F-4D97-AF65-F5344CB8AC3E}">
        <p14:creationId xmlns:p14="http://schemas.microsoft.com/office/powerpoint/2010/main" val="235373038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6" pos="3749">
          <p15:clr>
            <a:srgbClr val="A4A3A4"/>
          </p15:clr>
        </p15:guide>
        <p15:guide id="17" pos="3932">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042047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4DB13E-F722-4ED6-BB00-556651E95281}"/>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7" name="Group 6">
            <a:extLst>
              <a:ext uri="{FF2B5EF4-FFF2-40B4-BE49-F238E27FC236}">
                <a16:creationId xmlns:a16="http://schemas.microsoft.com/office/drawing/2014/main" id="{E26428D7-C6F3-473D-A360-A3F5C3E8728C}"/>
              </a:ext>
            </a:extLst>
          </p:cNvPr>
          <p:cNvGrpSpPr/>
          <p:nvPr/>
        </p:nvGrpSpPr>
        <p:grpSpPr>
          <a:xfrm>
            <a:off x="5250180" y="1267730"/>
            <a:ext cx="1691640" cy="615934"/>
            <a:chOff x="5250180" y="1267730"/>
            <a:chExt cx="1691640" cy="615934"/>
          </a:xfrm>
        </p:grpSpPr>
        <p:cxnSp>
          <p:nvCxnSpPr>
            <p:cNvPr id="17" name="Straight Connector 16"/>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629103" y="2244830"/>
            <a:ext cx="8933796" cy="2437232"/>
          </a:xfrm>
        </p:spPr>
        <p:txBody>
          <a:bodyPr tIns="45720" bIns="45720" anchor="ctr">
            <a:normAutofit/>
          </a:bodyPr>
          <a:lstStyle>
            <a:lvl1pPr algn="ctr">
              <a:lnSpc>
                <a:spcPct val="83000"/>
              </a:lnSpc>
              <a:defRPr lang="en-US" sz="6800" b="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p>
        </p:txBody>
      </p:sp>
      <p:sp>
        <p:nvSpPr>
          <p:cNvPr id="3" name="Subtitle 2"/>
          <p:cNvSpPr>
            <a:spLocks noGrp="1"/>
          </p:cNvSpPr>
          <p:nvPr>
            <p:ph type="subTitle" idx="1"/>
          </p:nvPr>
        </p:nvSpPr>
        <p:spPr>
          <a:xfrm>
            <a:off x="1629101" y="4682062"/>
            <a:ext cx="8936846" cy="457201"/>
          </a:xfrm>
        </p:spPr>
        <p:txBody>
          <a:bodyPr>
            <a:normAutofit/>
          </a:bodyPr>
          <a:lstStyle>
            <a:lvl1pPr marL="0" indent="0" algn="ctr">
              <a:spcBef>
                <a:spcPts val="0"/>
              </a:spcBef>
              <a:buNone/>
              <a:defRPr sz="1800" spc="80" baseline="0">
                <a:solidFill>
                  <a:schemeClr val="tx1">
                    <a:lumMod val="95000"/>
                    <a:lumOff val="5000"/>
                  </a:schemeClr>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0" name="Date Placeholder 19"/>
          <p:cNvSpPr>
            <a:spLocks noGrp="1"/>
          </p:cNvSpPr>
          <p:nvPr>
            <p:ph type="dt" sz="half" idx="10"/>
          </p:nvPr>
        </p:nvSpPr>
        <p:spPr>
          <a:xfrm>
            <a:off x="5318760" y="1341256"/>
            <a:ext cx="1554480" cy="485546"/>
          </a:xfrm>
        </p:spPr>
        <p:txBody>
          <a:bodyPr/>
          <a:lstStyle>
            <a:lvl1pPr algn="ctr">
              <a:defRPr sz="1300" spc="0" baseline="0">
                <a:solidFill>
                  <a:srgbClr val="FFFFFF"/>
                </a:solidFill>
                <a:latin typeface="+mn-lt"/>
              </a:defRPr>
            </a:lvl1pPr>
          </a:lstStyle>
          <a:p>
            <a:fld id="{EA0C0817-A112-4847-8014-A94B7D2A4EA3}" type="datetime1">
              <a:rPr lang="en-US" smtClean="0"/>
              <a:t>10/23/2023</a:t>
            </a:fld>
            <a:endParaRPr lang="en-US"/>
          </a:p>
        </p:txBody>
      </p:sp>
      <p:sp>
        <p:nvSpPr>
          <p:cNvPr id="21" name="Footer Placeholder 20"/>
          <p:cNvSpPr>
            <a:spLocks noGrp="1"/>
          </p:cNvSpPr>
          <p:nvPr>
            <p:ph type="ftr" sz="quarter" idx="11"/>
          </p:nvPr>
        </p:nvSpPr>
        <p:spPr>
          <a:xfrm>
            <a:off x="1629100" y="5177408"/>
            <a:ext cx="5730295" cy="228600"/>
          </a:xfrm>
        </p:spPr>
        <p:txBody>
          <a:bodyPr/>
          <a:lstStyle>
            <a:lvl1pPr algn="l">
              <a:defRPr>
                <a:solidFill>
                  <a:schemeClr val="tx1">
                    <a:lumMod val="85000"/>
                    <a:lumOff val="15000"/>
                  </a:schemeClr>
                </a:solidFill>
              </a:defRPr>
            </a:lvl1pPr>
          </a:lstStyle>
          <a:p>
            <a:endParaRPr lang="en-US"/>
          </a:p>
        </p:txBody>
      </p:sp>
      <p:sp>
        <p:nvSpPr>
          <p:cNvPr id="22" name="Slide Number Placeholder 21"/>
          <p:cNvSpPr>
            <a:spLocks noGrp="1"/>
          </p:cNvSpPr>
          <p:nvPr>
            <p:ph type="sldNum" sz="quarter" idx="12"/>
          </p:nvPr>
        </p:nvSpPr>
        <p:spPr>
          <a:xfrm>
            <a:off x="8606920" y="5177408"/>
            <a:ext cx="1955980"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a:p>
        </p:txBody>
      </p:sp>
    </p:spTree>
    <p:extLst>
      <p:ext uri="{BB962C8B-B14F-4D97-AF65-F5344CB8AC3E}">
        <p14:creationId xmlns:p14="http://schemas.microsoft.com/office/powerpoint/2010/main" val="1431079852"/>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332B432-ACDA-4023-A761-2BAB76577B62}" type="datetime1">
              <a:rPr lang="en-US" smtClean="0"/>
              <a:t>10/23/2023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3257655855"/>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A4A1889-E37C-4EC3-9E41-9DAD221CF389}"/>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3" name="Rectangle 22"/>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29156" y="2275165"/>
            <a:ext cx="8933688" cy="2406895"/>
          </a:xfrm>
        </p:spPr>
        <p:txBody>
          <a:bodyPr anchor="ctr">
            <a:normAutofit/>
          </a:bodyPr>
          <a:lstStyle>
            <a:lvl1pPr algn="ctr">
              <a:lnSpc>
                <a:spcPct val="83000"/>
              </a:lnSpc>
              <a:defRPr lang="en-US" sz="680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p>
        </p:txBody>
      </p:sp>
      <p:grpSp>
        <p:nvGrpSpPr>
          <p:cNvPr id="16" name="Group 15">
            <a:extLst>
              <a:ext uri="{FF2B5EF4-FFF2-40B4-BE49-F238E27FC236}">
                <a16:creationId xmlns:a16="http://schemas.microsoft.com/office/drawing/2014/main" id="{1683EB04-C23E-490C-A1A6-030CF79D23C8}"/>
              </a:ext>
            </a:extLst>
          </p:cNvPr>
          <p:cNvGrpSpPr/>
          <p:nvPr/>
        </p:nvGrpSpPr>
        <p:grpSpPr>
          <a:xfrm>
            <a:off x="5250180" y="1267730"/>
            <a:ext cx="1691640" cy="615934"/>
            <a:chOff x="5250180" y="1267730"/>
            <a:chExt cx="1691640" cy="615934"/>
          </a:xfrm>
        </p:grpSpPr>
        <p:cxnSp>
          <p:nvCxnSpPr>
            <p:cNvPr id="17" name="Straight Connector 16">
              <a:extLst>
                <a:ext uri="{FF2B5EF4-FFF2-40B4-BE49-F238E27FC236}">
                  <a16:creationId xmlns:a16="http://schemas.microsoft.com/office/drawing/2014/main" id="{F8A84C03-E1CA-4A4E-81D6-9BB0C335B7A0}"/>
                </a:ext>
              </a:extLst>
            </p:cNvPr>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A26FB5A-D5D1-4DAB-AC43-7F51A7F2D197}"/>
                </a:ext>
              </a:extLst>
            </p:cNvPr>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9303F14-E560-4C02-94F4-B4695FE26813}"/>
                </a:ext>
              </a:extLst>
            </p:cNvPr>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3" name="Text Placeholder 2"/>
          <p:cNvSpPr>
            <a:spLocks noGrp="1"/>
          </p:cNvSpPr>
          <p:nvPr>
            <p:ph type="body" idx="1"/>
          </p:nvPr>
        </p:nvSpPr>
        <p:spPr>
          <a:xfrm>
            <a:off x="1629156" y="4682062"/>
            <a:ext cx="8939784" cy="457200"/>
          </a:xfrm>
        </p:spPr>
        <p:txBody>
          <a:bodyPr anchor="t">
            <a:normAutofit/>
          </a:bodyPr>
          <a:lstStyle>
            <a:lvl1pPr marL="0" indent="0" algn="ctr">
              <a:buNone/>
              <a:tabLst>
                <a:tab pos="2633663" algn="l"/>
              </a:tabLst>
              <a:defRPr sz="1800">
                <a:solidFill>
                  <a:schemeClr val="tx1">
                    <a:lumMod val="95000"/>
                    <a:lumOff val="5000"/>
                  </a:schemeClr>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318760" y="1344502"/>
            <a:ext cx="1554480" cy="498781"/>
          </a:xfrm>
        </p:spPr>
        <p:txBody>
          <a:bodyPr/>
          <a:lstStyle>
            <a:lvl1pPr algn="ctr">
              <a:defRPr lang="en-US" sz="1300" kern="1200" spc="0" baseline="0">
                <a:solidFill>
                  <a:srgbClr val="FFFFFF"/>
                </a:solidFill>
                <a:latin typeface="+mn-lt"/>
                <a:ea typeface="+mn-ea"/>
                <a:cs typeface="+mn-cs"/>
              </a:defRPr>
            </a:lvl1pPr>
          </a:lstStyle>
          <a:p>
            <a:fld id="{D9C646AA-F36E-4540-911D-FFFC0A0EF24A}" type="datetime1">
              <a:rPr lang="en-US" smtClean="0"/>
              <a:t>10/23/2023</a:t>
            </a:fld>
            <a:endParaRPr lang="en-US"/>
          </a:p>
        </p:txBody>
      </p:sp>
      <p:sp>
        <p:nvSpPr>
          <p:cNvPr id="5" name="Footer Placeholder 4"/>
          <p:cNvSpPr>
            <a:spLocks noGrp="1"/>
          </p:cNvSpPr>
          <p:nvPr>
            <p:ph type="ftr" sz="quarter" idx="11"/>
          </p:nvPr>
        </p:nvSpPr>
        <p:spPr>
          <a:xfrm>
            <a:off x="1629157" y="5177408"/>
            <a:ext cx="5660134" cy="228600"/>
          </a:xfrm>
        </p:spPr>
        <p:txBody>
          <a:bodyPr/>
          <a:lstStyle>
            <a:lvl1pPr algn="l">
              <a:defRPr>
                <a:solidFill>
                  <a:schemeClr val="tx1">
                    <a:lumMod val="85000"/>
                    <a:lumOff val="15000"/>
                  </a:schemeClr>
                </a:solidFill>
              </a:defRPr>
            </a:lvl1pPr>
          </a:lstStyle>
          <a:p>
            <a:endParaRPr lang="en-US"/>
          </a:p>
        </p:txBody>
      </p:sp>
      <p:sp>
        <p:nvSpPr>
          <p:cNvPr id="6" name="Slide Number Placeholder 5"/>
          <p:cNvSpPr>
            <a:spLocks noGrp="1"/>
          </p:cNvSpPr>
          <p:nvPr>
            <p:ph type="sldNum" sz="quarter" idx="12"/>
          </p:nvPr>
        </p:nvSpPr>
        <p:spPr>
          <a:xfrm>
            <a:off x="8604504" y="5177408"/>
            <a:ext cx="1958339"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a:p>
        </p:txBody>
      </p:sp>
    </p:spTree>
    <p:extLst>
      <p:ext uri="{BB962C8B-B14F-4D97-AF65-F5344CB8AC3E}">
        <p14:creationId xmlns:p14="http://schemas.microsoft.com/office/powerpoint/2010/main" val="3538296893"/>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06680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46176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9186D26-FA5F-4637-B602-B7C2DC34CFD4}" type="datetime1">
              <a:rPr lang="en-US" smtClean="0"/>
              <a:t>10/23/2023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301561868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1069848" y="2074334"/>
            <a:ext cx="4663440" cy="640080"/>
          </a:xfrm>
        </p:spPr>
        <p:txBody>
          <a:bodyPr anchor="ctr">
            <a:normAutofit/>
          </a:bodyPr>
          <a:lstStyle>
            <a:lvl1pPr marL="0" indent="0" algn="l">
              <a:spcBef>
                <a:spcPts val="0"/>
              </a:spcBef>
              <a:buNone/>
              <a:defRPr sz="1900" b="1" i="0">
                <a:solidFill>
                  <a:schemeClr val="tx1"/>
                </a:solidFill>
                <a:latin typeface="+mn-lt"/>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92472"/>
            <a:ext cx="4663440" cy="3163825"/>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58712" y="2074334"/>
            <a:ext cx="4663440" cy="640080"/>
          </a:xfrm>
        </p:spPr>
        <p:txBody>
          <a:bodyPr anchor="ctr">
            <a:normAutofit/>
          </a:bodyPr>
          <a:lstStyle>
            <a:lvl1pPr marL="0" indent="0" algn="l">
              <a:spcBef>
                <a:spcPts val="0"/>
              </a:spcBef>
              <a:buNone/>
              <a:defRPr sz="1900" b="1">
                <a:solidFill>
                  <a:schemeClr val="tx1"/>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58712" y="2792471"/>
            <a:ext cx="4663440" cy="3164509"/>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A7F15D8-96D1-4781-BC50-CA8A088B2FE4}" type="datetime1">
              <a:rPr lang="en-US" smtClean="0"/>
              <a:t>10/23/2023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184479621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F9A96C99-B8F8-4528-BD05-0E16E943DC09}" type="datetime1">
              <a:rPr lang="en-US" smtClean="0"/>
              <a:t>10/23/2023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4153852816"/>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636942-C211-4B28-8DBD-C953E00AF71B}" type="datetime1">
              <a:rPr lang="en-US" smtClean="0"/>
              <a:t>10/23/2023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3587246498"/>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5E1BBF9-8BEF-4353-BA68-30AAF9EBD8D8}"/>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5B941C21-2A5D-4912-AB06-1BB0C0EB6AE1}"/>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58200" y="607392"/>
            <a:ext cx="3161963" cy="1645920"/>
          </a:xfrm>
        </p:spPr>
        <p:txBody>
          <a:bodyPr anchor="b">
            <a:normAutofit/>
          </a:bodyPr>
          <a:lstStyle>
            <a:lvl1pPr algn="l" defTabSz="914400" rtl="0" eaLnBrk="1" latinLnBrk="0" hangingPunct="1">
              <a:lnSpc>
                <a:spcPct val="100000"/>
              </a:lnSpc>
              <a:spcBef>
                <a:spcPct val="0"/>
              </a:spcBef>
              <a:buNone/>
              <a:defRPr lang="en-US" sz="3200" b="0" kern="1200" cap="none" spc="0" baseline="0" dirty="0">
                <a:solidFill>
                  <a:schemeClr val="tx1"/>
                </a:solidFill>
                <a:effectLst/>
                <a:latin typeface="+mj-lt"/>
                <a:ea typeface="+mn-ea"/>
                <a:cs typeface="+mn-cs"/>
              </a:defRPr>
            </a:lvl1pPr>
          </a:lstStyle>
          <a:p>
            <a:r>
              <a:rPr lang="en-US"/>
              <a:t>Click to edit Master title style</a:t>
            </a:r>
          </a:p>
        </p:txBody>
      </p:sp>
      <p:sp>
        <p:nvSpPr>
          <p:cNvPr id="3" name="Content Placeholder 2"/>
          <p:cNvSpPr>
            <a:spLocks noGrp="1"/>
          </p:cNvSpPr>
          <p:nvPr>
            <p:ph idx="1"/>
          </p:nvPr>
        </p:nvSpPr>
        <p:spPr>
          <a:xfrm>
            <a:off x="685800" y="609600"/>
            <a:ext cx="6858000" cy="5334000"/>
          </a:xfrm>
        </p:spPr>
        <p:txBody>
          <a:bodyPr/>
          <a:lstStyle>
            <a:lvl1pPr>
              <a:defRPr sz="19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458200" y="2336800"/>
            <a:ext cx="3161963" cy="3606800"/>
          </a:xfrm>
        </p:spPr>
        <p:txBody>
          <a:bodyPr>
            <a:normAutofit/>
          </a:bodyPr>
          <a:lstStyle>
            <a:lvl1pPr marL="0" indent="0">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a:xfrm>
            <a:off x="5588000" y="6035040"/>
            <a:ext cx="1955800" cy="365760"/>
          </a:xfrm>
        </p:spPr>
        <p:txBody>
          <a:bodyPr/>
          <a:lstStyle>
            <a:lvl1pPr>
              <a:defRPr>
                <a:solidFill>
                  <a:schemeClr val="tx1">
                    <a:lumMod val="85000"/>
                    <a:lumOff val="15000"/>
                  </a:schemeClr>
                </a:solidFill>
              </a:defRPr>
            </a:lvl1pPr>
          </a:lstStyle>
          <a:p>
            <a:fld id="{7E8D12A6-918A-48BD-8CB9-CA713993B0EA}" type="datetime1">
              <a:rPr lang="en-US" smtClean="0"/>
              <a:t>10/23/2023</a:t>
            </a:fld>
            <a:endParaRPr lang="en-US"/>
          </a:p>
        </p:txBody>
      </p:sp>
      <p:sp>
        <p:nvSpPr>
          <p:cNvPr id="9" name="Footer Placeholder 8"/>
          <p:cNvSpPr>
            <a:spLocks noGrp="1"/>
          </p:cNvSpPr>
          <p:nvPr>
            <p:ph type="ftr" sz="quarter" idx="11"/>
          </p:nvPr>
        </p:nvSpPr>
        <p:spPr>
          <a:xfrm>
            <a:off x="685801" y="6035040"/>
            <a:ext cx="4584700" cy="365760"/>
          </a:xfrm>
        </p:spPr>
        <p:txBody>
          <a:bodyPr/>
          <a:lstStyle>
            <a:lvl1pPr algn="l">
              <a:defRPr/>
            </a:lvl1pPr>
          </a:lstStyle>
          <a:p>
            <a:endParaRPr lang="en-US"/>
          </a:p>
        </p:txBody>
      </p:sp>
      <p:sp>
        <p:nvSpPr>
          <p:cNvPr id="11" name="Slide Number Placeholder 10"/>
          <p:cNvSpPr>
            <a:spLocks noGrp="1"/>
          </p:cNvSpPr>
          <p:nvPr>
            <p:ph type="sldNum" sz="quarter" idx="12"/>
          </p:nvPr>
        </p:nvSpPr>
        <p:spPr>
          <a:xfrm>
            <a:off x="10396728" y="6035040"/>
            <a:ext cx="1223435" cy="36576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a:p>
        </p:txBody>
      </p:sp>
    </p:spTree>
    <p:extLst>
      <p:ext uri="{BB962C8B-B14F-4D97-AF65-F5344CB8AC3E}">
        <p14:creationId xmlns:p14="http://schemas.microsoft.com/office/powerpoint/2010/main" val="3972712788"/>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687CA98-D9C7-497F-A1DA-7D22F8753BCE}"/>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228599" y="237744"/>
            <a:ext cx="7696201" cy="6382512"/>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5" name="Date Placeholder 4"/>
          <p:cNvSpPr>
            <a:spLocks noGrp="1"/>
          </p:cNvSpPr>
          <p:nvPr>
            <p:ph type="dt" sz="half" idx="10"/>
          </p:nvPr>
        </p:nvSpPr>
        <p:spPr>
          <a:xfrm>
            <a:off x="5662337" y="6035040"/>
            <a:ext cx="2071963" cy="365760"/>
          </a:xfrm>
        </p:spPr>
        <p:txBody>
          <a:bodyPr/>
          <a:lstStyle>
            <a:lvl1pPr>
              <a:defRPr b="1">
                <a:solidFill>
                  <a:srgbClr val="FFFFFF"/>
                </a:solidFill>
                <a:effectLst>
                  <a:outerShdw blurRad="19050" dist="6350" dir="2700000" algn="tl" rotWithShape="0">
                    <a:prstClr val="black">
                      <a:alpha val="40000"/>
                    </a:prstClr>
                  </a:outerShdw>
                </a:effectLst>
              </a:defRPr>
            </a:lvl1pPr>
          </a:lstStyle>
          <a:p>
            <a:fld id="{E778CE86-875F-4587-BCF6-FA054AFC0D53}" type="datetime1">
              <a:rPr lang="en-US" smtClean="0"/>
              <a:pPr/>
              <a:t>10/23/2023</a:t>
            </a:fld>
            <a:endParaRPr lang="en-US"/>
          </a:p>
        </p:txBody>
      </p:sp>
      <p:sp>
        <p:nvSpPr>
          <p:cNvPr id="6" name="Footer Placeholder 5"/>
          <p:cNvSpPr>
            <a:spLocks noGrp="1"/>
          </p:cNvSpPr>
          <p:nvPr>
            <p:ph type="ftr" sz="quarter" idx="11"/>
          </p:nvPr>
        </p:nvSpPr>
        <p:spPr>
          <a:xfrm>
            <a:off x="612648" y="6035040"/>
            <a:ext cx="4588002" cy="365760"/>
          </a:xfrm>
        </p:spPr>
        <p:txBody>
          <a:bodyPr/>
          <a:lstStyle>
            <a:lvl1pPr marL="0" algn="r" defTabSz="914400" rtl="0" eaLnBrk="1" latinLnBrk="0" hangingPunct="1">
              <a:defRPr lang="en-US" sz="1000" b="1" kern="1200" dirty="0">
                <a:solidFill>
                  <a:srgbClr val="FFFFFF"/>
                </a:solidFill>
                <a:effectLst>
                  <a:outerShdw blurRad="19050" dist="6350" dir="2700000" algn="tl" rotWithShape="0">
                    <a:prstClr val="black">
                      <a:alpha val="40000"/>
                    </a:prstClr>
                  </a:outerShdw>
                </a:effectLst>
                <a:latin typeface="+mn-lt"/>
                <a:ea typeface="+mn-ea"/>
                <a:cs typeface="+mn-cs"/>
              </a:defRPr>
            </a:lvl1pPr>
          </a:lstStyle>
          <a:p>
            <a:pPr algn="l"/>
            <a:endParaRPr lang="en-US"/>
          </a:p>
        </p:txBody>
      </p:sp>
      <p:sp>
        <p:nvSpPr>
          <p:cNvPr id="7" name="Slide Number Placeholder 6"/>
          <p:cNvSpPr>
            <a:spLocks noGrp="1"/>
          </p:cNvSpPr>
          <p:nvPr>
            <p:ph type="sldNum" sz="quarter" idx="12"/>
          </p:nvPr>
        </p:nvSpPr>
        <p:spPr>
          <a:xfrm>
            <a:off x="10396728" y="6035040"/>
            <a:ext cx="1225296" cy="365760"/>
          </a:xfrm>
        </p:spPr>
        <p:txBody>
          <a:bodyPr/>
          <a:lstStyle/>
          <a:p>
            <a:fld id="{34B7E4EF-A1BD-40F4-AB7B-04F084DD991D}" type="slidenum">
              <a:rPr lang="en-US" smtClean="0"/>
              <a:t>‹#›</a:t>
            </a:fld>
            <a:endParaRPr lang="en-US"/>
          </a:p>
        </p:txBody>
      </p:sp>
      <p:sp>
        <p:nvSpPr>
          <p:cNvPr id="12" name="Rectangle 11">
            <a:extLst>
              <a:ext uri="{FF2B5EF4-FFF2-40B4-BE49-F238E27FC236}">
                <a16:creationId xmlns:a16="http://schemas.microsoft.com/office/drawing/2014/main" id="{F8B3D8CC-BB13-41A5-8F34-B8E84A4F9534}"/>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77250" y="603504"/>
            <a:ext cx="3144774" cy="1645920"/>
          </a:xfrm>
        </p:spPr>
        <p:txBody>
          <a:bodyPr anchor="b">
            <a:noAutofit/>
          </a:bodyPr>
          <a:lstStyle>
            <a:lvl1pPr algn="l">
              <a:lnSpc>
                <a:spcPct val="100000"/>
              </a:lnSpc>
              <a:defRPr sz="3200" b="0">
                <a:solidFill>
                  <a:schemeClr val="tx1"/>
                </a:solidFill>
                <a:latin typeface="+mj-lt"/>
              </a:defRPr>
            </a:lvl1pPr>
          </a:lstStyle>
          <a:p>
            <a:r>
              <a:rPr lang="en-US"/>
              <a:t>Click to edit Master title style</a:t>
            </a:r>
          </a:p>
        </p:txBody>
      </p:sp>
      <p:sp>
        <p:nvSpPr>
          <p:cNvPr id="4" name="Text Placeholder 3"/>
          <p:cNvSpPr>
            <a:spLocks noGrp="1"/>
          </p:cNvSpPr>
          <p:nvPr>
            <p:ph type="body" sz="half" idx="2"/>
          </p:nvPr>
        </p:nvSpPr>
        <p:spPr>
          <a:xfrm>
            <a:off x="8477250" y="2386584"/>
            <a:ext cx="3144774" cy="3511296"/>
          </a:xfrm>
        </p:spPr>
        <p:txBody>
          <a:bodyPr>
            <a:normAutofit/>
          </a:bodyPr>
          <a:lstStyle>
            <a:lvl1pPr marL="0" indent="0" algn="l">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848371567"/>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34F40B7-36AB-4376-BE14-EF7004D79BB9}" type="datetime1">
              <a:rPr lang="en-US" smtClean="0"/>
              <a:t>10/23/2023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2581313697"/>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1600" y="762000"/>
            <a:ext cx="2362200" cy="52578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762000"/>
            <a:ext cx="8077200" cy="5257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F87CAB8-DCAE-46A5-AADA-B3FAD11A54E0}" type="datetime1">
              <a:rPr lang="en-US" smtClean="0"/>
              <a:t>10/23/2023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758022494"/>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1_Title - Photo 2">
    <p:spTree>
      <p:nvGrpSpPr>
        <p:cNvPr id="1" name=""/>
        <p:cNvGrpSpPr/>
        <p:nvPr/>
      </p:nvGrpSpPr>
      <p:grpSpPr>
        <a:xfrm>
          <a:off x="0" y="0"/>
          <a:ext cx="0" cy="0"/>
          <a:chOff x="0" y="0"/>
          <a:chExt cx="0" cy="0"/>
        </a:xfrm>
      </p:grpSpPr>
    </p:spTree>
    <p:extLst>
      <p:ext uri="{BB962C8B-B14F-4D97-AF65-F5344CB8AC3E}">
        <p14:creationId xmlns:p14="http://schemas.microsoft.com/office/powerpoint/2010/main" val="389708124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36725996"/>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29266591"/>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userDrawn="1">
  <p:cSld name="1_Tall graphic Layout">
    <p:bg>
      <p:bgPr>
        <a:solidFill>
          <a:schemeClr val="bg1">
            <a:lumMod val="85000"/>
          </a:schemeClr>
        </a:solidFill>
        <a:effectLst/>
      </p:bgPr>
    </p:bg>
    <p:spTree>
      <p:nvGrpSpPr>
        <p:cNvPr id="1" name=""/>
        <p:cNvGrpSpPr/>
        <p:nvPr/>
      </p:nvGrpSpPr>
      <p:grpSpPr>
        <a:xfrm>
          <a:off x="0" y="0"/>
          <a:ext cx="0" cy="0"/>
          <a:chOff x="0" y="0"/>
          <a:chExt cx="0" cy="0"/>
        </a:xfrm>
      </p:grpSpPr>
      <p:sp>
        <p:nvSpPr>
          <p:cNvPr id="13" name="Rectangle 12"/>
          <p:cNvSpPr>
            <a:spLocks noChangeArrowheads="1"/>
          </p:cNvSpPr>
          <p:nvPr userDrawn="1"/>
        </p:nvSpPr>
        <p:spPr bwMode="auto">
          <a:xfrm>
            <a:off x="182880" y="0"/>
            <a:ext cx="12009120" cy="6858000"/>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sz="1800"/>
          </a:p>
        </p:txBody>
      </p:sp>
      <p:sp>
        <p:nvSpPr>
          <p:cNvPr id="3" name="Rectangle 2"/>
          <p:cNvSpPr/>
          <p:nvPr userDrawn="1"/>
        </p:nvSpPr>
        <p:spPr>
          <a:xfrm>
            <a:off x="0" y="-1"/>
            <a:ext cx="3840480" cy="6858001"/>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hasCustomPrompt="1"/>
          </p:nvPr>
        </p:nvSpPr>
        <p:spPr>
          <a:xfrm>
            <a:off x="487680" y="365760"/>
            <a:ext cx="3048000" cy="914096"/>
          </a:xfrm>
        </p:spPr>
        <p:txBody>
          <a:bodyPr/>
          <a:lstStyle>
            <a:lvl1pPr>
              <a:defRPr sz="2200" baseline="0">
                <a:solidFill>
                  <a:schemeClr val="tx1"/>
                </a:solidFill>
              </a:defRPr>
            </a:lvl1pPr>
          </a:lstStyle>
          <a:p>
            <a:r>
              <a:rPr lang="en-US"/>
              <a:t>Click to add title of the research graphic</a:t>
            </a:r>
          </a:p>
        </p:txBody>
      </p:sp>
      <p:sp>
        <p:nvSpPr>
          <p:cNvPr id="5" name="Content Placeholder 4"/>
          <p:cNvSpPr>
            <a:spLocks noGrp="1"/>
          </p:cNvSpPr>
          <p:nvPr>
            <p:ph sz="quarter" idx="10" hasCustomPrompt="1"/>
          </p:nvPr>
        </p:nvSpPr>
        <p:spPr>
          <a:xfrm>
            <a:off x="4145280" y="2971224"/>
            <a:ext cx="7741920" cy="433965"/>
          </a:xfrm>
        </p:spPr>
        <p:txBody>
          <a:bodyPr anchor="ctr"/>
          <a:lstStyle>
            <a:lvl1pPr marL="0" indent="0" algn="ctr">
              <a:buNone/>
              <a:defRPr sz="1800"/>
            </a:lvl1pPr>
            <a:lvl3pPr>
              <a:buClr>
                <a:schemeClr val="tx2"/>
              </a:buClr>
              <a:defRPr/>
            </a:lvl3pPr>
            <a:lvl4pPr>
              <a:buClr>
                <a:schemeClr val="tx2"/>
              </a:buClr>
              <a:defRPr/>
            </a:lvl4pPr>
            <a:lvl5pPr>
              <a:buClr>
                <a:schemeClr val="tx2"/>
              </a:buClr>
              <a:defRPr/>
            </a:lvl5pPr>
          </a:lstStyle>
          <a:p>
            <a:pPr lvl="0"/>
            <a:r>
              <a:rPr lang="en-US"/>
              <a:t>Click icon to add a research graphic</a:t>
            </a:r>
          </a:p>
        </p:txBody>
      </p:sp>
      <p:sp>
        <p:nvSpPr>
          <p:cNvPr id="6" name="Source line"/>
          <p:cNvSpPr>
            <a:spLocks noGrp="1"/>
          </p:cNvSpPr>
          <p:nvPr>
            <p:ph type="body" sz="half" idx="2" hasCustomPrompt="1"/>
          </p:nvPr>
        </p:nvSpPr>
        <p:spPr>
          <a:xfrm>
            <a:off x="4145280" y="6077637"/>
            <a:ext cx="7741920" cy="323165"/>
          </a:xfrm>
        </p:spPr>
        <p:txBody>
          <a:bodyPr wrap="square" anchor="b" anchorCtr="0">
            <a:spAutoFit/>
          </a:bodyPr>
          <a:lstStyle>
            <a:lvl1pPr marL="0" indent="0" algn="l">
              <a:lnSpc>
                <a:spcPct val="100000"/>
              </a:lnSpc>
              <a:spcBef>
                <a:spcPts val="0"/>
              </a:spcBef>
              <a:spcAft>
                <a:spcPts val="0"/>
              </a:spcAft>
              <a:buNone/>
              <a:defRPr sz="900" b="0">
                <a:solidFill>
                  <a:schemeClr val="tx1"/>
                </a:solidFill>
                <a:latin typeface="Arial" pitchFamily="34" charset="0"/>
                <a:cs typeface="Arial"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Source line (will not appear in presentation mode if left blank)</a:t>
            </a:r>
          </a:p>
        </p:txBody>
      </p:sp>
    </p:spTree>
    <p:extLst>
      <p:ext uri="{BB962C8B-B14F-4D97-AF65-F5344CB8AC3E}">
        <p14:creationId xmlns:p14="http://schemas.microsoft.com/office/powerpoint/2010/main" val="3752629324"/>
      </p:ext>
    </p:extLst>
  </p:cSld>
  <p:clrMapOvr>
    <a:masterClrMapping/>
  </p:clrMapOvr>
  <p:transition>
    <p:fade/>
  </p:transition>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28107301"/>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userDrawn="1">
  <p:cSld name="2_Title Only">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354826"/>
            <a:ext cx="11655840" cy="899665"/>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548864181"/>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62721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902163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4.xml><?xml version="1.0" encoding="utf-8"?>
<p:sldLayout xmlns:a="http://schemas.openxmlformats.org/drawingml/2006/main" xmlns:r="http://schemas.openxmlformats.org/officeDocument/2006/relationships" xmlns:p="http://schemas.openxmlformats.org/presentationml/2006/main" userDrawn="1">
  <p:cSld name="1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Heading Segoe UI </a:t>
            </a:r>
            <a:r>
              <a:rPr lang="en-US" err="1"/>
              <a:t>Semibold</a:t>
            </a:r>
            <a:r>
              <a:rPr lang="en-US"/>
              <a:t> 28/32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455995" y="1922586"/>
            <a:ext cx="9384447" cy="3365537"/>
          </a:xfrm>
          <a:prstGeom prst="rect">
            <a:avLst/>
          </a:prstGeom>
        </p:spPr>
        <p:txBody>
          <a:bodyPr wrap="square" lIns="0" tIns="0" rIns="0" bIns="0">
            <a:spAutoFit/>
          </a:bodyPr>
          <a:lstStyle>
            <a:lvl1pPr marL="336145" marR="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endParaRPr lang="en-US"/>
          </a:p>
          <a:p>
            <a:pPr lvl="0"/>
            <a:endParaRPr lang="en-US"/>
          </a:p>
          <a:p>
            <a:pPr lvl="0"/>
            <a:endParaRPr lang="en-US"/>
          </a:p>
          <a:p>
            <a:pPr lvl="0"/>
            <a:endParaRPr lang="en-US"/>
          </a:p>
        </p:txBody>
      </p:sp>
    </p:spTree>
    <p:extLst>
      <p:ext uri="{BB962C8B-B14F-4D97-AF65-F5344CB8AC3E}">
        <p14:creationId xmlns:p14="http://schemas.microsoft.com/office/powerpoint/2010/main" val="1821984059"/>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 Slide 1">
    <p:bg>
      <p:bgRef idx="1001">
        <a:schemeClr val="bg1"/>
      </p:bgRef>
    </p:bg>
    <p:spTree>
      <p:nvGrpSpPr>
        <p:cNvPr id="1" name=""/>
        <p:cNvGrpSpPr/>
        <p:nvPr/>
      </p:nvGrpSpPr>
      <p:grpSpPr>
        <a:xfrm>
          <a:off x="0" y="0"/>
          <a:ext cx="0" cy="0"/>
          <a:chOff x="0" y="0"/>
          <a:chExt cx="0" cy="0"/>
        </a:xfrm>
      </p:grpSpPr>
      <p:pic>
        <p:nvPicPr>
          <p:cNvPr id="6" name="Picture 5" descr="People walking inside a building">
            <a:extLst>
              <a:ext uri="{FF2B5EF4-FFF2-40B4-BE49-F238E27FC236}">
                <a16:creationId xmlns:a16="http://schemas.microsoft.com/office/drawing/2014/main" id="{18C9E532-0781-4F83-8257-C4E2F0DF4E08}"/>
              </a:ext>
            </a:extLst>
          </p:cNvPr>
          <p:cNvPicPr>
            <a:picLocks noChangeAspect="1"/>
          </p:cNvPicPr>
          <p:nvPr userDrawn="1"/>
        </p:nvPicPr>
        <p:blipFill>
          <a:blip r:embed="rId2"/>
          <a:srcRect/>
          <a:stretch/>
        </p:blipFill>
        <p:spPr bwMode="auto">
          <a:xfrm>
            <a:off x="5326063" y="609"/>
            <a:ext cx="6865937" cy="6856782"/>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3" name="WC logo" descr="Worldwide Communities logo">
            <a:extLst>
              <a:ext uri="{FF2B5EF4-FFF2-40B4-BE49-F238E27FC236}">
                <a16:creationId xmlns:a16="http://schemas.microsoft.com/office/drawing/2014/main" id="{AB0F0BAE-85D5-4256-9833-3047C0A3C7F2}"/>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black">
          <a:xfrm>
            <a:off x="588262" y="5787580"/>
            <a:ext cx="3150108" cy="484632"/>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5"/>
          <a:stretch>
            <a:fillRect/>
          </a:stretch>
        </p:blipFill>
        <p:spPr bwMode="black">
          <a:xfrm>
            <a:off x="584200" y="585788"/>
            <a:ext cx="1366440" cy="292608"/>
          </a:xfrm>
          <a:prstGeom prst="rect">
            <a:avLst/>
          </a:prstGeom>
        </p:spPr>
      </p:pic>
      <p:pic>
        <p:nvPicPr>
          <p:cNvPr id="4" name="Picture 3" descr="SPARK Event logo">
            <a:extLst>
              <a:ext uri="{FF2B5EF4-FFF2-40B4-BE49-F238E27FC236}">
                <a16:creationId xmlns:a16="http://schemas.microsoft.com/office/drawing/2014/main" id="{03008102-A55F-41DC-BF69-67B8FE4AB7BE}"/>
              </a:ext>
            </a:extLst>
          </p:cNvPr>
          <p:cNvPicPr>
            <a:picLocks noChangeAspect="1"/>
          </p:cNvPicPr>
          <p:nvPr userDrawn="1"/>
        </p:nvPicPr>
        <p:blipFill>
          <a:blip r:embed="rId6"/>
          <a:stretch>
            <a:fillRect/>
          </a:stretch>
        </p:blipFill>
        <p:spPr>
          <a:xfrm>
            <a:off x="3996710" y="5564623"/>
            <a:ext cx="1329353" cy="930546"/>
          </a:xfrm>
          <a:prstGeom prst="rect">
            <a:avLst/>
          </a:prstGeom>
        </p:spPr>
      </p:pic>
    </p:spTree>
    <p:extLst>
      <p:ext uri="{BB962C8B-B14F-4D97-AF65-F5344CB8AC3E}">
        <p14:creationId xmlns:p14="http://schemas.microsoft.com/office/powerpoint/2010/main" val="15570468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4" name="Picture 3" descr="People walking outside of a building">
            <a:extLst>
              <a:ext uri="{FF2B5EF4-FFF2-40B4-BE49-F238E27FC236}">
                <a16:creationId xmlns:a16="http://schemas.microsoft.com/office/drawing/2014/main" id="{27A30450-231A-472F-8283-664DDDDDBA28}"/>
              </a:ext>
            </a:extLst>
          </p:cNvPr>
          <p:cNvPicPr>
            <a:picLocks noChangeAspect="1"/>
          </p:cNvPicPr>
          <p:nvPr userDrawn="1"/>
        </p:nvPicPr>
        <p:blipFill>
          <a:blip r:embed="rId2"/>
          <a:srcRect/>
          <a:stretch/>
        </p:blipFill>
        <p:spPr>
          <a:xfrm>
            <a:off x="1525" y="0"/>
            <a:ext cx="12188950" cy="685799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10" name="Rectangle 9">
            <a:extLst>
              <a:ext uri="{FF2B5EF4-FFF2-40B4-BE49-F238E27FC236}">
                <a16:creationId xmlns:a16="http://schemas.microsoft.com/office/drawing/2014/main" id="{B4F9EC6D-F4DD-4865-84A3-4549C8763D30}"/>
              </a:ext>
              <a:ext uri="{C183D7F6-B498-43B3-948B-1728B52AA6E4}">
                <adec:decorative xmlns:adec="http://schemas.microsoft.com/office/drawing/2017/decorative" val="1"/>
              </a:ext>
            </a:extLst>
          </p:cNvPr>
          <p:cNvSpPr/>
          <p:nvPr userDrawn="1"/>
        </p:nvSpPr>
        <p:spPr bwMode="auto">
          <a:xfrm>
            <a:off x="-9525" y="5383762"/>
            <a:ext cx="12211049" cy="1474238"/>
          </a:xfrm>
          <a:prstGeom prst="rect">
            <a:avLst/>
          </a:prstGeom>
          <a:solidFill>
            <a:schemeClr val="bg1">
              <a:alpha val="80000"/>
            </a:schemeClr>
          </a:solidFill>
          <a:ln w="9525" cap="flat"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9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pic>
        <p:nvPicPr>
          <p:cNvPr id="6" name="Picture 5" descr="SPARK Event logo">
            <a:extLst>
              <a:ext uri="{FF2B5EF4-FFF2-40B4-BE49-F238E27FC236}">
                <a16:creationId xmlns:a16="http://schemas.microsoft.com/office/drawing/2014/main" id="{5B8064A7-B870-46EB-AC39-E38B67013E65}"/>
              </a:ext>
            </a:extLst>
          </p:cNvPr>
          <p:cNvPicPr>
            <a:picLocks noChangeAspect="1"/>
          </p:cNvPicPr>
          <p:nvPr userDrawn="1"/>
        </p:nvPicPr>
        <p:blipFill>
          <a:blip r:embed="rId4"/>
          <a:stretch>
            <a:fillRect/>
          </a:stretch>
        </p:blipFill>
        <p:spPr>
          <a:xfrm>
            <a:off x="10531504" y="5640304"/>
            <a:ext cx="1518066" cy="1062645"/>
          </a:xfrm>
          <a:prstGeom prst="rect">
            <a:avLst/>
          </a:prstGeom>
        </p:spPr>
      </p:pic>
    </p:spTree>
    <p:extLst>
      <p:ext uri="{BB962C8B-B14F-4D97-AF65-F5344CB8AC3E}">
        <p14:creationId xmlns:p14="http://schemas.microsoft.com/office/powerpoint/2010/main" val="2424012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itle Slide 3">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2653798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11021125" cy="553998"/>
          </a:xfrm>
        </p:spPr>
        <p:txBody>
          <a:bodyPr>
            <a:normAutofit/>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872279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588263" y="457200"/>
            <a:ext cx="11016647" cy="553998"/>
          </a:xfrm>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8654046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endParaRPr lang="en-US" dirty="0"/>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885701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ormAutofit/>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9122722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21125" cy="553998"/>
          </a:xfrm>
        </p:spPr>
        <p:txBody>
          <a:bodyPr>
            <a:normAutofit/>
          </a:bodyPr>
          <a:lstStyle/>
          <a:p>
            <a:r>
              <a:rPr lang="en-US"/>
              <a:t>Click to edit Master title style</a:t>
            </a:r>
          </a:p>
        </p:txBody>
      </p:sp>
    </p:spTree>
    <p:extLst>
      <p:ext uri="{BB962C8B-B14F-4D97-AF65-F5344CB8AC3E}">
        <p14:creationId xmlns:p14="http://schemas.microsoft.com/office/powerpoint/2010/main" val="204549787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normAutofit/>
          </a:bodyPr>
          <a:lstStyle>
            <a:lvl1pPr>
              <a:defRPr sz="2000" spc="0">
                <a:latin typeface="+mj-lt"/>
                <a:cs typeface="Segoe UI" panose="020B0502040204020203" pitchFamily="34" charset="0"/>
              </a:defRPr>
            </a:lvl1pPr>
          </a:lstStyle>
          <a:p>
            <a:r>
              <a:rPr lang="en-US"/>
              <a:t>Click to edit Master title style</a:t>
            </a:r>
          </a:p>
        </p:txBody>
      </p:sp>
      <p:pic>
        <p:nvPicPr>
          <p:cNvPr id="5" name="WC glyph" descr="WC logo">
            <a:extLst>
              <a:ext uri="{FF2B5EF4-FFF2-40B4-BE49-F238E27FC236}">
                <a16:creationId xmlns:a16="http://schemas.microsoft.com/office/drawing/2014/main" id="{34F6A35F-0EBD-4E2D-85F8-A5C9BB55C6B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bwMode="black">
          <a:xfrm>
            <a:off x="11038916" y="6382799"/>
            <a:ext cx="290657" cy="292608"/>
          </a:xfrm>
          <a:prstGeom prst="rect">
            <a:avLst/>
          </a:prstGeom>
        </p:spPr>
      </p:pic>
    </p:spTree>
    <p:extLst>
      <p:ext uri="{BB962C8B-B14F-4D97-AF65-F5344CB8AC3E}">
        <p14:creationId xmlns:p14="http://schemas.microsoft.com/office/powerpoint/2010/main" val="58588980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normAutofit/>
          </a:bodyPr>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normAutofit/>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6252542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normAutofit/>
          </a:body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85001197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normAutofit/>
          </a:bodyPr>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90303642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normAutofit/>
          </a:bodyP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pic>
        <p:nvPicPr>
          <p:cNvPr id="5" name="WC glyph" descr="WC logo">
            <a:extLst>
              <a:ext uri="{FF2B5EF4-FFF2-40B4-BE49-F238E27FC236}">
                <a16:creationId xmlns:a16="http://schemas.microsoft.com/office/drawing/2014/main" id="{6553D132-2973-4237-B56B-452E88F280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black">
          <a:xfrm>
            <a:off x="11047461" y="6399891"/>
            <a:ext cx="290657" cy="292608"/>
          </a:xfrm>
          <a:prstGeom prst="rect">
            <a:avLst/>
          </a:prstGeom>
        </p:spPr>
      </p:pic>
    </p:spTree>
    <p:extLst>
      <p:ext uri="{BB962C8B-B14F-4D97-AF65-F5344CB8AC3E}">
        <p14:creationId xmlns:p14="http://schemas.microsoft.com/office/powerpoint/2010/main" val="197447700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normAutofit/>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normAutofit/>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normAutofit/>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pic>
        <p:nvPicPr>
          <p:cNvPr id="10" name="WC glyph" descr="WC logo">
            <a:extLst>
              <a:ext uri="{FF2B5EF4-FFF2-40B4-BE49-F238E27FC236}">
                <a16:creationId xmlns:a16="http://schemas.microsoft.com/office/drawing/2014/main" id="{C5115706-B83A-4B30-97F2-9A1A6B7D812A}"/>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black">
          <a:xfrm>
            <a:off x="10927820" y="6400800"/>
            <a:ext cx="290657" cy="292608"/>
          </a:xfrm>
          <a:prstGeom prst="rect">
            <a:avLst/>
          </a:prstGeom>
        </p:spPr>
      </p:pic>
    </p:spTree>
    <p:extLst>
      <p:ext uri="{BB962C8B-B14F-4D97-AF65-F5344CB8AC3E}">
        <p14:creationId xmlns:p14="http://schemas.microsoft.com/office/powerpoint/2010/main" val="121974667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normAutofit/>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normAutofit/>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normAutofit/>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normAutofit/>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pic>
        <p:nvPicPr>
          <p:cNvPr id="14" name="WC glyph" descr="WC logo">
            <a:extLst>
              <a:ext uri="{FF2B5EF4-FFF2-40B4-BE49-F238E27FC236}">
                <a16:creationId xmlns:a16="http://schemas.microsoft.com/office/drawing/2014/main" id="{89443C5A-A16A-4C47-9A67-3AF998A68DE2}"/>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black">
          <a:xfrm>
            <a:off x="11013279" y="6400800"/>
            <a:ext cx="290657" cy="292608"/>
          </a:xfrm>
          <a:prstGeom prst="rect">
            <a:avLst/>
          </a:prstGeom>
        </p:spPr>
      </p:pic>
    </p:spTree>
    <p:extLst>
      <p:ext uri="{BB962C8B-B14F-4D97-AF65-F5344CB8AC3E}">
        <p14:creationId xmlns:p14="http://schemas.microsoft.com/office/powerpoint/2010/main" val="417532447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normAutofit/>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normAutofit/>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normAutofit/>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normAutofit/>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normAutofit/>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pic>
        <p:nvPicPr>
          <p:cNvPr id="16" name="WC glyph" descr="WC logo">
            <a:extLst>
              <a:ext uri="{FF2B5EF4-FFF2-40B4-BE49-F238E27FC236}">
                <a16:creationId xmlns:a16="http://schemas.microsoft.com/office/drawing/2014/main" id="{8245F684-24DB-4657-9AA3-3C3EE7144C58}"/>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black">
          <a:xfrm>
            <a:off x="11030370" y="6400800"/>
            <a:ext cx="290657" cy="292608"/>
          </a:xfrm>
          <a:prstGeom prst="rect">
            <a:avLst/>
          </a:prstGeom>
        </p:spPr>
      </p:pic>
    </p:spTree>
    <p:extLst>
      <p:ext uri="{BB962C8B-B14F-4D97-AF65-F5344CB8AC3E}">
        <p14:creationId xmlns:p14="http://schemas.microsoft.com/office/powerpoint/2010/main" val="3629243798"/>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107088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normAutofit/>
          </a:bodyP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normAutofit/>
          </a:bodyP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6" name="WC glyph" descr="WC logo">
            <a:extLst>
              <a:ext uri="{FF2B5EF4-FFF2-40B4-BE49-F238E27FC236}">
                <a16:creationId xmlns:a16="http://schemas.microsoft.com/office/drawing/2014/main" id="{D4F8CBAC-7F07-442C-B3F2-D0997AE23F7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bwMode="black">
          <a:xfrm>
            <a:off x="10987641" y="6416983"/>
            <a:ext cx="290657" cy="292608"/>
          </a:xfrm>
          <a:prstGeom prst="rect">
            <a:avLst/>
          </a:prstGeom>
        </p:spPr>
      </p:pic>
    </p:spTree>
    <p:extLst>
      <p:ext uri="{BB962C8B-B14F-4D97-AF65-F5344CB8AC3E}">
        <p14:creationId xmlns:p14="http://schemas.microsoft.com/office/powerpoint/2010/main" val="166552275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rgbClr val="2F2F2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892669" cy="498598"/>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10" name="Picture 9" descr="A building next to a body of water">
            <a:extLst>
              <a:ext uri="{FF2B5EF4-FFF2-40B4-BE49-F238E27FC236}">
                <a16:creationId xmlns:a16="http://schemas.microsoft.com/office/drawing/2014/main" id="{12356880-928A-4C82-8970-B37FC0866B56}"/>
              </a:ext>
            </a:extLst>
          </p:cNvPr>
          <p:cNvPicPr>
            <a:picLocks noChangeAspect="1"/>
          </p:cNvPicPr>
          <p:nvPr userDrawn="1"/>
        </p:nvPicPr>
        <p:blipFill rotWithShape="1">
          <a:blip r:embed="rId2"/>
          <a:srcRect l="12263" r="12263"/>
          <a:stretch/>
        </p:blipFill>
        <p:spPr>
          <a:xfrm>
            <a:off x="8127999" y="0"/>
            <a:ext cx="4064002" cy="6858000"/>
          </a:xfrm>
          <a:prstGeom prst="rect">
            <a:avLst/>
          </a:prstGeom>
        </p:spPr>
      </p:pic>
      <p:pic>
        <p:nvPicPr>
          <p:cNvPr id="4" name="Picture 3" descr="SPARK Event logo">
            <a:extLst>
              <a:ext uri="{FF2B5EF4-FFF2-40B4-BE49-F238E27FC236}">
                <a16:creationId xmlns:a16="http://schemas.microsoft.com/office/drawing/2014/main" id="{9777C121-2291-4752-A54D-8815CDB9F01A}"/>
              </a:ext>
            </a:extLst>
          </p:cNvPr>
          <p:cNvPicPr>
            <a:picLocks noChangeAspect="1"/>
          </p:cNvPicPr>
          <p:nvPr userDrawn="1"/>
        </p:nvPicPr>
        <p:blipFill>
          <a:blip r:embed="rId3"/>
          <a:stretch>
            <a:fillRect/>
          </a:stretch>
        </p:blipFill>
        <p:spPr>
          <a:xfrm>
            <a:off x="6420977" y="5630476"/>
            <a:ext cx="1415516" cy="990860"/>
          </a:xfrm>
          <a:prstGeom prst="rect">
            <a:avLst/>
          </a:prstGeom>
        </p:spPr>
      </p:pic>
    </p:spTree>
    <p:extLst>
      <p:ext uri="{BB962C8B-B14F-4D97-AF65-F5344CB8AC3E}">
        <p14:creationId xmlns:p14="http://schemas.microsoft.com/office/powerpoint/2010/main" val="17610817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rgbClr val="2F2F2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892669" cy="498598"/>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descr="A group of people walking in front of a building">
            <a:extLst>
              <a:ext uri="{FF2B5EF4-FFF2-40B4-BE49-F238E27FC236}">
                <a16:creationId xmlns:a16="http://schemas.microsoft.com/office/drawing/2014/main" id="{CBCB491C-2344-4ADB-8240-53852BD79B4B}"/>
              </a:ext>
            </a:extLst>
          </p:cNvPr>
          <p:cNvPicPr>
            <a:picLocks noChangeAspect="1"/>
          </p:cNvPicPr>
          <p:nvPr userDrawn="1"/>
        </p:nvPicPr>
        <p:blipFill rotWithShape="1">
          <a:blip r:embed="rId2"/>
          <a:srcRect l="13882" t="694" b="2483"/>
          <a:stretch/>
        </p:blipFill>
        <p:spPr>
          <a:xfrm>
            <a:off x="8128000" y="0"/>
            <a:ext cx="4064000" cy="6858000"/>
          </a:xfrm>
          <a:prstGeom prst="rect">
            <a:avLst/>
          </a:prstGeom>
        </p:spPr>
      </p:pic>
      <p:pic>
        <p:nvPicPr>
          <p:cNvPr id="3" name="Picture 2" descr="SPARK Event logo">
            <a:extLst>
              <a:ext uri="{FF2B5EF4-FFF2-40B4-BE49-F238E27FC236}">
                <a16:creationId xmlns:a16="http://schemas.microsoft.com/office/drawing/2014/main" id="{42F3DD34-FC92-4DA6-B82B-34FBD52D7C47}"/>
              </a:ext>
            </a:extLst>
          </p:cNvPr>
          <p:cNvPicPr>
            <a:picLocks noChangeAspect="1"/>
          </p:cNvPicPr>
          <p:nvPr userDrawn="1"/>
        </p:nvPicPr>
        <p:blipFill>
          <a:blip r:embed="rId3"/>
          <a:stretch>
            <a:fillRect/>
          </a:stretch>
        </p:blipFill>
        <p:spPr>
          <a:xfrm>
            <a:off x="6420977" y="5630476"/>
            <a:ext cx="1415516" cy="990860"/>
          </a:xfrm>
          <a:prstGeom prst="rect">
            <a:avLst/>
          </a:prstGeom>
        </p:spPr>
      </p:pic>
    </p:spTree>
    <p:extLst>
      <p:ext uri="{BB962C8B-B14F-4D97-AF65-F5344CB8AC3E}">
        <p14:creationId xmlns:p14="http://schemas.microsoft.com/office/powerpoint/2010/main" val="6145112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rgbClr val="2F2F2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892669" cy="498598"/>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a:extLst>
              <a:ext uri="{FF2B5EF4-FFF2-40B4-BE49-F238E27FC236}">
                <a16:creationId xmlns:a16="http://schemas.microsoft.com/office/drawing/2014/main" id="{A184EEDC-EEFF-4BF1-8C36-0F1EC045FD06}"/>
              </a:ext>
            </a:extLst>
          </p:cNvPr>
          <p:cNvPicPr>
            <a:picLocks noChangeAspect="1"/>
          </p:cNvPicPr>
          <p:nvPr userDrawn="1"/>
        </p:nvPicPr>
        <p:blipFill rotWithShape="1">
          <a:blip r:embed="rId2"/>
          <a:srcRect l="26241" t="426"/>
          <a:stretch/>
        </p:blipFill>
        <p:spPr>
          <a:xfrm>
            <a:off x="8128000" y="-1"/>
            <a:ext cx="4064000" cy="6857999"/>
          </a:xfrm>
          <a:prstGeom prst="rect">
            <a:avLst/>
          </a:prstGeom>
        </p:spPr>
      </p:pic>
      <p:pic>
        <p:nvPicPr>
          <p:cNvPr id="3" name="Picture 2" descr="SPARK Event logo">
            <a:extLst>
              <a:ext uri="{FF2B5EF4-FFF2-40B4-BE49-F238E27FC236}">
                <a16:creationId xmlns:a16="http://schemas.microsoft.com/office/drawing/2014/main" id="{D3DE7FA7-2CDD-4402-9DD6-21978E0374AF}"/>
              </a:ext>
            </a:extLst>
          </p:cNvPr>
          <p:cNvPicPr>
            <a:picLocks noChangeAspect="1"/>
          </p:cNvPicPr>
          <p:nvPr userDrawn="1"/>
        </p:nvPicPr>
        <p:blipFill>
          <a:blip r:embed="rId3"/>
          <a:stretch>
            <a:fillRect/>
          </a:stretch>
        </p:blipFill>
        <p:spPr>
          <a:xfrm>
            <a:off x="6420977" y="5630476"/>
            <a:ext cx="1415516" cy="990860"/>
          </a:xfrm>
          <a:prstGeom prst="rect">
            <a:avLst/>
          </a:prstGeom>
        </p:spPr>
      </p:pic>
    </p:spTree>
    <p:extLst>
      <p:ext uri="{BB962C8B-B14F-4D97-AF65-F5344CB8AC3E}">
        <p14:creationId xmlns:p14="http://schemas.microsoft.com/office/powerpoint/2010/main" val="774647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Section Title 4">
    <p:bg>
      <p:bgPr>
        <a:solidFill>
          <a:srgbClr val="2F2F2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892669" cy="498598"/>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5" name="Picture 4" descr="Building interior">
            <a:extLst>
              <a:ext uri="{FF2B5EF4-FFF2-40B4-BE49-F238E27FC236}">
                <a16:creationId xmlns:a16="http://schemas.microsoft.com/office/drawing/2014/main" id="{B699B570-B4DD-40CB-B922-88CB57977377}"/>
              </a:ext>
            </a:extLst>
          </p:cNvPr>
          <p:cNvPicPr>
            <a:picLocks noChangeAspect="1"/>
          </p:cNvPicPr>
          <p:nvPr userDrawn="1"/>
        </p:nvPicPr>
        <p:blipFill rotWithShape="1">
          <a:blip r:embed="rId2"/>
          <a:srcRect l="7234" r="3820"/>
          <a:stretch/>
        </p:blipFill>
        <p:spPr>
          <a:xfrm>
            <a:off x="8128000" y="0"/>
            <a:ext cx="4064000" cy="6858000"/>
          </a:xfrm>
          <a:prstGeom prst="rect">
            <a:avLst/>
          </a:prstGeom>
        </p:spPr>
      </p:pic>
      <p:pic>
        <p:nvPicPr>
          <p:cNvPr id="3" name="Picture 2" descr="SPARK Event logo">
            <a:extLst>
              <a:ext uri="{FF2B5EF4-FFF2-40B4-BE49-F238E27FC236}">
                <a16:creationId xmlns:a16="http://schemas.microsoft.com/office/drawing/2014/main" id="{7290F9B6-22CF-4237-84F0-AF5BB432FEE4}"/>
              </a:ext>
            </a:extLst>
          </p:cNvPr>
          <p:cNvPicPr>
            <a:picLocks noChangeAspect="1"/>
          </p:cNvPicPr>
          <p:nvPr userDrawn="1"/>
        </p:nvPicPr>
        <p:blipFill>
          <a:blip r:embed="rId3"/>
          <a:stretch>
            <a:fillRect/>
          </a:stretch>
        </p:blipFill>
        <p:spPr>
          <a:xfrm>
            <a:off x="6420977" y="5630476"/>
            <a:ext cx="1415516" cy="990860"/>
          </a:xfrm>
          <a:prstGeom prst="rect">
            <a:avLst/>
          </a:prstGeom>
        </p:spPr>
      </p:pic>
    </p:spTree>
    <p:extLst>
      <p:ext uri="{BB962C8B-B14F-4D97-AF65-F5344CB8AC3E}">
        <p14:creationId xmlns:p14="http://schemas.microsoft.com/office/powerpoint/2010/main" val="12897101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Section Title 5">
    <p:bg>
      <p:bgPr>
        <a:solidFill>
          <a:srgbClr val="2F2F2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892669" cy="498598"/>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descr="Two people talking">
            <a:extLst>
              <a:ext uri="{FF2B5EF4-FFF2-40B4-BE49-F238E27FC236}">
                <a16:creationId xmlns:a16="http://schemas.microsoft.com/office/drawing/2014/main" id="{F74346D8-BFA4-49B0-9764-4330354D688F}"/>
              </a:ext>
            </a:extLst>
          </p:cNvPr>
          <p:cNvPicPr>
            <a:picLocks noChangeAspect="1"/>
          </p:cNvPicPr>
          <p:nvPr userDrawn="1"/>
        </p:nvPicPr>
        <p:blipFill rotWithShape="1">
          <a:blip r:embed="rId2"/>
          <a:srcRect l="50803" r="9691"/>
          <a:stretch/>
        </p:blipFill>
        <p:spPr>
          <a:xfrm>
            <a:off x="8128000" y="0"/>
            <a:ext cx="4064000" cy="6858000"/>
          </a:xfrm>
          <a:prstGeom prst="rect">
            <a:avLst/>
          </a:prstGeom>
        </p:spPr>
      </p:pic>
      <p:pic>
        <p:nvPicPr>
          <p:cNvPr id="3" name="Picture 2" descr="SPARK Event logo">
            <a:extLst>
              <a:ext uri="{FF2B5EF4-FFF2-40B4-BE49-F238E27FC236}">
                <a16:creationId xmlns:a16="http://schemas.microsoft.com/office/drawing/2014/main" id="{BF619DB2-9DD2-471A-B2CB-5C9A0B22DF5F}"/>
              </a:ext>
            </a:extLst>
          </p:cNvPr>
          <p:cNvPicPr>
            <a:picLocks noChangeAspect="1"/>
          </p:cNvPicPr>
          <p:nvPr userDrawn="1"/>
        </p:nvPicPr>
        <p:blipFill>
          <a:blip r:embed="rId3"/>
          <a:stretch>
            <a:fillRect/>
          </a:stretch>
        </p:blipFill>
        <p:spPr>
          <a:xfrm>
            <a:off x="6420977" y="5630476"/>
            <a:ext cx="1415516" cy="990860"/>
          </a:xfrm>
          <a:prstGeom prst="rect">
            <a:avLst/>
          </a:prstGeom>
        </p:spPr>
      </p:pic>
    </p:spTree>
    <p:extLst>
      <p:ext uri="{BB962C8B-B14F-4D97-AF65-F5344CB8AC3E}">
        <p14:creationId xmlns:p14="http://schemas.microsoft.com/office/powerpoint/2010/main" val="4476711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Section Title 6">
    <p:bg>
      <p:bgPr>
        <a:solidFill>
          <a:srgbClr val="2F2F2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892669" cy="498598"/>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5" name="Picture 4" descr="People working in front of a window">
            <a:extLst>
              <a:ext uri="{FF2B5EF4-FFF2-40B4-BE49-F238E27FC236}">
                <a16:creationId xmlns:a16="http://schemas.microsoft.com/office/drawing/2014/main" id="{9C6CE9ED-4568-43C2-9DCC-0A4B173ADE42}"/>
              </a:ext>
            </a:extLst>
          </p:cNvPr>
          <p:cNvPicPr>
            <a:picLocks noChangeAspect="1"/>
          </p:cNvPicPr>
          <p:nvPr userDrawn="1"/>
        </p:nvPicPr>
        <p:blipFill rotWithShape="1">
          <a:blip r:embed="rId2"/>
          <a:srcRect l="26510" t="923" r="9411"/>
          <a:stretch/>
        </p:blipFill>
        <p:spPr>
          <a:xfrm>
            <a:off x="8128000" y="0"/>
            <a:ext cx="4064000" cy="6858000"/>
          </a:xfrm>
          <a:prstGeom prst="rect">
            <a:avLst/>
          </a:prstGeom>
        </p:spPr>
      </p:pic>
      <p:pic>
        <p:nvPicPr>
          <p:cNvPr id="3" name="Picture 2" descr="SPARK Event logo">
            <a:extLst>
              <a:ext uri="{FF2B5EF4-FFF2-40B4-BE49-F238E27FC236}">
                <a16:creationId xmlns:a16="http://schemas.microsoft.com/office/drawing/2014/main" id="{5D498427-9BB2-4620-A52B-C18FADFADF74}"/>
              </a:ext>
            </a:extLst>
          </p:cNvPr>
          <p:cNvPicPr>
            <a:picLocks noChangeAspect="1"/>
          </p:cNvPicPr>
          <p:nvPr userDrawn="1"/>
        </p:nvPicPr>
        <p:blipFill>
          <a:blip r:embed="rId3"/>
          <a:stretch>
            <a:fillRect/>
          </a:stretch>
        </p:blipFill>
        <p:spPr>
          <a:xfrm>
            <a:off x="6420977" y="5630476"/>
            <a:ext cx="1415516" cy="990860"/>
          </a:xfrm>
          <a:prstGeom prst="rect">
            <a:avLst/>
          </a:prstGeom>
        </p:spPr>
      </p:pic>
    </p:spTree>
    <p:extLst>
      <p:ext uri="{BB962C8B-B14F-4D97-AF65-F5344CB8AC3E}">
        <p14:creationId xmlns:p14="http://schemas.microsoft.com/office/powerpoint/2010/main" val="8057127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2F2F2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774863" cy="498598"/>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774863" cy="338554"/>
          </a:xfrm>
          <a:noFill/>
        </p:spPr>
        <p:txBody>
          <a:bodyPr wrap="square" lIns="0" tIns="0" rIns="0" bIns="0">
            <a:norm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pic>
        <p:nvPicPr>
          <p:cNvPr id="11" name="Picture 10" descr="Building interior">
            <a:extLst>
              <a:ext uri="{FF2B5EF4-FFF2-40B4-BE49-F238E27FC236}">
                <a16:creationId xmlns:a16="http://schemas.microsoft.com/office/drawing/2014/main" id="{4EF6E4B6-CE6C-4950-9E63-5502BD6DD104}"/>
              </a:ext>
            </a:extLst>
          </p:cNvPr>
          <p:cNvPicPr>
            <a:picLocks noChangeAspect="1"/>
          </p:cNvPicPr>
          <p:nvPr userDrawn="1"/>
        </p:nvPicPr>
        <p:blipFill rotWithShape="1">
          <a:blip r:embed="rId2"/>
          <a:srcRect l="16985" t="275" r="17261"/>
          <a:stretch/>
        </p:blipFill>
        <p:spPr>
          <a:xfrm>
            <a:off x="8128000" y="0"/>
            <a:ext cx="4064000" cy="6858000"/>
          </a:xfrm>
          <a:prstGeom prst="rect">
            <a:avLst/>
          </a:prstGeom>
        </p:spPr>
      </p:pic>
      <p:pic>
        <p:nvPicPr>
          <p:cNvPr id="3" name="Picture 2" descr="SPARK Event logo">
            <a:extLst>
              <a:ext uri="{FF2B5EF4-FFF2-40B4-BE49-F238E27FC236}">
                <a16:creationId xmlns:a16="http://schemas.microsoft.com/office/drawing/2014/main" id="{32480349-78FF-4757-847B-00D50804C2E0}"/>
              </a:ext>
            </a:extLst>
          </p:cNvPr>
          <p:cNvPicPr>
            <a:picLocks noChangeAspect="1"/>
          </p:cNvPicPr>
          <p:nvPr userDrawn="1"/>
        </p:nvPicPr>
        <p:blipFill>
          <a:blip r:embed="rId3"/>
          <a:stretch>
            <a:fillRect/>
          </a:stretch>
        </p:blipFill>
        <p:spPr>
          <a:xfrm>
            <a:off x="6420977" y="5630476"/>
            <a:ext cx="1415516" cy="990860"/>
          </a:xfrm>
          <a:prstGeom prst="rect">
            <a:avLst/>
          </a:prstGeom>
        </p:spPr>
      </p:pic>
    </p:spTree>
    <p:extLst>
      <p:ext uri="{BB962C8B-B14F-4D97-AF65-F5344CB8AC3E}">
        <p14:creationId xmlns:p14="http://schemas.microsoft.com/office/powerpoint/2010/main" val="29734015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8660240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1_Closing logo slide">
    <p:bg>
      <p:bgPr>
        <a:solidFill>
          <a:srgbClr val="2F2F2F"/>
        </a:solidFill>
        <a:effectLst/>
      </p:bgPr>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229772" y="6434717"/>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
        <p:nvSpPr>
          <p:cNvPr id="3" name="TextBox 2">
            <a:extLst>
              <a:ext uri="{FF2B5EF4-FFF2-40B4-BE49-F238E27FC236}">
                <a16:creationId xmlns:a16="http://schemas.microsoft.com/office/drawing/2014/main" id="{2FA08BFE-A681-433C-8674-858361FE3C9B}"/>
              </a:ext>
            </a:extLst>
          </p:cNvPr>
          <p:cNvSpPr txBox="1"/>
          <p:nvPr userDrawn="1"/>
        </p:nvSpPr>
        <p:spPr>
          <a:xfrm>
            <a:off x="229772" y="2794782"/>
            <a:ext cx="9303434" cy="1723549"/>
          </a:xfrm>
          <a:prstGeom prst="rect">
            <a:avLst/>
          </a:prstGeom>
          <a:noFill/>
        </p:spPr>
        <p:txBody>
          <a:bodyPr wrap="square" lIns="0" tIns="0" rIns="0" bIns="0" rtlCol="0">
            <a:spAutoFit/>
          </a:bodyPr>
          <a:lstStyle/>
          <a:p>
            <a:pPr algn="l"/>
            <a:r>
              <a:rPr lang="en-US" sz="2800">
                <a:gradFill>
                  <a:gsLst>
                    <a:gs pos="2917">
                      <a:schemeClr val="tx1"/>
                    </a:gs>
                    <a:gs pos="30000">
                      <a:schemeClr val="tx1"/>
                    </a:gs>
                  </a:gsLst>
                  <a:lin ang="5400000" scaled="0"/>
                </a:gradFill>
              </a:rPr>
              <a:t>Thank you for attending this Microsoft SPARK 3.0 session.</a:t>
            </a:r>
            <a:br>
              <a:rPr lang="en-US" sz="2800">
                <a:gradFill>
                  <a:gsLst>
                    <a:gs pos="2917">
                      <a:schemeClr val="tx1"/>
                    </a:gs>
                    <a:gs pos="30000">
                      <a:schemeClr val="tx1"/>
                    </a:gs>
                  </a:gsLst>
                  <a:lin ang="5400000" scaled="0"/>
                </a:gradFill>
              </a:rPr>
            </a:br>
            <a:br>
              <a:rPr lang="en-US" sz="2800">
                <a:gradFill>
                  <a:gsLst>
                    <a:gs pos="2917">
                      <a:schemeClr val="tx1"/>
                    </a:gs>
                    <a:gs pos="30000">
                      <a:schemeClr val="tx1"/>
                    </a:gs>
                  </a:gsLst>
                  <a:lin ang="5400000" scaled="0"/>
                </a:gradFill>
              </a:rPr>
            </a:br>
            <a:r>
              <a:rPr lang="en-US" sz="2800">
                <a:gradFill>
                  <a:gsLst>
                    <a:gs pos="2917">
                      <a:schemeClr val="tx1"/>
                    </a:gs>
                    <a:gs pos="30000">
                      <a:schemeClr val="tx1"/>
                    </a:gs>
                  </a:gsLst>
                  <a:lin ang="5400000" scaled="0"/>
                </a:gradFill>
              </a:rPr>
              <a:t>Please consider filling out our survey to help support the event and to provide feedback.</a:t>
            </a:r>
          </a:p>
        </p:txBody>
      </p:sp>
    </p:spTree>
    <p:extLst>
      <p:ext uri="{BB962C8B-B14F-4D97-AF65-F5344CB8AC3E}">
        <p14:creationId xmlns:p14="http://schemas.microsoft.com/office/powerpoint/2010/main" val="12835657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96918344"/>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28260608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userDrawn="1">
  <p:cSld name="Title, subheading, bulleted Lis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03585"/>
            <a:ext cx="11306469" cy="402359"/>
          </a:xfrm>
          <a:prstGeom prst="rect">
            <a:avLst/>
          </a:prstGeom>
        </p:spPr>
        <p:txBody>
          <a:bodyPr wrap="square" lIns="0" tIns="0" rIns="0" bIns="0">
            <a:spAutoFit/>
          </a:bodyPr>
          <a:lstStyle>
            <a:lvl1pPr marL="0" marR="0" indent="0" algn="l" defTabSz="914367" rtl="0" eaLnBrk="1" fontAlgn="auto" latinLnBrk="0" hangingPunct="1">
              <a:lnSpc>
                <a:spcPts val="3137"/>
              </a:lnSpc>
              <a:spcBef>
                <a:spcPct val="0"/>
              </a:spcBef>
              <a:spcAft>
                <a:spcPts val="0"/>
              </a:spcAft>
              <a:buClrTx/>
              <a:buSzTx/>
              <a:buFontTx/>
              <a:buNone/>
              <a:tabLst/>
              <a:defRPr sz="3137">
                <a:solidFill>
                  <a:srgbClr val="000000"/>
                </a:solidFill>
              </a:defRPr>
            </a:lvl1pPr>
          </a:lstStyle>
          <a:p>
            <a:pPr marL="0" marR="0" lvl="0" indent="0" algn="l" defTabSz="914367" rtl="0" eaLnBrk="1" fontAlgn="auto" latinLnBrk="0" hangingPunct="1">
              <a:lnSpc>
                <a:spcPts val="3137"/>
              </a:lnSpc>
              <a:spcBef>
                <a:spcPct val="0"/>
              </a:spcBef>
              <a:spcAft>
                <a:spcPts val="0"/>
              </a:spcAft>
              <a:buClrTx/>
              <a:buSzTx/>
              <a:buFontTx/>
              <a:buNone/>
              <a:tabLst/>
              <a:defRPr/>
            </a:pPr>
            <a:r>
              <a:rPr lang="en-US"/>
              <a:t>Title - H1: Segoe UI </a:t>
            </a:r>
            <a:r>
              <a:rPr lang="en-US" err="1"/>
              <a:t>Semibold</a:t>
            </a:r>
            <a:r>
              <a:rPr lang="en-US"/>
              <a:t> 28/32</a:t>
            </a:r>
          </a:p>
        </p:txBody>
      </p:sp>
      <p:sp>
        <p:nvSpPr>
          <p:cNvPr id="4" name="Text Placeholder 3"/>
          <p:cNvSpPr>
            <a:spLocks noGrp="1"/>
          </p:cNvSpPr>
          <p:nvPr>
            <p:ph type="body" sz="quarter" idx="10" hasCustomPrompt="1"/>
          </p:nvPr>
        </p:nvSpPr>
        <p:spPr>
          <a:xfrm>
            <a:off x="455995" y="1137441"/>
            <a:ext cx="11306469" cy="362123"/>
          </a:xfrm>
          <a:prstGeom prst="rect">
            <a:avLst/>
          </a:prstGeom>
        </p:spPr>
        <p:txBody>
          <a:bodyPr wrap="square" lIns="0" tIns="0" rIns="0" bIns="0">
            <a:spAutoFit/>
          </a:bodyPr>
          <a:lstStyle>
            <a:lvl1pPr marL="0" indent="0">
              <a:lnSpc>
                <a:spcPts val="2353"/>
              </a:lnSpc>
              <a:buNone/>
              <a:defRPr sz="1961" b="0" i="0" spc="0">
                <a:solidFill>
                  <a:srgbClr val="000000"/>
                </a:solidFill>
                <a:latin typeface="+mj-lt"/>
              </a:defRPr>
            </a:lvl1pPr>
            <a:lvl2pPr marL="0" indent="0">
              <a:lnSpc>
                <a:spcPct val="100000"/>
              </a:lnSpc>
              <a:buNone/>
              <a:defRPr sz="2353" b="0" spc="0">
                <a:solidFill>
                  <a:srgbClr val="000000"/>
                </a:solidFill>
                <a:latin typeface="+mj-lt"/>
              </a:defRPr>
            </a:lvl2pPr>
            <a:lvl3pPr marL="448193" indent="0">
              <a:buNone/>
              <a:defRPr/>
            </a:lvl3pPr>
            <a:lvl4pPr marL="672290" indent="0">
              <a:buNone/>
              <a:defRPr/>
            </a:lvl4pPr>
            <a:lvl5pPr marL="896386" indent="0">
              <a:buNone/>
              <a:defRPr/>
            </a:lvl5pPr>
          </a:lstStyle>
          <a:p>
            <a:pPr lvl="1"/>
            <a:r>
              <a:rPr lang="en-US"/>
              <a:t>Sub heading - Segoe UI Regular 20/24</a:t>
            </a:r>
          </a:p>
        </p:txBody>
      </p:sp>
      <p:sp>
        <p:nvSpPr>
          <p:cNvPr id="11" name="Slide Number Placeholder 4">
            <a:extLst>
              <a:ext uri="{FF2B5EF4-FFF2-40B4-BE49-F238E27FC236}">
                <a16:creationId xmlns:a16="http://schemas.microsoft.com/office/drawing/2014/main" id="{18C6138D-53A2-4188-9F44-6297A77F7AA4}"/>
              </a:ext>
            </a:extLst>
          </p:cNvPr>
          <p:cNvSpPr>
            <a:spLocks noGrp="1"/>
          </p:cNvSpPr>
          <p:nvPr>
            <p:ph type="sldNum" sz="quarter" idx="4"/>
          </p:nvPr>
        </p:nvSpPr>
        <p:spPr>
          <a:xfrm>
            <a:off x="11136235" y="6356160"/>
            <a:ext cx="588290" cy="128162"/>
          </a:xfrm>
          <a:prstGeom prst="rect">
            <a:avLst/>
          </a:prstGeom>
        </p:spPr>
        <p:txBody>
          <a:bodyPr lIns="0" tIns="0" rIns="0" bIns="0"/>
          <a:lstStyle>
            <a:lvl1pPr algn="r">
              <a:defRPr lang="en-US" sz="882" kern="1200" smtClean="0">
                <a:solidFill>
                  <a:schemeClr val="accent6"/>
                </a:solidFill>
                <a:latin typeface="+mn-lt"/>
                <a:ea typeface="+mn-ea"/>
                <a:cs typeface="+mn-cs"/>
              </a:defRPr>
            </a:lvl1pPr>
          </a:lstStyle>
          <a:p>
            <a:fld id="{A33114A2-C037-5347-A97B-AEC6407897F9}" type="slidenum">
              <a:rPr lang="en-US" smtClean="0"/>
              <a:pPr/>
              <a:t>‹#›</a:t>
            </a:fld>
            <a:endParaRPr lang="en-US"/>
          </a:p>
        </p:txBody>
      </p:sp>
      <p:sp>
        <p:nvSpPr>
          <p:cNvPr id="13" name="TextBox 12">
            <a:extLst>
              <a:ext uri="{FF2B5EF4-FFF2-40B4-BE49-F238E27FC236}">
                <a16:creationId xmlns:a16="http://schemas.microsoft.com/office/drawing/2014/main" id="{4B41871A-420E-49BF-8EA7-02123649DDC6}"/>
              </a:ext>
            </a:extLst>
          </p:cNvPr>
          <p:cNvSpPr txBox="1"/>
          <p:nvPr userDrawn="1"/>
        </p:nvSpPr>
        <p:spPr>
          <a:xfrm>
            <a:off x="4843804" y="6365498"/>
            <a:ext cx="2504392" cy="122217"/>
          </a:xfrm>
          <a:prstGeom prst="rect">
            <a:avLst/>
          </a:prstGeom>
          <a:noFill/>
        </p:spPr>
        <p:txBody>
          <a:bodyPr wrap="square" lIns="0" tIns="0" rIns="0" bIns="0" rtlCol="0">
            <a:spAutoFit/>
          </a:bodyPr>
          <a:lstStyle/>
          <a:p>
            <a:pPr algn="ctr">
              <a:lnSpc>
                <a:spcPct val="90000"/>
              </a:lnSpc>
              <a:spcAft>
                <a:spcPts val="441"/>
              </a:spcAft>
            </a:pPr>
            <a:r>
              <a:rPr lang="en-US" sz="882" kern="1200">
                <a:solidFill>
                  <a:schemeClr val="accent6"/>
                </a:solidFill>
                <a:latin typeface="+mn-lt"/>
                <a:ea typeface="+mn-ea"/>
                <a:cs typeface="+mn-cs"/>
              </a:rPr>
              <a:t>Microsoft Confidential</a:t>
            </a:r>
          </a:p>
        </p:txBody>
      </p:sp>
      <p:grpSp>
        <p:nvGrpSpPr>
          <p:cNvPr id="14" name="Group 13">
            <a:extLst>
              <a:ext uri="{FF2B5EF4-FFF2-40B4-BE49-F238E27FC236}">
                <a16:creationId xmlns:a16="http://schemas.microsoft.com/office/drawing/2014/main" id="{5F050EEF-0875-4C6D-93F1-EB0D4FE7F954}"/>
              </a:ext>
            </a:extLst>
          </p:cNvPr>
          <p:cNvGrpSpPr/>
          <p:nvPr userDrawn="1"/>
        </p:nvGrpSpPr>
        <p:grpSpPr>
          <a:xfrm>
            <a:off x="428681" y="6342961"/>
            <a:ext cx="1877892" cy="147702"/>
            <a:chOff x="437277" y="6393033"/>
            <a:chExt cx="1915548" cy="150642"/>
          </a:xfrm>
        </p:grpSpPr>
        <p:sp>
          <p:nvSpPr>
            <p:cNvPr id="15" name="TextBox 14">
              <a:extLst>
                <a:ext uri="{FF2B5EF4-FFF2-40B4-BE49-F238E27FC236}">
                  <a16:creationId xmlns:a16="http://schemas.microsoft.com/office/drawing/2014/main" id="{B0E6190B-59EC-4557-9139-028498B16408}"/>
                </a:ext>
              </a:extLst>
            </p:cNvPr>
            <p:cNvSpPr txBox="1"/>
            <p:nvPr userDrawn="1"/>
          </p:nvSpPr>
          <p:spPr>
            <a:xfrm>
              <a:off x="820354" y="6416356"/>
              <a:ext cx="1532471" cy="124650"/>
            </a:xfrm>
            <a:prstGeom prst="rect">
              <a:avLst/>
            </a:prstGeom>
            <a:noFill/>
          </p:spPr>
          <p:txBody>
            <a:bodyPr wrap="none" lIns="0" tIns="0" rIns="0" bIns="0" rtlCol="0">
              <a:spAutoFit/>
            </a:bodyPr>
            <a:lstStyle/>
            <a:p>
              <a:pPr>
                <a:lnSpc>
                  <a:spcPct val="90000"/>
                </a:lnSpc>
                <a:spcAft>
                  <a:spcPts val="588"/>
                </a:spcAft>
              </a:pPr>
              <a:r>
                <a:rPr lang="en-US" sz="882">
                  <a:solidFill>
                    <a:schemeClr val="accent6"/>
                  </a:solidFill>
                </a:rPr>
                <a:t>Azure Engineering Boot Camp</a:t>
              </a:r>
            </a:p>
          </p:txBody>
        </p:sp>
        <p:grpSp>
          <p:nvGrpSpPr>
            <p:cNvPr id="16" name="Group 15">
              <a:extLst>
                <a:ext uri="{FF2B5EF4-FFF2-40B4-BE49-F238E27FC236}">
                  <a16:creationId xmlns:a16="http://schemas.microsoft.com/office/drawing/2014/main" id="{C167D713-F907-46DB-AE77-FBC00FA6B2FD}"/>
                </a:ext>
              </a:extLst>
            </p:cNvPr>
            <p:cNvGrpSpPr/>
            <p:nvPr userDrawn="1"/>
          </p:nvGrpSpPr>
          <p:grpSpPr>
            <a:xfrm>
              <a:off x="437277" y="6393033"/>
              <a:ext cx="364395" cy="150642"/>
              <a:chOff x="437277" y="6393033"/>
              <a:chExt cx="568360" cy="234962"/>
            </a:xfrm>
          </p:grpSpPr>
          <p:sp>
            <p:nvSpPr>
              <p:cNvPr id="20" name="Freeform 5">
                <a:extLst>
                  <a:ext uri="{FF2B5EF4-FFF2-40B4-BE49-F238E27FC236}">
                    <a16:creationId xmlns:a16="http://schemas.microsoft.com/office/drawing/2014/main" id="{BD17327E-B18F-4AF0-9866-EFAFE9661A12}"/>
                  </a:ext>
                </a:extLst>
              </p:cNvPr>
              <p:cNvSpPr>
                <a:spLocks noEditPoints="1"/>
              </p:cNvSpPr>
              <p:nvPr userDrawn="1"/>
            </p:nvSpPr>
            <p:spPr bwMode="auto">
              <a:xfrm>
                <a:off x="673829" y="6393033"/>
                <a:ext cx="331808" cy="196861"/>
              </a:xfrm>
              <a:custGeom>
                <a:avLst/>
                <a:gdLst>
                  <a:gd name="T0" fmla="*/ 352 w 418"/>
                  <a:gd name="T1" fmla="*/ 90 h 249"/>
                  <a:gd name="T2" fmla="*/ 352 w 418"/>
                  <a:gd name="T3" fmla="*/ 79 h 249"/>
                  <a:gd name="T4" fmla="*/ 339 w 418"/>
                  <a:gd name="T5" fmla="*/ 35 h 249"/>
                  <a:gd name="T6" fmla="*/ 305 w 418"/>
                  <a:gd name="T7" fmla="*/ 7 h 249"/>
                  <a:gd name="T8" fmla="*/ 276 w 418"/>
                  <a:gd name="T9" fmla="*/ 0 h 249"/>
                  <a:gd name="T10" fmla="*/ 244 w 418"/>
                  <a:gd name="T11" fmla="*/ 7 h 249"/>
                  <a:gd name="T12" fmla="*/ 219 w 418"/>
                  <a:gd name="T13" fmla="*/ 27 h 249"/>
                  <a:gd name="T14" fmla="*/ 206 w 418"/>
                  <a:gd name="T15" fmla="*/ 48 h 249"/>
                  <a:gd name="T16" fmla="*/ 195 w 418"/>
                  <a:gd name="T17" fmla="*/ 42 h 249"/>
                  <a:gd name="T18" fmla="*/ 165 w 418"/>
                  <a:gd name="T19" fmla="*/ 35 h 249"/>
                  <a:gd name="T20" fmla="*/ 141 w 418"/>
                  <a:gd name="T21" fmla="*/ 40 h 249"/>
                  <a:gd name="T22" fmla="*/ 111 w 418"/>
                  <a:gd name="T23" fmla="*/ 59 h 249"/>
                  <a:gd name="T24" fmla="*/ 92 w 418"/>
                  <a:gd name="T25" fmla="*/ 92 h 249"/>
                  <a:gd name="T26" fmla="*/ 91 w 418"/>
                  <a:gd name="T27" fmla="*/ 93 h 249"/>
                  <a:gd name="T28" fmla="*/ 61 w 418"/>
                  <a:gd name="T29" fmla="*/ 93 h 249"/>
                  <a:gd name="T30" fmla="*/ 23 w 418"/>
                  <a:gd name="T31" fmla="*/ 114 h 249"/>
                  <a:gd name="T32" fmla="*/ 3 w 418"/>
                  <a:gd name="T33" fmla="*/ 154 h 249"/>
                  <a:gd name="T34" fmla="*/ 3 w 418"/>
                  <a:gd name="T35" fmla="*/ 186 h 249"/>
                  <a:gd name="T36" fmla="*/ 23 w 418"/>
                  <a:gd name="T37" fmla="*/ 226 h 249"/>
                  <a:gd name="T38" fmla="*/ 61 w 418"/>
                  <a:gd name="T39" fmla="*/ 247 h 249"/>
                  <a:gd name="T40" fmla="*/ 341 w 418"/>
                  <a:gd name="T41" fmla="*/ 249 h 249"/>
                  <a:gd name="T42" fmla="*/ 384 w 418"/>
                  <a:gd name="T43" fmla="*/ 236 h 249"/>
                  <a:gd name="T44" fmla="*/ 412 w 418"/>
                  <a:gd name="T45" fmla="*/ 201 h 249"/>
                  <a:gd name="T46" fmla="*/ 418 w 418"/>
                  <a:gd name="T47" fmla="*/ 169 h 249"/>
                  <a:gd name="T48" fmla="*/ 408 w 418"/>
                  <a:gd name="T49" fmla="*/ 130 h 249"/>
                  <a:gd name="T50" fmla="*/ 379 w 418"/>
                  <a:gd name="T51" fmla="*/ 102 h 249"/>
                  <a:gd name="T52" fmla="*/ 352 w 418"/>
                  <a:gd name="T53" fmla="*/ 92 h 249"/>
                  <a:gd name="T54" fmla="*/ 77 w 418"/>
                  <a:gd name="T55" fmla="*/ 226 h 249"/>
                  <a:gd name="T56" fmla="*/ 47 w 418"/>
                  <a:gd name="T57" fmla="*/ 216 h 249"/>
                  <a:gd name="T58" fmla="*/ 27 w 418"/>
                  <a:gd name="T59" fmla="*/ 192 h 249"/>
                  <a:gd name="T60" fmla="*/ 23 w 418"/>
                  <a:gd name="T61" fmla="*/ 169 h 249"/>
                  <a:gd name="T62" fmla="*/ 33 w 418"/>
                  <a:gd name="T63" fmla="*/ 138 h 249"/>
                  <a:gd name="T64" fmla="*/ 57 w 418"/>
                  <a:gd name="T65" fmla="*/ 119 h 249"/>
                  <a:gd name="T66" fmla="*/ 77 w 418"/>
                  <a:gd name="T67" fmla="*/ 114 h 249"/>
                  <a:gd name="T68" fmla="*/ 97 w 418"/>
                  <a:gd name="T69" fmla="*/ 117 h 249"/>
                  <a:gd name="T70" fmla="*/ 107 w 418"/>
                  <a:gd name="T71" fmla="*/ 117 h 249"/>
                  <a:gd name="T72" fmla="*/ 112 w 418"/>
                  <a:gd name="T73" fmla="*/ 109 h 249"/>
                  <a:gd name="T74" fmla="*/ 122 w 418"/>
                  <a:gd name="T75" fmla="*/ 81 h 249"/>
                  <a:gd name="T76" fmla="*/ 146 w 418"/>
                  <a:gd name="T77" fmla="*/ 62 h 249"/>
                  <a:gd name="T78" fmla="*/ 165 w 418"/>
                  <a:gd name="T79" fmla="*/ 58 h 249"/>
                  <a:gd name="T80" fmla="*/ 196 w 418"/>
                  <a:gd name="T81" fmla="*/ 68 h 249"/>
                  <a:gd name="T82" fmla="*/ 206 w 418"/>
                  <a:gd name="T83" fmla="*/ 78 h 249"/>
                  <a:gd name="T84" fmla="*/ 215 w 418"/>
                  <a:gd name="T85" fmla="*/ 79 h 249"/>
                  <a:gd name="T86" fmla="*/ 220 w 418"/>
                  <a:gd name="T87" fmla="*/ 75 h 249"/>
                  <a:gd name="T88" fmla="*/ 223 w 418"/>
                  <a:gd name="T89" fmla="*/ 69 h 249"/>
                  <a:gd name="T90" fmla="*/ 234 w 418"/>
                  <a:gd name="T91" fmla="*/ 42 h 249"/>
                  <a:gd name="T92" fmla="*/ 257 w 418"/>
                  <a:gd name="T93" fmla="*/ 27 h 249"/>
                  <a:gd name="T94" fmla="*/ 276 w 418"/>
                  <a:gd name="T95" fmla="*/ 23 h 249"/>
                  <a:gd name="T96" fmla="*/ 307 w 418"/>
                  <a:gd name="T97" fmla="*/ 32 h 249"/>
                  <a:gd name="T98" fmla="*/ 325 w 418"/>
                  <a:gd name="T99" fmla="*/ 58 h 249"/>
                  <a:gd name="T100" fmla="*/ 330 w 418"/>
                  <a:gd name="T101" fmla="*/ 79 h 249"/>
                  <a:gd name="T102" fmla="*/ 327 w 418"/>
                  <a:gd name="T103" fmla="*/ 99 h 249"/>
                  <a:gd name="T104" fmla="*/ 328 w 418"/>
                  <a:gd name="T105" fmla="*/ 110 h 249"/>
                  <a:gd name="T106" fmla="*/ 338 w 418"/>
                  <a:gd name="T107" fmla="*/ 114 h 249"/>
                  <a:gd name="T108" fmla="*/ 341 w 418"/>
                  <a:gd name="T109" fmla="*/ 114 h 249"/>
                  <a:gd name="T110" fmla="*/ 371 w 418"/>
                  <a:gd name="T111" fmla="*/ 124 h 249"/>
                  <a:gd name="T112" fmla="*/ 391 w 418"/>
                  <a:gd name="T113" fmla="*/ 148 h 249"/>
                  <a:gd name="T114" fmla="*/ 395 w 418"/>
                  <a:gd name="T115" fmla="*/ 169 h 249"/>
                  <a:gd name="T116" fmla="*/ 386 w 418"/>
                  <a:gd name="T117" fmla="*/ 202 h 249"/>
                  <a:gd name="T118" fmla="*/ 362 w 418"/>
                  <a:gd name="T119" fmla="*/ 222 h 249"/>
                  <a:gd name="T120" fmla="*/ 341 w 418"/>
                  <a:gd name="T121" fmla="*/ 226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18" h="249">
                    <a:moveTo>
                      <a:pt x="352" y="92"/>
                    </a:moveTo>
                    <a:lnTo>
                      <a:pt x="351" y="92"/>
                    </a:lnTo>
                    <a:lnTo>
                      <a:pt x="352" y="90"/>
                    </a:lnTo>
                    <a:lnTo>
                      <a:pt x="352" y="90"/>
                    </a:lnTo>
                    <a:lnTo>
                      <a:pt x="352" y="79"/>
                    </a:lnTo>
                    <a:lnTo>
                      <a:pt x="352" y="79"/>
                    </a:lnTo>
                    <a:lnTo>
                      <a:pt x="351" y="64"/>
                    </a:lnTo>
                    <a:lnTo>
                      <a:pt x="347" y="48"/>
                    </a:lnTo>
                    <a:lnTo>
                      <a:pt x="339" y="35"/>
                    </a:lnTo>
                    <a:lnTo>
                      <a:pt x="330" y="24"/>
                    </a:lnTo>
                    <a:lnTo>
                      <a:pt x="318" y="14"/>
                    </a:lnTo>
                    <a:lnTo>
                      <a:pt x="305" y="7"/>
                    </a:lnTo>
                    <a:lnTo>
                      <a:pt x="291" y="3"/>
                    </a:lnTo>
                    <a:lnTo>
                      <a:pt x="276" y="0"/>
                    </a:lnTo>
                    <a:lnTo>
                      <a:pt x="276" y="0"/>
                    </a:lnTo>
                    <a:lnTo>
                      <a:pt x="266" y="1"/>
                    </a:lnTo>
                    <a:lnTo>
                      <a:pt x="254" y="4"/>
                    </a:lnTo>
                    <a:lnTo>
                      <a:pt x="244" y="7"/>
                    </a:lnTo>
                    <a:lnTo>
                      <a:pt x="234" y="13"/>
                    </a:lnTo>
                    <a:lnTo>
                      <a:pt x="226" y="20"/>
                    </a:lnTo>
                    <a:lnTo>
                      <a:pt x="219" y="27"/>
                    </a:lnTo>
                    <a:lnTo>
                      <a:pt x="212" y="37"/>
                    </a:lnTo>
                    <a:lnTo>
                      <a:pt x="206" y="47"/>
                    </a:lnTo>
                    <a:lnTo>
                      <a:pt x="206" y="48"/>
                    </a:lnTo>
                    <a:lnTo>
                      <a:pt x="205" y="47"/>
                    </a:lnTo>
                    <a:lnTo>
                      <a:pt x="205" y="47"/>
                    </a:lnTo>
                    <a:lnTo>
                      <a:pt x="195" y="42"/>
                    </a:lnTo>
                    <a:lnTo>
                      <a:pt x="186" y="38"/>
                    </a:lnTo>
                    <a:lnTo>
                      <a:pt x="176" y="37"/>
                    </a:lnTo>
                    <a:lnTo>
                      <a:pt x="165" y="35"/>
                    </a:lnTo>
                    <a:lnTo>
                      <a:pt x="165" y="35"/>
                    </a:lnTo>
                    <a:lnTo>
                      <a:pt x="152" y="37"/>
                    </a:lnTo>
                    <a:lnTo>
                      <a:pt x="141" y="40"/>
                    </a:lnTo>
                    <a:lnTo>
                      <a:pt x="129" y="45"/>
                    </a:lnTo>
                    <a:lnTo>
                      <a:pt x="119" y="51"/>
                    </a:lnTo>
                    <a:lnTo>
                      <a:pt x="111" y="59"/>
                    </a:lnTo>
                    <a:lnTo>
                      <a:pt x="102" y="69"/>
                    </a:lnTo>
                    <a:lnTo>
                      <a:pt x="97" y="79"/>
                    </a:lnTo>
                    <a:lnTo>
                      <a:pt x="92" y="92"/>
                    </a:lnTo>
                    <a:lnTo>
                      <a:pt x="91" y="93"/>
                    </a:lnTo>
                    <a:lnTo>
                      <a:pt x="91" y="93"/>
                    </a:lnTo>
                    <a:lnTo>
                      <a:pt x="91" y="93"/>
                    </a:lnTo>
                    <a:lnTo>
                      <a:pt x="77" y="92"/>
                    </a:lnTo>
                    <a:lnTo>
                      <a:pt x="77" y="92"/>
                    </a:lnTo>
                    <a:lnTo>
                      <a:pt x="61" y="93"/>
                    </a:lnTo>
                    <a:lnTo>
                      <a:pt x="47" y="97"/>
                    </a:lnTo>
                    <a:lnTo>
                      <a:pt x="34" y="105"/>
                    </a:lnTo>
                    <a:lnTo>
                      <a:pt x="23" y="114"/>
                    </a:lnTo>
                    <a:lnTo>
                      <a:pt x="14" y="126"/>
                    </a:lnTo>
                    <a:lnTo>
                      <a:pt x="7" y="140"/>
                    </a:lnTo>
                    <a:lnTo>
                      <a:pt x="3" y="154"/>
                    </a:lnTo>
                    <a:lnTo>
                      <a:pt x="0" y="169"/>
                    </a:lnTo>
                    <a:lnTo>
                      <a:pt x="0" y="169"/>
                    </a:lnTo>
                    <a:lnTo>
                      <a:pt x="3" y="186"/>
                    </a:lnTo>
                    <a:lnTo>
                      <a:pt x="7" y="201"/>
                    </a:lnTo>
                    <a:lnTo>
                      <a:pt x="14" y="215"/>
                    </a:lnTo>
                    <a:lnTo>
                      <a:pt x="23" y="226"/>
                    </a:lnTo>
                    <a:lnTo>
                      <a:pt x="34" y="236"/>
                    </a:lnTo>
                    <a:lnTo>
                      <a:pt x="47" y="243"/>
                    </a:lnTo>
                    <a:lnTo>
                      <a:pt x="61" y="247"/>
                    </a:lnTo>
                    <a:lnTo>
                      <a:pt x="77" y="249"/>
                    </a:lnTo>
                    <a:lnTo>
                      <a:pt x="341" y="249"/>
                    </a:lnTo>
                    <a:lnTo>
                      <a:pt x="341" y="249"/>
                    </a:lnTo>
                    <a:lnTo>
                      <a:pt x="357" y="247"/>
                    </a:lnTo>
                    <a:lnTo>
                      <a:pt x="371" y="243"/>
                    </a:lnTo>
                    <a:lnTo>
                      <a:pt x="384" y="236"/>
                    </a:lnTo>
                    <a:lnTo>
                      <a:pt x="395" y="226"/>
                    </a:lnTo>
                    <a:lnTo>
                      <a:pt x="405" y="215"/>
                    </a:lnTo>
                    <a:lnTo>
                      <a:pt x="412" y="201"/>
                    </a:lnTo>
                    <a:lnTo>
                      <a:pt x="416" y="186"/>
                    </a:lnTo>
                    <a:lnTo>
                      <a:pt x="418" y="169"/>
                    </a:lnTo>
                    <a:lnTo>
                      <a:pt x="418" y="169"/>
                    </a:lnTo>
                    <a:lnTo>
                      <a:pt x="416" y="155"/>
                    </a:lnTo>
                    <a:lnTo>
                      <a:pt x="413" y="143"/>
                    </a:lnTo>
                    <a:lnTo>
                      <a:pt x="408" y="130"/>
                    </a:lnTo>
                    <a:lnTo>
                      <a:pt x="399" y="119"/>
                    </a:lnTo>
                    <a:lnTo>
                      <a:pt x="389" y="109"/>
                    </a:lnTo>
                    <a:lnTo>
                      <a:pt x="379" y="102"/>
                    </a:lnTo>
                    <a:lnTo>
                      <a:pt x="366" y="96"/>
                    </a:lnTo>
                    <a:lnTo>
                      <a:pt x="352" y="92"/>
                    </a:lnTo>
                    <a:lnTo>
                      <a:pt x="352" y="92"/>
                    </a:lnTo>
                    <a:close/>
                    <a:moveTo>
                      <a:pt x="341" y="226"/>
                    </a:moveTo>
                    <a:lnTo>
                      <a:pt x="77" y="226"/>
                    </a:lnTo>
                    <a:lnTo>
                      <a:pt x="77" y="226"/>
                    </a:lnTo>
                    <a:lnTo>
                      <a:pt x="67" y="225"/>
                    </a:lnTo>
                    <a:lnTo>
                      <a:pt x="57" y="222"/>
                    </a:lnTo>
                    <a:lnTo>
                      <a:pt x="47" y="216"/>
                    </a:lnTo>
                    <a:lnTo>
                      <a:pt x="40" y="210"/>
                    </a:lnTo>
                    <a:lnTo>
                      <a:pt x="33" y="202"/>
                    </a:lnTo>
                    <a:lnTo>
                      <a:pt x="27" y="192"/>
                    </a:lnTo>
                    <a:lnTo>
                      <a:pt x="24" y="181"/>
                    </a:lnTo>
                    <a:lnTo>
                      <a:pt x="23" y="169"/>
                    </a:lnTo>
                    <a:lnTo>
                      <a:pt x="23" y="169"/>
                    </a:lnTo>
                    <a:lnTo>
                      <a:pt x="24" y="160"/>
                    </a:lnTo>
                    <a:lnTo>
                      <a:pt x="27" y="148"/>
                    </a:lnTo>
                    <a:lnTo>
                      <a:pt x="33" y="138"/>
                    </a:lnTo>
                    <a:lnTo>
                      <a:pt x="40" y="130"/>
                    </a:lnTo>
                    <a:lnTo>
                      <a:pt x="47" y="124"/>
                    </a:lnTo>
                    <a:lnTo>
                      <a:pt x="57" y="119"/>
                    </a:lnTo>
                    <a:lnTo>
                      <a:pt x="67" y="116"/>
                    </a:lnTo>
                    <a:lnTo>
                      <a:pt x="77" y="114"/>
                    </a:lnTo>
                    <a:lnTo>
                      <a:pt x="77" y="114"/>
                    </a:lnTo>
                    <a:lnTo>
                      <a:pt x="87" y="114"/>
                    </a:lnTo>
                    <a:lnTo>
                      <a:pt x="97" y="117"/>
                    </a:lnTo>
                    <a:lnTo>
                      <a:pt x="97" y="117"/>
                    </a:lnTo>
                    <a:lnTo>
                      <a:pt x="101" y="119"/>
                    </a:lnTo>
                    <a:lnTo>
                      <a:pt x="107" y="117"/>
                    </a:lnTo>
                    <a:lnTo>
                      <a:pt x="107" y="117"/>
                    </a:lnTo>
                    <a:lnTo>
                      <a:pt x="109" y="113"/>
                    </a:lnTo>
                    <a:lnTo>
                      <a:pt x="112" y="109"/>
                    </a:lnTo>
                    <a:lnTo>
                      <a:pt x="112" y="109"/>
                    </a:lnTo>
                    <a:lnTo>
                      <a:pt x="114" y="97"/>
                    </a:lnTo>
                    <a:lnTo>
                      <a:pt x="118" y="89"/>
                    </a:lnTo>
                    <a:lnTo>
                      <a:pt x="122" y="81"/>
                    </a:lnTo>
                    <a:lnTo>
                      <a:pt x="129" y="73"/>
                    </a:lnTo>
                    <a:lnTo>
                      <a:pt x="136" y="66"/>
                    </a:lnTo>
                    <a:lnTo>
                      <a:pt x="146" y="62"/>
                    </a:lnTo>
                    <a:lnTo>
                      <a:pt x="155" y="59"/>
                    </a:lnTo>
                    <a:lnTo>
                      <a:pt x="165" y="58"/>
                    </a:lnTo>
                    <a:lnTo>
                      <a:pt x="165" y="58"/>
                    </a:lnTo>
                    <a:lnTo>
                      <a:pt x="176" y="59"/>
                    </a:lnTo>
                    <a:lnTo>
                      <a:pt x="186" y="64"/>
                    </a:lnTo>
                    <a:lnTo>
                      <a:pt x="196" y="68"/>
                    </a:lnTo>
                    <a:lnTo>
                      <a:pt x="203" y="75"/>
                    </a:lnTo>
                    <a:lnTo>
                      <a:pt x="203" y="75"/>
                    </a:lnTo>
                    <a:lnTo>
                      <a:pt x="206" y="78"/>
                    </a:lnTo>
                    <a:lnTo>
                      <a:pt x="209" y="79"/>
                    </a:lnTo>
                    <a:lnTo>
                      <a:pt x="212" y="79"/>
                    </a:lnTo>
                    <a:lnTo>
                      <a:pt x="215" y="79"/>
                    </a:lnTo>
                    <a:lnTo>
                      <a:pt x="215" y="79"/>
                    </a:lnTo>
                    <a:lnTo>
                      <a:pt x="219" y="78"/>
                    </a:lnTo>
                    <a:lnTo>
                      <a:pt x="220" y="75"/>
                    </a:lnTo>
                    <a:lnTo>
                      <a:pt x="222" y="72"/>
                    </a:lnTo>
                    <a:lnTo>
                      <a:pt x="223" y="69"/>
                    </a:lnTo>
                    <a:lnTo>
                      <a:pt x="223" y="69"/>
                    </a:lnTo>
                    <a:lnTo>
                      <a:pt x="226" y="59"/>
                    </a:lnTo>
                    <a:lnTo>
                      <a:pt x="230" y="51"/>
                    </a:lnTo>
                    <a:lnTo>
                      <a:pt x="234" y="42"/>
                    </a:lnTo>
                    <a:lnTo>
                      <a:pt x="242" y="37"/>
                    </a:lnTo>
                    <a:lnTo>
                      <a:pt x="249" y="31"/>
                    </a:lnTo>
                    <a:lnTo>
                      <a:pt x="257" y="27"/>
                    </a:lnTo>
                    <a:lnTo>
                      <a:pt x="267" y="24"/>
                    </a:lnTo>
                    <a:lnTo>
                      <a:pt x="276" y="23"/>
                    </a:lnTo>
                    <a:lnTo>
                      <a:pt x="276" y="23"/>
                    </a:lnTo>
                    <a:lnTo>
                      <a:pt x="287" y="24"/>
                    </a:lnTo>
                    <a:lnTo>
                      <a:pt x="297" y="28"/>
                    </a:lnTo>
                    <a:lnTo>
                      <a:pt x="307" y="32"/>
                    </a:lnTo>
                    <a:lnTo>
                      <a:pt x="314" y="40"/>
                    </a:lnTo>
                    <a:lnTo>
                      <a:pt x="321" y="48"/>
                    </a:lnTo>
                    <a:lnTo>
                      <a:pt x="325" y="58"/>
                    </a:lnTo>
                    <a:lnTo>
                      <a:pt x="328" y="68"/>
                    </a:lnTo>
                    <a:lnTo>
                      <a:pt x="330" y="79"/>
                    </a:lnTo>
                    <a:lnTo>
                      <a:pt x="330" y="79"/>
                    </a:lnTo>
                    <a:lnTo>
                      <a:pt x="330" y="89"/>
                    </a:lnTo>
                    <a:lnTo>
                      <a:pt x="327" y="99"/>
                    </a:lnTo>
                    <a:lnTo>
                      <a:pt x="327" y="99"/>
                    </a:lnTo>
                    <a:lnTo>
                      <a:pt x="325" y="105"/>
                    </a:lnTo>
                    <a:lnTo>
                      <a:pt x="328" y="110"/>
                    </a:lnTo>
                    <a:lnTo>
                      <a:pt x="328" y="110"/>
                    </a:lnTo>
                    <a:lnTo>
                      <a:pt x="332" y="113"/>
                    </a:lnTo>
                    <a:lnTo>
                      <a:pt x="338" y="114"/>
                    </a:lnTo>
                    <a:lnTo>
                      <a:pt x="338" y="114"/>
                    </a:lnTo>
                    <a:lnTo>
                      <a:pt x="338" y="114"/>
                    </a:lnTo>
                    <a:lnTo>
                      <a:pt x="341" y="114"/>
                    </a:lnTo>
                    <a:lnTo>
                      <a:pt x="341" y="114"/>
                    </a:lnTo>
                    <a:lnTo>
                      <a:pt x="352" y="116"/>
                    </a:lnTo>
                    <a:lnTo>
                      <a:pt x="362" y="119"/>
                    </a:lnTo>
                    <a:lnTo>
                      <a:pt x="371" y="124"/>
                    </a:lnTo>
                    <a:lnTo>
                      <a:pt x="379" y="130"/>
                    </a:lnTo>
                    <a:lnTo>
                      <a:pt x="386" y="138"/>
                    </a:lnTo>
                    <a:lnTo>
                      <a:pt x="391" y="148"/>
                    </a:lnTo>
                    <a:lnTo>
                      <a:pt x="393" y="160"/>
                    </a:lnTo>
                    <a:lnTo>
                      <a:pt x="395" y="169"/>
                    </a:lnTo>
                    <a:lnTo>
                      <a:pt x="395" y="169"/>
                    </a:lnTo>
                    <a:lnTo>
                      <a:pt x="393" y="181"/>
                    </a:lnTo>
                    <a:lnTo>
                      <a:pt x="391" y="192"/>
                    </a:lnTo>
                    <a:lnTo>
                      <a:pt x="386" y="202"/>
                    </a:lnTo>
                    <a:lnTo>
                      <a:pt x="379" y="210"/>
                    </a:lnTo>
                    <a:lnTo>
                      <a:pt x="371" y="216"/>
                    </a:lnTo>
                    <a:lnTo>
                      <a:pt x="362" y="222"/>
                    </a:lnTo>
                    <a:lnTo>
                      <a:pt x="352" y="225"/>
                    </a:lnTo>
                    <a:lnTo>
                      <a:pt x="341" y="226"/>
                    </a:lnTo>
                    <a:lnTo>
                      <a:pt x="341" y="226"/>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 name="Freeform 6">
                <a:extLst>
                  <a:ext uri="{FF2B5EF4-FFF2-40B4-BE49-F238E27FC236}">
                    <a16:creationId xmlns:a16="http://schemas.microsoft.com/office/drawing/2014/main" id="{28417159-A7BE-4717-AEF0-D297B76B59A2}"/>
                  </a:ext>
                </a:extLst>
              </p:cNvPr>
              <p:cNvSpPr>
                <a:spLocks/>
              </p:cNvSpPr>
              <p:nvPr userDrawn="1"/>
            </p:nvSpPr>
            <p:spPr bwMode="auto">
              <a:xfrm>
                <a:off x="437277" y="6429547"/>
                <a:ext cx="347684" cy="198448"/>
              </a:xfrm>
              <a:custGeom>
                <a:avLst/>
                <a:gdLst>
                  <a:gd name="T0" fmla="*/ 283 w 439"/>
                  <a:gd name="T1" fmla="*/ 124 h 250"/>
                  <a:gd name="T2" fmla="*/ 290 w 439"/>
                  <a:gd name="T3" fmla="*/ 92 h 250"/>
                  <a:gd name="T4" fmla="*/ 305 w 439"/>
                  <a:gd name="T5" fmla="*/ 64 h 250"/>
                  <a:gd name="T6" fmla="*/ 331 w 439"/>
                  <a:gd name="T7" fmla="*/ 43 h 250"/>
                  <a:gd name="T8" fmla="*/ 362 w 439"/>
                  <a:gd name="T9" fmla="*/ 33 h 250"/>
                  <a:gd name="T10" fmla="*/ 356 w 439"/>
                  <a:gd name="T11" fmla="*/ 26 h 250"/>
                  <a:gd name="T12" fmla="*/ 344 w 439"/>
                  <a:gd name="T13" fmla="*/ 14 h 250"/>
                  <a:gd name="T14" fmla="*/ 328 w 439"/>
                  <a:gd name="T15" fmla="*/ 6 h 250"/>
                  <a:gd name="T16" fmla="*/ 311 w 439"/>
                  <a:gd name="T17" fmla="*/ 2 h 250"/>
                  <a:gd name="T18" fmla="*/ 301 w 439"/>
                  <a:gd name="T19" fmla="*/ 0 h 250"/>
                  <a:gd name="T20" fmla="*/ 274 w 439"/>
                  <a:gd name="T21" fmla="*/ 6 h 250"/>
                  <a:gd name="T22" fmla="*/ 253 w 439"/>
                  <a:gd name="T23" fmla="*/ 19 h 250"/>
                  <a:gd name="T24" fmla="*/ 236 w 439"/>
                  <a:gd name="T25" fmla="*/ 40 h 250"/>
                  <a:gd name="T26" fmla="*/ 229 w 439"/>
                  <a:gd name="T27" fmla="*/ 65 h 250"/>
                  <a:gd name="T28" fmla="*/ 217 w 439"/>
                  <a:gd name="T29" fmla="*/ 55 h 250"/>
                  <a:gd name="T30" fmla="*/ 189 w 439"/>
                  <a:gd name="T31" fmla="*/ 41 h 250"/>
                  <a:gd name="T32" fmla="*/ 173 w 439"/>
                  <a:gd name="T33" fmla="*/ 40 h 250"/>
                  <a:gd name="T34" fmla="*/ 159 w 439"/>
                  <a:gd name="T35" fmla="*/ 41 h 250"/>
                  <a:gd name="T36" fmla="*/ 133 w 439"/>
                  <a:gd name="T37" fmla="*/ 51 h 250"/>
                  <a:gd name="T38" fmla="*/ 114 w 439"/>
                  <a:gd name="T39" fmla="*/ 69 h 250"/>
                  <a:gd name="T40" fmla="*/ 101 w 439"/>
                  <a:gd name="T41" fmla="*/ 93 h 250"/>
                  <a:gd name="T42" fmla="*/ 99 w 439"/>
                  <a:gd name="T43" fmla="*/ 108 h 250"/>
                  <a:gd name="T44" fmla="*/ 74 w 439"/>
                  <a:gd name="T45" fmla="*/ 103 h 250"/>
                  <a:gd name="T46" fmla="*/ 60 w 439"/>
                  <a:gd name="T47" fmla="*/ 105 h 250"/>
                  <a:gd name="T48" fmla="*/ 33 w 439"/>
                  <a:gd name="T49" fmla="*/ 115 h 250"/>
                  <a:gd name="T50" fmla="*/ 13 w 439"/>
                  <a:gd name="T51" fmla="*/ 134 h 250"/>
                  <a:gd name="T52" fmla="*/ 1 w 439"/>
                  <a:gd name="T53" fmla="*/ 161 h 250"/>
                  <a:gd name="T54" fmla="*/ 0 w 439"/>
                  <a:gd name="T55" fmla="*/ 177 h 250"/>
                  <a:gd name="T56" fmla="*/ 6 w 439"/>
                  <a:gd name="T57" fmla="*/ 205 h 250"/>
                  <a:gd name="T58" fmla="*/ 21 w 439"/>
                  <a:gd name="T59" fmla="*/ 228 h 250"/>
                  <a:gd name="T60" fmla="*/ 45 w 439"/>
                  <a:gd name="T61" fmla="*/ 243 h 250"/>
                  <a:gd name="T62" fmla="*/ 74 w 439"/>
                  <a:gd name="T63" fmla="*/ 250 h 250"/>
                  <a:gd name="T64" fmla="*/ 379 w 439"/>
                  <a:gd name="T65" fmla="*/ 250 h 250"/>
                  <a:gd name="T66" fmla="*/ 388 w 439"/>
                  <a:gd name="T67" fmla="*/ 249 h 250"/>
                  <a:gd name="T68" fmla="*/ 405 w 439"/>
                  <a:gd name="T69" fmla="*/ 245 h 250"/>
                  <a:gd name="T70" fmla="*/ 420 w 439"/>
                  <a:gd name="T71" fmla="*/ 237 h 250"/>
                  <a:gd name="T72" fmla="*/ 433 w 439"/>
                  <a:gd name="T73" fmla="*/ 226 h 250"/>
                  <a:gd name="T74" fmla="*/ 375 w 439"/>
                  <a:gd name="T75" fmla="*/ 219 h 250"/>
                  <a:gd name="T76" fmla="*/ 366 w 439"/>
                  <a:gd name="T77" fmla="*/ 219 h 250"/>
                  <a:gd name="T78" fmla="*/ 348 w 439"/>
                  <a:gd name="T79" fmla="*/ 215 h 250"/>
                  <a:gd name="T80" fmla="*/ 331 w 439"/>
                  <a:gd name="T81" fmla="*/ 208 h 250"/>
                  <a:gd name="T82" fmla="*/ 317 w 439"/>
                  <a:gd name="T83" fmla="*/ 198 h 250"/>
                  <a:gd name="T84" fmla="*/ 304 w 439"/>
                  <a:gd name="T85" fmla="*/ 185 h 250"/>
                  <a:gd name="T86" fmla="*/ 294 w 439"/>
                  <a:gd name="T87" fmla="*/ 170 h 250"/>
                  <a:gd name="T88" fmla="*/ 287 w 439"/>
                  <a:gd name="T89" fmla="*/ 153 h 250"/>
                  <a:gd name="T90" fmla="*/ 284 w 439"/>
                  <a:gd name="T91" fmla="*/ 134 h 250"/>
                  <a:gd name="T92" fmla="*/ 283 w 439"/>
                  <a:gd name="T93" fmla="*/ 124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39" h="250">
                    <a:moveTo>
                      <a:pt x="283" y="124"/>
                    </a:moveTo>
                    <a:lnTo>
                      <a:pt x="283" y="124"/>
                    </a:lnTo>
                    <a:lnTo>
                      <a:pt x="285" y="108"/>
                    </a:lnTo>
                    <a:lnTo>
                      <a:pt x="290" y="92"/>
                    </a:lnTo>
                    <a:lnTo>
                      <a:pt x="297" y="76"/>
                    </a:lnTo>
                    <a:lnTo>
                      <a:pt x="305" y="64"/>
                    </a:lnTo>
                    <a:lnTo>
                      <a:pt x="318" y="52"/>
                    </a:lnTo>
                    <a:lnTo>
                      <a:pt x="331" y="43"/>
                    </a:lnTo>
                    <a:lnTo>
                      <a:pt x="346" y="36"/>
                    </a:lnTo>
                    <a:lnTo>
                      <a:pt x="362" y="33"/>
                    </a:lnTo>
                    <a:lnTo>
                      <a:pt x="362" y="33"/>
                    </a:lnTo>
                    <a:lnTo>
                      <a:pt x="356" y="26"/>
                    </a:lnTo>
                    <a:lnTo>
                      <a:pt x="351" y="19"/>
                    </a:lnTo>
                    <a:lnTo>
                      <a:pt x="344" y="14"/>
                    </a:lnTo>
                    <a:lnTo>
                      <a:pt x="336" y="9"/>
                    </a:lnTo>
                    <a:lnTo>
                      <a:pt x="328" y="6"/>
                    </a:lnTo>
                    <a:lnTo>
                      <a:pt x="319" y="3"/>
                    </a:lnTo>
                    <a:lnTo>
                      <a:pt x="311" y="2"/>
                    </a:lnTo>
                    <a:lnTo>
                      <a:pt x="301" y="0"/>
                    </a:lnTo>
                    <a:lnTo>
                      <a:pt x="301" y="0"/>
                    </a:lnTo>
                    <a:lnTo>
                      <a:pt x="288" y="2"/>
                    </a:lnTo>
                    <a:lnTo>
                      <a:pt x="274" y="6"/>
                    </a:lnTo>
                    <a:lnTo>
                      <a:pt x="263" y="11"/>
                    </a:lnTo>
                    <a:lnTo>
                      <a:pt x="253" y="19"/>
                    </a:lnTo>
                    <a:lnTo>
                      <a:pt x="243" y="28"/>
                    </a:lnTo>
                    <a:lnTo>
                      <a:pt x="236" y="40"/>
                    </a:lnTo>
                    <a:lnTo>
                      <a:pt x="231" y="51"/>
                    </a:lnTo>
                    <a:lnTo>
                      <a:pt x="229" y="65"/>
                    </a:lnTo>
                    <a:lnTo>
                      <a:pt x="229" y="65"/>
                    </a:lnTo>
                    <a:lnTo>
                      <a:pt x="217" y="55"/>
                    </a:lnTo>
                    <a:lnTo>
                      <a:pt x="203" y="47"/>
                    </a:lnTo>
                    <a:lnTo>
                      <a:pt x="189" y="41"/>
                    </a:lnTo>
                    <a:lnTo>
                      <a:pt x="180" y="41"/>
                    </a:lnTo>
                    <a:lnTo>
                      <a:pt x="173" y="40"/>
                    </a:lnTo>
                    <a:lnTo>
                      <a:pt x="173" y="40"/>
                    </a:lnTo>
                    <a:lnTo>
                      <a:pt x="159" y="41"/>
                    </a:lnTo>
                    <a:lnTo>
                      <a:pt x="145" y="45"/>
                    </a:lnTo>
                    <a:lnTo>
                      <a:pt x="133" y="51"/>
                    </a:lnTo>
                    <a:lnTo>
                      <a:pt x="122" y="60"/>
                    </a:lnTo>
                    <a:lnTo>
                      <a:pt x="114" y="69"/>
                    </a:lnTo>
                    <a:lnTo>
                      <a:pt x="106" y="81"/>
                    </a:lnTo>
                    <a:lnTo>
                      <a:pt x="101" y="93"/>
                    </a:lnTo>
                    <a:lnTo>
                      <a:pt x="99" y="108"/>
                    </a:lnTo>
                    <a:lnTo>
                      <a:pt x="99" y="108"/>
                    </a:lnTo>
                    <a:lnTo>
                      <a:pt x="87" y="103"/>
                    </a:lnTo>
                    <a:lnTo>
                      <a:pt x="74" y="103"/>
                    </a:lnTo>
                    <a:lnTo>
                      <a:pt x="74" y="103"/>
                    </a:lnTo>
                    <a:lnTo>
                      <a:pt x="60" y="105"/>
                    </a:lnTo>
                    <a:lnTo>
                      <a:pt x="45" y="109"/>
                    </a:lnTo>
                    <a:lnTo>
                      <a:pt x="33" y="115"/>
                    </a:lnTo>
                    <a:lnTo>
                      <a:pt x="21" y="124"/>
                    </a:lnTo>
                    <a:lnTo>
                      <a:pt x="13" y="134"/>
                    </a:lnTo>
                    <a:lnTo>
                      <a:pt x="6" y="147"/>
                    </a:lnTo>
                    <a:lnTo>
                      <a:pt x="1" y="161"/>
                    </a:lnTo>
                    <a:lnTo>
                      <a:pt x="0" y="177"/>
                    </a:lnTo>
                    <a:lnTo>
                      <a:pt x="0" y="177"/>
                    </a:lnTo>
                    <a:lnTo>
                      <a:pt x="1" y="191"/>
                    </a:lnTo>
                    <a:lnTo>
                      <a:pt x="6" y="205"/>
                    </a:lnTo>
                    <a:lnTo>
                      <a:pt x="13" y="218"/>
                    </a:lnTo>
                    <a:lnTo>
                      <a:pt x="21" y="228"/>
                    </a:lnTo>
                    <a:lnTo>
                      <a:pt x="33" y="237"/>
                    </a:lnTo>
                    <a:lnTo>
                      <a:pt x="45" y="243"/>
                    </a:lnTo>
                    <a:lnTo>
                      <a:pt x="60" y="247"/>
                    </a:lnTo>
                    <a:lnTo>
                      <a:pt x="74" y="250"/>
                    </a:lnTo>
                    <a:lnTo>
                      <a:pt x="74" y="250"/>
                    </a:lnTo>
                    <a:lnTo>
                      <a:pt x="379" y="250"/>
                    </a:lnTo>
                    <a:lnTo>
                      <a:pt x="379" y="250"/>
                    </a:lnTo>
                    <a:lnTo>
                      <a:pt x="388" y="249"/>
                    </a:lnTo>
                    <a:lnTo>
                      <a:pt x="396" y="247"/>
                    </a:lnTo>
                    <a:lnTo>
                      <a:pt x="405" y="245"/>
                    </a:lnTo>
                    <a:lnTo>
                      <a:pt x="413" y="242"/>
                    </a:lnTo>
                    <a:lnTo>
                      <a:pt x="420" y="237"/>
                    </a:lnTo>
                    <a:lnTo>
                      <a:pt x="427" y="232"/>
                    </a:lnTo>
                    <a:lnTo>
                      <a:pt x="433" y="226"/>
                    </a:lnTo>
                    <a:lnTo>
                      <a:pt x="439" y="219"/>
                    </a:lnTo>
                    <a:lnTo>
                      <a:pt x="375" y="219"/>
                    </a:lnTo>
                    <a:lnTo>
                      <a:pt x="375" y="219"/>
                    </a:lnTo>
                    <a:lnTo>
                      <a:pt x="366" y="219"/>
                    </a:lnTo>
                    <a:lnTo>
                      <a:pt x="356" y="218"/>
                    </a:lnTo>
                    <a:lnTo>
                      <a:pt x="348" y="215"/>
                    </a:lnTo>
                    <a:lnTo>
                      <a:pt x="339" y="212"/>
                    </a:lnTo>
                    <a:lnTo>
                      <a:pt x="331" y="208"/>
                    </a:lnTo>
                    <a:lnTo>
                      <a:pt x="324" y="204"/>
                    </a:lnTo>
                    <a:lnTo>
                      <a:pt x="317" y="198"/>
                    </a:lnTo>
                    <a:lnTo>
                      <a:pt x="310" y="192"/>
                    </a:lnTo>
                    <a:lnTo>
                      <a:pt x="304" y="185"/>
                    </a:lnTo>
                    <a:lnTo>
                      <a:pt x="300" y="178"/>
                    </a:lnTo>
                    <a:lnTo>
                      <a:pt x="294" y="170"/>
                    </a:lnTo>
                    <a:lnTo>
                      <a:pt x="291" y="161"/>
                    </a:lnTo>
                    <a:lnTo>
                      <a:pt x="287" y="153"/>
                    </a:lnTo>
                    <a:lnTo>
                      <a:pt x="285" y="144"/>
                    </a:lnTo>
                    <a:lnTo>
                      <a:pt x="284" y="134"/>
                    </a:lnTo>
                    <a:lnTo>
                      <a:pt x="283" y="124"/>
                    </a:lnTo>
                    <a:lnTo>
                      <a:pt x="283" y="124"/>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grpSp>
      </p:grpSp>
      <p:sp>
        <p:nvSpPr>
          <p:cNvPr id="5" name="Text Placeholder 4">
            <a:extLst>
              <a:ext uri="{FF2B5EF4-FFF2-40B4-BE49-F238E27FC236}">
                <a16:creationId xmlns:a16="http://schemas.microsoft.com/office/drawing/2014/main" id="{399BC670-C89C-4001-A5B3-470A905E2E8E}"/>
              </a:ext>
            </a:extLst>
          </p:cNvPr>
          <p:cNvSpPr>
            <a:spLocks noGrp="1"/>
          </p:cNvSpPr>
          <p:nvPr>
            <p:ph type="body" sz="quarter" idx="19" hasCustomPrompt="1"/>
          </p:nvPr>
        </p:nvSpPr>
        <p:spPr>
          <a:xfrm>
            <a:off x="454438" y="1722509"/>
            <a:ext cx="11270087" cy="2099998"/>
          </a:xfrm>
        </p:spPr>
        <p:txBody>
          <a:bodyPr/>
          <a:lstStyle>
            <a:lvl1pPr>
              <a:defRPr sz="2353"/>
            </a:lvl1pPr>
            <a:lvl2pPr>
              <a:defRPr sz="2353"/>
            </a:lvl2pPr>
            <a:lvl3pPr>
              <a:defRPr sz="2353"/>
            </a:lvl3pPr>
            <a:lvl4pPr>
              <a:defRPr sz="2353"/>
            </a:lvl4pPr>
            <a:lvl5pPr>
              <a:defRPr sz="2353"/>
            </a:lvl5pPr>
          </a:lstStyle>
          <a:p>
            <a:pPr lvl="0"/>
            <a:r>
              <a:rPr lang="en-US"/>
              <a:t>First level</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18081868"/>
      </p:ext>
    </p:extLst>
  </p:cSld>
  <p:clrMapOvr>
    <a:masterClrMapping/>
  </p:clrMapOvr>
  <p:hf hdr="0" dt="0"/>
</p:sldLayout>
</file>

<file path=ppt/slideLayouts/slideLayout162.xml><?xml version="1.0" encoding="utf-8"?>
<p:sldLayout xmlns:a="http://schemas.openxmlformats.org/drawingml/2006/main" xmlns:r="http://schemas.openxmlformats.org/officeDocument/2006/relationships" xmlns:p="http://schemas.openxmlformats.org/presentationml/2006/main" userDrawn="1">
  <p:cSld name="5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5025C-CEF5-444E-A28C-B959AA6A3A22}"/>
              </a:ext>
            </a:extLst>
          </p:cNvPr>
          <p:cNvSpPr>
            <a:spLocks noGrp="1"/>
          </p:cNvSpPr>
          <p:nvPr>
            <p:ph type="title"/>
          </p:nvPr>
        </p:nvSpPr>
        <p:spPr>
          <a:xfrm>
            <a:off x="588263" y="457200"/>
            <a:ext cx="6195309" cy="553998"/>
          </a:xfrm>
        </p:spPr>
        <p:txBody>
          <a:bodyPr/>
          <a:lstStyle>
            <a:lvl1pPr algn="l">
              <a:defRPr/>
            </a:lvl1pPr>
          </a:lstStyle>
          <a:p>
            <a:r>
              <a:rPr lang="en-US"/>
              <a:t>Click to edit Master title style</a:t>
            </a:r>
          </a:p>
        </p:txBody>
      </p:sp>
      <p:sp>
        <p:nvSpPr>
          <p:cNvPr id="4" name="Text Placeholder 3">
            <a:extLst>
              <a:ext uri="{FF2B5EF4-FFF2-40B4-BE49-F238E27FC236}">
                <a16:creationId xmlns:a16="http://schemas.microsoft.com/office/drawing/2014/main" id="{972877B4-048E-40A3-9301-4D44BEEED799}"/>
              </a:ext>
            </a:extLst>
          </p:cNvPr>
          <p:cNvSpPr>
            <a:spLocks noGrp="1"/>
          </p:cNvSpPr>
          <p:nvPr>
            <p:ph type="body" sz="quarter" idx="10"/>
          </p:nvPr>
        </p:nvSpPr>
        <p:spPr>
          <a:xfrm>
            <a:off x="588265" y="1970469"/>
            <a:ext cx="6046998" cy="1778949"/>
          </a:xfrm>
        </p:spPr>
        <p:txBody>
          <a:bodyPr/>
          <a:lstStyle>
            <a:lvl1pPr marL="0" indent="0">
              <a:spcBef>
                <a:spcPts val="1800"/>
              </a:spcBef>
              <a:spcAft>
                <a:spcPts val="0"/>
              </a:spcAft>
              <a:buNone/>
              <a:defRPr sz="2400">
                <a:solidFill>
                  <a:schemeClr val="accent2"/>
                </a:solidFill>
              </a:defRPr>
            </a:lvl1pPr>
            <a:lvl2pPr marL="0" indent="0">
              <a:buNone/>
              <a:defRPr sz="1800"/>
            </a:lvl2pPr>
            <a:lvl3pPr marL="0" indent="0">
              <a:spcBef>
                <a:spcPts val="0"/>
              </a:spcBef>
              <a:spcAft>
                <a:spcPts val="1200"/>
              </a:spcAft>
              <a:buNone/>
              <a:defRPr lang="en-US" sz="2400" kern="1200" spc="0" baseline="0" dirty="0" smtClean="0">
                <a:solidFill>
                  <a:schemeClr val="accent2"/>
                </a:solidFill>
                <a:latin typeface="+mj-lt"/>
                <a:ea typeface="+mn-ea"/>
                <a:cs typeface="Segoe UI" panose="020B0502040204020203" pitchFamily="34" charset="0"/>
              </a:defRPr>
            </a:lvl3pPr>
            <a:lvl4pPr marL="0" indent="0">
              <a:buNone/>
              <a:defRPr sz="1800"/>
            </a:lvl4pPr>
            <a:lvl5pPr marL="0" inden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a:extLst>
              <a:ext uri="{FF2B5EF4-FFF2-40B4-BE49-F238E27FC236}">
                <a16:creationId xmlns:a16="http://schemas.microsoft.com/office/drawing/2014/main" id="{412F9F24-8B6A-40C4-8536-D0EECE328CED}"/>
              </a:ext>
            </a:extLst>
          </p:cNvPr>
          <p:cNvSpPr>
            <a:spLocks noGrp="1"/>
          </p:cNvSpPr>
          <p:nvPr>
            <p:ph type="body" sz="quarter" idx="11"/>
          </p:nvPr>
        </p:nvSpPr>
        <p:spPr>
          <a:xfrm>
            <a:off x="588264" y="1043564"/>
            <a:ext cx="6193596" cy="307777"/>
          </a:xfrm>
        </p:spPr>
        <p:txBody>
          <a:bodyPr/>
          <a:lstStyle>
            <a:lvl1pPr marL="0" indent="0" algn="l">
              <a:spcBef>
                <a:spcPts val="1800"/>
              </a:spcBef>
              <a:spcAft>
                <a:spcPts val="0"/>
              </a:spcAft>
              <a:buNone/>
              <a:defRPr sz="2000">
                <a:solidFill>
                  <a:schemeClr val="accent2"/>
                </a:solidFill>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p:txBody>
      </p:sp>
    </p:spTree>
    <p:extLst>
      <p:ext uri="{BB962C8B-B14F-4D97-AF65-F5344CB8AC3E}">
        <p14:creationId xmlns:p14="http://schemas.microsoft.com/office/powerpoint/2010/main" val="22163040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178D28-C2E7-429A-8E19-779B7B5FB86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8AB12FE-F1D9-449D-8610-0991ABCB1B8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CD8C760-598F-4927-A0E4-224B544FA952}"/>
              </a:ext>
            </a:extLst>
          </p:cNvPr>
          <p:cNvSpPr>
            <a:spLocks noGrp="1"/>
          </p:cNvSpPr>
          <p:nvPr>
            <p:ph type="dt" sz="half" idx="10"/>
          </p:nvPr>
        </p:nvSpPr>
        <p:spPr/>
        <p:txBody>
          <a:bodyPr/>
          <a:lstStyle/>
          <a:p>
            <a:fld id="{7D503914-8599-41A0-A5BA-2D260613B0AB}" type="datetimeFigureOut">
              <a:rPr lang="en-US" smtClean="0"/>
              <a:t>10/23/2023</a:t>
            </a:fld>
            <a:endParaRPr lang="en-US"/>
          </a:p>
        </p:txBody>
      </p:sp>
      <p:sp>
        <p:nvSpPr>
          <p:cNvPr id="5" name="Footer Placeholder 4">
            <a:extLst>
              <a:ext uri="{FF2B5EF4-FFF2-40B4-BE49-F238E27FC236}">
                <a16:creationId xmlns:a16="http://schemas.microsoft.com/office/drawing/2014/main" id="{EBC3C6A7-7B5F-4205-9138-B11CB8D583C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89E4EC-E2D3-42B1-836C-F30E46D5D567}"/>
              </a:ext>
            </a:extLst>
          </p:cNvPr>
          <p:cNvSpPr>
            <a:spLocks noGrp="1"/>
          </p:cNvSpPr>
          <p:nvPr>
            <p:ph type="sldNum" sz="quarter" idx="12"/>
          </p:nvPr>
        </p:nvSpPr>
        <p:spPr/>
        <p:txBody>
          <a:bodyPr/>
          <a:lstStyle/>
          <a:p>
            <a:fld id="{6DFCF3EB-2CB7-41CA-B95B-E566BEC0F780}" type="slidenum">
              <a:rPr lang="en-US" smtClean="0"/>
              <a:t>‹#›</a:t>
            </a:fld>
            <a:endParaRPr lang="en-US"/>
          </a:p>
        </p:txBody>
      </p:sp>
    </p:spTree>
    <p:extLst>
      <p:ext uri="{BB962C8B-B14F-4D97-AF65-F5344CB8AC3E}">
        <p14:creationId xmlns:p14="http://schemas.microsoft.com/office/powerpoint/2010/main" val="232557456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9388161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6551895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userDrawn="1">
          <p15:clr>
            <a:srgbClr val="5ACBF0"/>
          </p15:clr>
        </p15:guide>
        <p15:guide id="7" pos="1795" userDrawn="1">
          <p15:clr>
            <a:srgbClr val="5ACBF0"/>
          </p15:clr>
        </p15:guide>
        <p15:guide id="8" pos="3035" userDrawn="1">
          <p15:clr>
            <a:srgbClr val="5ACBF0"/>
          </p15:clr>
        </p15:guide>
        <p15:guide id="9" pos="3221" userDrawn="1">
          <p15:clr>
            <a:srgbClr val="5ACBF0"/>
          </p15:clr>
        </p15:guide>
        <p15:guide id="10" pos="4461" userDrawn="1">
          <p15:clr>
            <a:srgbClr val="5ACBF0"/>
          </p15:clr>
        </p15:guide>
        <p15:guide id="11" pos="5890" userDrawn="1">
          <p15:clr>
            <a:srgbClr val="5ACBF0"/>
          </p15:clr>
        </p15:guide>
        <p15:guide id="12" orient="horz" pos="1436">
          <p15:clr>
            <a:srgbClr val="5ACBF0"/>
          </p15:clr>
        </p15:guide>
        <p15:guide id="13" pos="4646" userDrawn="1">
          <p15:clr>
            <a:srgbClr val="5ACBF0"/>
          </p15:clr>
        </p15:guide>
        <p15:guide id="14" pos="6072" userDrawn="1">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1D16804B-3245-9A4C-A340-6FF89CF57D54}"/>
              </a:ext>
            </a:extLst>
          </p:cNvPr>
          <p:cNvSpPr>
            <a:spLocks noGrp="1"/>
          </p:cNvSpPr>
          <p:nvPr>
            <p:ph type="pic" sz="quarter" idx="13"/>
          </p:nvPr>
        </p:nvSpPr>
        <p:spPr>
          <a:xfrm>
            <a:off x="5334000" y="0"/>
            <a:ext cx="6858000" cy="6858000"/>
          </a:xfrm>
        </p:spPr>
        <p:txBody>
          <a:bodyPr/>
          <a:lstStyle/>
          <a:p>
            <a:r>
              <a:rPr lang="en-US"/>
              <a:t>Click icon to add picture</a:t>
            </a:r>
          </a:p>
        </p:txBody>
      </p:sp>
    </p:spTree>
    <p:extLst>
      <p:ext uri="{BB962C8B-B14F-4D97-AF65-F5344CB8AC3E}">
        <p14:creationId xmlns:p14="http://schemas.microsoft.com/office/powerpoint/2010/main" val="16054354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endParaRPr lang="en-US" dirty="0"/>
          </a:p>
        </p:txBody>
      </p:sp>
    </p:spTree>
    <p:extLst>
      <p:ext uri="{BB962C8B-B14F-4D97-AF65-F5344CB8AC3E}">
        <p14:creationId xmlns:p14="http://schemas.microsoft.com/office/powerpoint/2010/main" val="613384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userDrawn="1">
          <p15:clr>
            <a:srgbClr val="5ACBF0"/>
          </p15:clr>
        </p15:guide>
        <p15:guide id="34" pos="3336" userDrawn="1">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userDrawn="1">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guide id="31" pos="3840" userDrawn="1">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Header Background 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1109616-29F5-2A48-AD26-C036688E660A}"/>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844675"/>
            <a:ext cx="11018838" cy="4424363"/>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589192910"/>
      </p:ext>
    </p:extLst>
  </p:cSld>
  <p:clrMapOvr>
    <a:masterClrMapping/>
  </p:clrMapOvr>
  <p:transition>
    <p:fade/>
  </p:transition>
  <p:extLst>
    <p:ext uri="{DCECCB84-F9BA-43D5-87BE-67443E8EF086}">
      <p15:sldGuideLst xmlns:p15="http://schemas.microsoft.com/office/powerpoint/2012/main">
        <p15:guide id="2" orient="horz" pos="1162" userDrawn="1">
          <p15:clr>
            <a:srgbClr val="5ACBF0"/>
          </p15:clr>
        </p15:guide>
        <p15:guide id="3" orient="horz" pos="288">
          <p15:clr>
            <a:srgbClr val="5ACBF0"/>
          </p15:clr>
        </p15:guide>
        <p15:guide id="5" orient="horz" pos="90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Header Background Two Column Bullet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D3A5130-10A1-954A-B139-8F920AB6EC86}"/>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accent3"/>
                </a:solidFill>
              </a:defRPr>
            </a:lvl1pPr>
          </a:lstStyle>
          <a:p>
            <a:r>
              <a:rPr lang="en-US"/>
              <a:t>Click to edit Master title style</a:t>
            </a:r>
            <a:endParaRPr lang="en-US" dirty="0"/>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844674"/>
            <a:ext cx="5211763"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844674"/>
            <a:ext cx="5219700"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82870302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Header Background Two Column Non-bulleted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6D08175-261D-A74C-8918-CB97ADB19271}"/>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584200" y="1853052"/>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844675"/>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658693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Header Background Two Column Content with Subhead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7941E1A-46FF-9B43-8237-B9FAC6645B8E}"/>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851161"/>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495686"/>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844675"/>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489200"/>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3330693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Header Background Three Column Bullet with Subtitle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5B0B838-FFE7-3848-8346-94C828955739}"/>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7971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7905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7971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22089322"/>
      </p:ext>
    </p:extLst>
  </p:cSld>
  <p:clrMapOvr>
    <a:masterClrMapping/>
  </p:clrMapOvr>
  <p:transition>
    <p:fade/>
  </p:transition>
  <p:extLst>
    <p:ext uri="{DCECCB84-F9BA-43D5-87BE-67443E8EF086}">
      <p15:sldGuideLst xmlns:p15="http://schemas.microsoft.com/office/powerpoint/2012/main">
        <p15:guide id="3" orient="horz" pos="1162" userDrawn="1">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Header Background Four Column Bullet with Subtitle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7D56507-64E9-FD49-A968-94669A530F3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5996806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162" userDrawn="1">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Header Line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nchor="ct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7" name="Straight Connector 6">
            <a:extLst>
              <a:ext uri="{FF2B5EF4-FFF2-40B4-BE49-F238E27FC236}">
                <a16:creationId xmlns:a16="http://schemas.microsoft.com/office/drawing/2014/main" id="{8EDAE969-6DFB-AD4B-A4BB-4C9D04F1489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125104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Header Line 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tx1"/>
                </a:solidFill>
              </a:defRPr>
            </a:lvl1pPr>
          </a:lstStyle>
          <a:p>
            <a:r>
              <a:rPr lang="en-US"/>
              <a:t>Click to edit Master title style</a:t>
            </a:r>
            <a:endParaRPr lang="en-US" dirty="0"/>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AE9361ED-1B01-E94D-9CDA-29127BEC918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52274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38504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Header Line 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tx1"/>
                </a:soli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id="{6161C8D7-A314-D146-8B0F-88DAD8C243A2}"/>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33180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Header Background 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43174"/>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7699"/>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3"/>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id="{B52B4BDF-7433-F544-8549-B08FCF3FD2A9}"/>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75761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Header Line 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0" name="Straight Connector 9">
            <a:extLst>
              <a:ext uri="{FF2B5EF4-FFF2-40B4-BE49-F238E27FC236}">
                <a16:creationId xmlns:a16="http://schemas.microsoft.com/office/drawing/2014/main" id="{CF841732-6515-3E42-A4B2-E3983B953B2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168791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Header Line 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467587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Header Line Four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870829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Header Line Blank">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cxnSp>
        <p:nvCxnSpPr>
          <p:cNvPr id="3" name="Straight Connector 2">
            <a:extLst>
              <a:ext uri="{FF2B5EF4-FFF2-40B4-BE49-F238E27FC236}">
                <a16:creationId xmlns:a16="http://schemas.microsoft.com/office/drawing/2014/main" id="{2502F9BD-EF25-7144-AB08-9EDFAA5C2CE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3890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6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oAutofit/>
          </a:bodyPr>
          <a:lstStyle/>
          <a:p>
            <a:pPr algn="l"/>
            <a:r>
              <a:rPr lang="en-US" sz="3600" dirty="0">
                <a:solidFill>
                  <a:schemeClr val="tx2"/>
                </a:solidFill>
                <a:latin typeface="+mj-lt"/>
              </a:rPr>
              <a:t>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oAutofit/>
          </a:bodyPr>
          <a:lstStyle/>
          <a:p>
            <a:pPr algn="l"/>
            <a:r>
              <a:rPr lang="en-US" sz="3600" dirty="0">
                <a:solidFill>
                  <a:schemeClr val="tx2"/>
                </a:solidFill>
                <a:latin typeface="+mj-lt"/>
              </a:rPr>
              <a:t>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688861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9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endParaRPr lang="en-US" dirty="0"/>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Jan</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Feb</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Mar</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Apr</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May</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Jun</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Jul</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Aug</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Sep</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Oct</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Nov</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Dec</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47838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1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endParaRPr lang="en-US" dirty="0"/>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4213786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3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endParaRPr lang="en-US" dirty="0"/>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Tree>
    <p:extLst>
      <p:ext uri="{BB962C8B-B14F-4D97-AF65-F5344CB8AC3E}">
        <p14:creationId xmlns:p14="http://schemas.microsoft.com/office/powerpoint/2010/main" val="1185091634"/>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Left Title Black Bkg">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0899690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3840" userDrawn="1">
          <p15:clr>
            <a:srgbClr val="5ACBF0"/>
          </p15:clr>
        </p15:guide>
        <p15:guide id="4" orient="horz" pos="2160" userDrawn="1">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2_Header Line 12 Months">
    <p:bg>
      <p:bgPr>
        <a:solidFill>
          <a:schemeClr val="tx2"/>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accent3"/>
                </a:solidFill>
              </a:defRPr>
            </a:lvl1pPr>
          </a:lstStyle>
          <a:p>
            <a:r>
              <a:rPr lang="en-US"/>
              <a:t>Click to edit Master title style</a:t>
            </a:r>
            <a:endParaRPr lang="en-US" dirty="0"/>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Tree>
    <p:extLst>
      <p:ext uri="{BB962C8B-B14F-4D97-AF65-F5344CB8AC3E}">
        <p14:creationId xmlns:p14="http://schemas.microsoft.com/office/powerpoint/2010/main" val="1598530170"/>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4_Header Line 12 Months">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E9C8D47-3F89-2440-BD17-30886A5B991A}"/>
              </a:ext>
            </a:extLst>
          </p:cNvPr>
          <p:cNvSpPr/>
          <p:nvPr userDrawn="1"/>
        </p:nvSpPr>
        <p:spPr bwMode="auto">
          <a:xfrm>
            <a:off x="0"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3477325" cy="1107996"/>
          </a:xfrm>
        </p:spPr>
        <p:txBody>
          <a:bodyPr wrap="square">
            <a:spAutoFit/>
          </a:bodyPr>
          <a:lstStyle>
            <a:lvl1pPr>
              <a:defRPr>
                <a:solidFill>
                  <a:schemeClr val="accent3"/>
                </a:solidFill>
              </a:defRPr>
            </a:lvl1pPr>
          </a:lstStyle>
          <a:p>
            <a:r>
              <a:rPr lang="en-US"/>
              <a:t>Click to edit Master title style</a:t>
            </a:r>
            <a:endParaRPr lang="en-US" dirty="0"/>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 name="Text Placeholder 4">
            <a:extLst>
              <a:ext uri="{FF2B5EF4-FFF2-40B4-BE49-F238E27FC236}">
                <a16:creationId xmlns:a16="http://schemas.microsoft.com/office/drawing/2014/main" id="{C0CD7CCE-7A0A-2445-87E0-A18FB3B723C6}"/>
              </a:ext>
            </a:extLst>
          </p:cNvPr>
          <p:cNvSpPr>
            <a:spLocks noGrp="1"/>
          </p:cNvSpPr>
          <p:nvPr>
            <p:ph type="body" sz="quarter" idx="34"/>
          </p:nvPr>
        </p:nvSpPr>
        <p:spPr>
          <a:xfrm>
            <a:off x="584200" y="2017713"/>
            <a:ext cx="3481388" cy="430887"/>
          </a:xfrm>
        </p:spPr>
        <p:txBody>
          <a:bodyPr/>
          <a:lstStyle>
            <a:lvl1pPr marL="0" indent="0">
              <a:buNone/>
              <a:defRPr>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212407088"/>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948112344"/>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7" orient="horz" pos="1968">
          <p15:clr>
            <a:srgbClr val="5ACBF0"/>
          </p15:clr>
        </p15:guide>
        <p15:guide id="8" orient="horz" pos="2226">
          <p15:clr>
            <a:srgbClr val="5ACBF0"/>
          </p15:clr>
        </p15:guide>
        <p15:guide id="10" pos="3729" userDrawn="1">
          <p15:clr>
            <a:srgbClr val="C35EA4"/>
          </p15:clr>
        </p15:guide>
        <p15:guide id="11" pos="2993">
          <p15:clr>
            <a:srgbClr val="5ACBF0"/>
          </p15:clr>
        </p15:guide>
        <p15:guide id="12" pos="3543">
          <p15:clr>
            <a:srgbClr val="A4A3A4"/>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51151599"/>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p15:clr>
            <a:srgbClr val="5ACBF0"/>
          </p15:clr>
        </p15:guide>
        <p15:guide id="7" pos="3728" userDrawn="1">
          <p15:clr>
            <a:srgbClr val="C35EA4"/>
          </p15:clr>
        </p15:guide>
        <p15:guide id="8" pos="3544">
          <p15:clr>
            <a:srgbClr val="A4A3A4"/>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dirty="0"/>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35627901"/>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 Square Photo Lef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0" y="0"/>
            <a:ext cx="6892925" cy="6858000"/>
          </a:xfrm>
        </p:spPr>
        <p:txBody>
          <a:bodyPr/>
          <a:lstStyle/>
          <a:p>
            <a:r>
              <a:rPr lang="en-US"/>
              <a:t>Click icon to add picture</a:t>
            </a:r>
            <a:endParaRPr lang="en-US" dirty="0"/>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7192963" y="457200"/>
            <a:ext cx="4416425" cy="553998"/>
          </a:xfrm>
        </p:spPr>
        <p:txBody>
          <a:body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7192963" y="1436688"/>
            <a:ext cx="3470275" cy="2043636"/>
          </a:xfrm>
        </p:spPr>
        <p:txBody>
          <a:bodyPr/>
          <a:lstStyle>
            <a:lvl1pPr marL="0" indent="0">
              <a:buFontTx/>
              <a:buNone/>
              <a:defRPr/>
            </a:lvl1pPr>
            <a:lvl2pPr marL="228600" indent="0">
              <a:buFontTx/>
              <a:buNone/>
              <a:defRPr/>
            </a:lvl2pPr>
            <a:lvl3pPr marL="457200" indent="0">
              <a:buFontTx/>
              <a:buNone/>
              <a:defRPr/>
            </a:lvl3pPr>
            <a:lvl4pPr marL="661988" indent="0">
              <a:buFontTx/>
              <a:buNone/>
              <a:defRPr/>
            </a:lvl4pPr>
            <a:lvl5pPr marL="855663" indent="0">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4352849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4342" userDrawn="1">
          <p15:clr>
            <a:srgbClr val="A4A3A4"/>
          </p15:clr>
        </p15:guide>
        <p15:guide id="19" pos="4531" userDrawn="1">
          <p15:clr>
            <a:srgbClr val="A4A3A4"/>
          </p15:clr>
        </p15:guide>
        <p15:guide id="28" orient="horz" pos="905">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 Square Photo Righ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5299075" y="0"/>
            <a:ext cx="6892925" cy="6858000"/>
          </a:xfrm>
        </p:spPr>
        <p:txBody>
          <a:bodyPr/>
          <a:lstStyle/>
          <a:p>
            <a:r>
              <a:rPr lang="en-US"/>
              <a:t>Click icon to add picture</a:t>
            </a:r>
            <a:endParaRPr lang="en-US" dirty="0"/>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584200" y="457200"/>
            <a:ext cx="4416425" cy="553998"/>
          </a:xfrm>
        </p:spPr>
        <p:txBody>
          <a:body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584200" y="1436688"/>
            <a:ext cx="3470275" cy="2302169"/>
          </a:xfrm>
        </p:spPr>
        <p:txBody>
          <a:bodyPr/>
          <a:lstStyle>
            <a:lvl1pPr marL="0" indent="0">
              <a:buFontTx/>
              <a:buNone/>
              <a:defRPr sz="2200"/>
            </a:lvl1pPr>
            <a:lvl2pPr marL="228600" indent="0">
              <a:buFontTx/>
              <a:buNone/>
              <a:defRPr sz="2200"/>
            </a:lvl2pPr>
            <a:lvl3pPr marL="457200" indent="0">
              <a:buFontTx/>
              <a:buNone/>
              <a:defRPr sz="2200"/>
            </a:lvl3pPr>
            <a:lvl4pPr marL="661988" indent="0">
              <a:buFontTx/>
              <a:buNone/>
              <a:defRPr sz="2200"/>
            </a:lvl4pPr>
            <a:lvl5pPr marL="855663" indent="0">
              <a:buFontTx/>
              <a:buNone/>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6516701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3160" userDrawn="1">
          <p15:clr>
            <a:srgbClr val="A4A3A4"/>
          </p15:clr>
        </p15:guide>
        <p15:guide id="19" pos="3341" userDrawn="1">
          <p15:clr>
            <a:srgbClr val="A4A3A4"/>
          </p15:clr>
        </p15:guide>
        <p15:guide id="28" orient="horz" pos="905">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Photo full bleed upp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585789"/>
            <a:ext cx="12192000" cy="1362282"/>
          </a:xfrm>
          <a:noFill/>
        </p:spPr>
        <p:txBody>
          <a:bodyPr lIns="585216" tIns="0" rIns="585216" bIns="586800" anchor="t" anchorCtr="0">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179627729"/>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86144360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0340208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Left Title White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EC770E93-46FB-B04C-AFC6-A97F7105D84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9369899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3840" userDrawn="1">
          <p15:clr>
            <a:srgbClr val="5ACBF0"/>
          </p15:clr>
        </p15:guide>
        <p15:guide id="4" orient="horz" pos="2160" userDrawn="1">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5" name="Title 1">
            <a:extLst>
              <a:ext uri="{FF2B5EF4-FFF2-40B4-BE49-F238E27FC236}">
                <a16:creationId xmlns:a16="http://schemas.microsoft.com/office/drawing/2014/main" id="{04D80903-AB2F-EA47-B1B9-181A4D5084E7}"/>
              </a:ext>
            </a:extLst>
          </p:cNvPr>
          <p:cNvSpPr txBox="1">
            <a:spLocks/>
          </p:cNvSpPr>
          <p:nvPr userDrawn="1"/>
        </p:nvSpPr>
        <p:spPr>
          <a:xfrm>
            <a:off x="584200" y="2425780"/>
            <a:ext cx="5511800" cy="1107996"/>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anose="020B0502040204020203" pitchFamily="34" charset="0"/>
              </a:defRPr>
            </a:lvl1pPr>
          </a:lstStyle>
          <a:p>
            <a:r>
              <a:rPr lang="en-US"/>
              <a:t>Event name or presentation title </a:t>
            </a:r>
            <a:endParaRPr lang="en-US" dirty="0"/>
          </a:p>
        </p:txBody>
      </p:sp>
      <p:sp>
        <p:nvSpPr>
          <p:cNvPr id="7" name="Text Placeholder 4">
            <a:extLst>
              <a:ext uri="{FF2B5EF4-FFF2-40B4-BE49-F238E27FC236}">
                <a16:creationId xmlns:a16="http://schemas.microsoft.com/office/drawing/2014/main" id="{A200C02C-4314-EE45-A300-21710CAE4FE5}"/>
              </a:ext>
            </a:extLst>
          </p:cNvPr>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9" name="MS logo white - EMF" descr="Microsoft logo white text version">
            <a:extLst>
              <a:ext uri="{FF2B5EF4-FFF2-40B4-BE49-F238E27FC236}">
                <a16:creationId xmlns:a16="http://schemas.microsoft.com/office/drawing/2014/main" id="{EDE56B65-3E69-6146-8830-D107DE1E3AE7}"/>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19094434"/>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0968668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userDrawn="1">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9083819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userDrawn="1">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72513658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le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87"/>
            <a:ext cx="11018520" cy="553998"/>
          </a:xfrm>
        </p:spPr>
        <p:txBody>
          <a:bodyPr anchor="ctr"/>
          <a:lstStyle>
            <a:lvl1pPr algn="l">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02058752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4605948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userDrawn="1">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84225213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userDrawn="1">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47435705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userDrawn="1">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624772569"/>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4" orient="horz" pos="3209" userDrawn="1">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userDrawn="1">
          <p15:clr>
            <a:srgbClr val="5ACBF0"/>
          </p15:clr>
        </p15:guide>
        <p15:guide id="15" pos="3451" userDrawn="1">
          <p15:clr>
            <a:srgbClr val="5ACBF0"/>
          </p15:clr>
        </p15:guide>
        <p15:guide id="16" pos="4229" userDrawn="1">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982817732"/>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userDrawn="1">
          <p15:clr>
            <a:srgbClr val="5ACBF0"/>
          </p15:clr>
        </p15:guide>
        <p15:guide id="15" pos="2168" userDrawn="1">
          <p15:clr>
            <a:srgbClr val="5ACBF0"/>
          </p15:clr>
        </p15:guide>
        <p15:guide id="16" pos="2944" userDrawn="1">
          <p15:clr>
            <a:srgbClr val="5ACBF0"/>
          </p15:clr>
        </p15:guide>
        <p15:guide id="17" pos="4738" userDrawn="1">
          <p15:clr>
            <a:srgbClr val="5ACBF0"/>
          </p15:clr>
        </p15:guide>
        <p15:guide id="18" pos="5514" userDrawn="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45299928"/>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userDrawn="1">
          <p15:clr>
            <a:srgbClr val="5ACBF0"/>
          </p15:clr>
        </p15:guide>
        <p15:guide id="16" pos="1524" userDrawn="1">
          <p15:clr>
            <a:srgbClr val="5ACBF0"/>
          </p15:clr>
        </p15:guide>
        <p15:guide id="17" pos="2298" userDrawn="1">
          <p15:clr>
            <a:srgbClr val="5ACBF0"/>
          </p15:clr>
        </p15:guide>
        <p15:guide id="18" pos="3450" userDrawn="1">
          <p15:clr>
            <a:srgbClr val="5ACBF0"/>
          </p15:clr>
        </p15:guide>
        <p15:guide id="19" pos="4230" userDrawn="1">
          <p15:clr>
            <a:srgbClr val="5ACBF0"/>
          </p15:clr>
        </p15:guide>
        <p15:guide id="20" pos="5380" userDrawn="1">
          <p15:clr>
            <a:srgbClr val="5ACBF0"/>
          </p15:clr>
        </p15:guide>
        <p15:guide id="21" pos="6156" userDrawn="1">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60590399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56160264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userDrawn="1">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6753169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userDrawn="1">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07464684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userDrawn="1">
          <p15:clr>
            <a:srgbClr val="5ACBF0"/>
          </p15:clr>
        </p15:guide>
        <p15:guide id="3" pos="6216" userDrawn="1">
          <p15:clr>
            <a:srgbClr val="5ACBF0"/>
          </p15:clr>
        </p15:guide>
        <p15:guide id="5" pos="5850" userDrawn="1">
          <p15:clr>
            <a:srgbClr val="5ACBF0"/>
          </p15:clr>
        </p15:guide>
        <p15:guide id="7" pos="4392" userDrawn="1">
          <p15:clr>
            <a:srgbClr val="5ACBF0"/>
          </p15:clr>
        </p15:guide>
        <p15:guide id="8" pos="3292" userDrawn="1">
          <p15:clr>
            <a:srgbClr val="5ACBF0"/>
          </p15:clr>
        </p15:guide>
        <p15:guide id="10" pos="2926">
          <p15:clr>
            <a:srgbClr val="5ACBF0"/>
          </p15:clr>
        </p15:guide>
        <p15:guide id="11" pos="4754" userDrawn="1">
          <p15:clr>
            <a:srgbClr val="5ACBF0"/>
          </p15:clr>
        </p15:guide>
        <p15:guide id="13" pos="1464" userDrawn="1">
          <p15:clr>
            <a:srgbClr val="5ACBF0"/>
          </p15:clr>
        </p15:guide>
        <p15:guide id="14" orient="horz" pos="1440">
          <p15:clr>
            <a:srgbClr val="5ACBF0"/>
          </p15:clr>
        </p15:guide>
        <p15:guide id="15" pos="1830" userDrawn="1">
          <p15:clr>
            <a:srgbClr val="5ACBF0"/>
          </p15:clr>
        </p15:guide>
        <p15:guide id="16" orient="horz" pos="2533" userDrawn="1">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Quote slide 1b">
    <p:bg>
      <p:bgRef idx="1001">
        <a:schemeClr val="bg2"/>
      </p:bgRef>
    </p:bg>
    <p:spTree>
      <p:nvGrpSpPr>
        <p:cNvPr id="1" name=""/>
        <p:cNvGrpSpPr/>
        <p:nvPr/>
      </p:nvGrpSpPr>
      <p:grpSpPr>
        <a:xfrm>
          <a:off x="0" y="0"/>
          <a:ext cx="0" cy="0"/>
          <a:chOff x="0" y="0"/>
          <a:chExt cx="0" cy="0"/>
        </a:xfrm>
      </p:grpSpPr>
      <p:sp>
        <p:nvSpPr>
          <p:cNvPr id="8" name="Text Placeholder 3">
            <a:extLst>
              <a:ext uri="{FF2B5EF4-FFF2-40B4-BE49-F238E27FC236}">
                <a16:creationId xmlns:a16="http://schemas.microsoft.com/office/drawing/2014/main" id="{DD89A49A-58E0-6646-8574-0B0729961CFB}"/>
              </a:ext>
            </a:extLst>
          </p:cNvPr>
          <p:cNvSpPr>
            <a:spLocks noGrp="1"/>
          </p:cNvSpPr>
          <p:nvPr>
            <p:ph type="body" sz="quarter" idx="18" hasCustomPrompt="1"/>
          </p:nvPr>
        </p:nvSpPr>
        <p:spPr>
          <a:xfrm>
            <a:off x="1739900" y="3779493"/>
            <a:ext cx="5795963" cy="276999"/>
          </a:xfrm>
        </p:spPr>
        <p:txBody>
          <a:bodyPr/>
          <a:lstStyle>
            <a:lvl1pPr marL="0" indent="0" algn="l">
              <a:spcBef>
                <a:spcPts val="0"/>
              </a:spcBef>
              <a:buNone/>
              <a:defRPr sz="1800">
                <a:solidFill>
                  <a:schemeClr val="tx1"/>
                </a:solidFill>
                <a:latin typeface="+mj-lt"/>
              </a:defRPr>
            </a:lvl1pPr>
          </a:lstStyle>
          <a:p>
            <a:pPr lvl="0"/>
            <a:r>
              <a:rPr lang="en-US" dirty="0"/>
              <a:t>Name attribute</a:t>
            </a:r>
          </a:p>
        </p:txBody>
      </p:sp>
      <p:sp>
        <p:nvSpPr>
          <p:cNvPr id="9" name="Text Placeholder 3">
            <a:extLst>
              <a:ext uri="{FF2B5EF4-FFF2-40B4-BE49-F238E27FC236}">
                <a16:creationId xmlns:a16="http://schemas.microsoft.com/office/drawing/2014/main" id="{53C890AF-C449-E34D-86FC-4BE82A41ED0D}"/>
              </a:ext>
            </a:extLst>
          </p:cNvPr>
          <p:cNvSpPr>
            <a:spLocks noGrp="1"/>
          </p:cNvSpPr>
          <p:nvPr>
            <p:ph type="body" sz="quarter" idx="20" hasCustomPrompt="1"/>
          </p:nvPr>
        </p:nvSpPr>
        <p:spPr>
          <a:xfrm>
            <a:off x="1739900" y="4077072"/>
            <a:ext cx="5795963" cy="215444"/>
          </a:xfrm>
        </p:spPr>
        <p:txBody>
          <a:bodyPr/>
          <a:lstStyle>
            <a:lvl1pPr marL="0" indent="0" algn="l">
              <a:spcBef>
                <a:spcPts val="0"/>
              </a:spcBef>
              <a:buNone/>
              <a:defRPr sz="1400">
                <a:solidFill>
                  <a:schemeClr val="tx1"/>
                </a:solidFill>
                <a:latin typeface="+mn-lt"/>
              </a:defRPr>
            </a:lvl1pPr>
          </a:lstStyle>
          <a:p>
            <a:pPr lvl="0"/>
            <a:r>
              <a:rPr lang="en-US" dirty="0"/>
              <a:t>Job title or another attribute</a:t>
            </a:r>
          </a:p>
        </p:txBody>
      </p:sp>
      <p:sp>
        <p:nvSpPr>
          <p:cNvPr id="10" name="Title 1">
            <a:extLst>
              <a:ext uri="{FF2B5EF4-FFF2-40B4-BE49-F238E27FC236}">
                <a16:creationId xmlns:a16="http://schemas.microsoft.com/office/drawing/2014/main" id="{4B9A47D2-7C06-3E47-802E-BD98760204B1}"/>
              </a:ext>
            </a:extLst>
          </p:cNvPr>
          <p:cNvSpPr>
            <a:spLocks noGrp="1"/>
          </p:cNvSpPr>
          <p:nvPr>
            <p:ph type="title" hasCustomPrompt="1"/>
          </p:nvPr>
        </p:nvSpPr>
        <p:spPr>
          <a:xfrm>
            <a:off x="1739899" y="2025650"/>
            <a:ext cx="9866313" cy="1661993"/>
          </a:xfrm>
        </p:spPr>
        <p:txBody>
          <a:bodyPr anchor="b"/>
          <a:lstStyle>
            <a:lvl1pPr>
              <a:defRPr>
                <a:solidFill>
                  <a:schemeClr val="accent3"/>
                </a:solidFill>
              </a:defRPr>
            </a:lvl1pPr>
          </a:lstStyle>
          <a:p>
            <a:r>
              <a:rPr lang="en-US" dirty="0"/>
              <a:t>Add quote text here Add quote text here Add quote text here Add quote text here Add quote text here</a:t>
            </a:r>
          </a:p>
        </p:txBody>
      </p:sp>
    </p:spTree>
    <p:extLst>
      <p:ext uri="{BB962C8B-B14F-4D97-AF65-F5344CB8AC3E}">
        <p14:creationId xmlns:p14="http://schemas.microsoft.com/office/powerpoint/2010/main" val="327056325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Quote slide 2b">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339D5D9-B234-7B4F-90F8-2A7ABA2E4ABF}"/>
              </a:ext>
            </a:extLst>
          </p:cNvPr>
          <p:cNvSpPr/>
          <p:nvPr userDrawn="1"/>
        </p:nvSpPr>
        <p:spPr bwMode="auto">
          <a:xfrm>
            <a:off x="0" y="0"/>
            <a:ext cx="8128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4" name="Text Placeholder 3">
            <a:extLst>
              <a:ext uri="{FF2B5EF4-FFF2-40B4-BE49-F238E27FC236}">
                <a16:creationId xmlns:a16="http://schemas.microsoft.com/office/drawing/2014/main" id="{549D697E-24D0-AB42-8E18-256C047E4063}"/>
              </a:ext>
            </a:extLst>
          </p:cNvPr>
          <p:cNvSpPr>
            <a:spLocks noGrp="1"/>
          </p:cNvSpPr>
          <p:nvPr>
            <p:ph type="body" sz="quarter" idx="18" hasCustomPrompt="1"/>
          </p:nvPr>
        </p:nvSpPr>
        <p:spPr>
          <a:xfrm>
            <a:off x="8420100" y="2044961"/>
            <a:ext cx="3478213" cy="276999"/>
          </a:xfrm>
        </p:spPr>
        <p:txBody>
          <a:bodyPr/>
          <a:lstStyle>
            <a:lvl1pPr marL="0" indent="0" algn="l">
              <a:spcBef>
                <a:spcPts val="0"/>
              </a:spcBef>
              <a:buNone/>
              <a:defRPr sz="1800">
                <a:latin typeface="+mj-lt"/>
              </a:defRPr>
            </a:lvl1pPr>
          </a:lstStyle>
          <a:p>
            <a:pPr lvl="0"/>
            <a:r>
              <a:rPr lang="en-US" dirty="0"/>
              <a:t>Name attribute</a:t>
            </a:r>
          </a:p>
        </p:txBody>
      </p:sp>
      <p:sp>
        <p:nvSpPr>
          <p:cNvPr id="6" name="Text Placeholder 3">
            <a:extLst>
              <a:ext uri="{FF2B5EF4-FFF2-40B4-BE49-F238E27FC236}">
                <a16:creationId xmlns:a16="http://schemas.microsoft.com/office/drawing/2014/main" id="{BA94D27E-F2D3-4E43-B280-E6CF5DAAF0EF}"/>
              </a:ext>
            </a:extLst>
          </p:cNvPr>
          <p:cNvSpPr>
            <a:spLocks noGrp="1"/>
          </p:cNvSpPr>
          <p:nvPr>
            <p:ph type="body" sz="quarter" idx="20" hasCustomPrompt="1"/>
          </p:nvPr>
        </p:nvSpPr>
        <p:spPr>
          <a:xfrm>
            <a:off x="8420100" y="2342540"/>
            <a:ext cx="3478213" cy="215444"/>
          </a:xfrm>
        </p:spPr>
        <p:txBody>
          <a:bodyPr/>
          <a:lstStyle>
            <a:lvl1pPr marL="0" indent="0" algn="l">
              <a:spcBef>
                <a:spcPts val="0"/>
              </a:spcBef>
              <a:buNone/>
              <a:defRPr sz="1400">
                <a:solidFill>
                  <a:schemeClr val="accent6"/>
                </a:solidFill>
                <a:latin typeface="+mn-lt"/>
              </a:defRPr>
            </a:lvl1pPr>
          </a:lstStyle>
          <a:p>
            <a:pPr lvl="0"/>
            <a:r>
              <a:rPr lang="en-US" dirty="0"/>
              <a:t>Job title or another attribute</a:t>
            </a:r>
          </a:p>
        </p:txBody>
      </p:sp>
      <p:sp>
        <p:nvSpPr>
          <p:cNvPr id="7" name="Title 1">
            <a:extLst>
              <a:ext uri="{FF2B5EF4-FFF2-40B4-BE49-F238E27FC236}">
                <a16:creationId xmlns:a16="http://schemas.microsoft.com/office/drawing/2014/main" id="{89F65E91-FAFD-244C-A86D-629BF5974C9C}"/>
              </a:ext>
            </a:extLst>
          </p:cNvPr>
          <p:cNvSpPr>
            <a:spLocks noGrp="1"/>
          </p:cNvSpPr>
          <p:nvPr>
            <p:ph type="title" hasCustomPrompt="1"/>
          </p:nvPr>
        </p:nvSpPr>
        <p:spPr>
          <a:xfrm>
            <a:off x="1163638" y="2025650"/>
            <a:ext cx="6372225" cy="553998"/>
          </a:xfrm>
        </p:spPr>
        <p:txBody>
          <a:bodyPr anchor="t"/>
          <a:lstStyle>
            <a:lvl1pPr>
              <a:defRPr>
                <a:solidFill>
                  <a:schemeClr val="accent3"/>
                </a:solidFill>
              </a:defRPr>
            </a:lvl1pPr>
          </a:lstStyle>
          <a:p>
            <a:r>
              <a:rPr lang="en-US" dirty="0"/>
              <a:t>Add quote text here</a:t>
            </a:r>
          </a:p>
        </p:txBody>
      </p:sp>
    </p:spTree>
    <p:extLst>
      <p:ext uri="{BB962C8B-B14F-4D97-AF65-F5344CB8AC3E}">
        <p14:creationId xmlns:p14="http://schemas.microsoft.com/office/powerpoint/2010/main" val="160695231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733" userDrawn="1">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Quote slide with picture - alt">
    <p:spTree>
      <p:nvGrpSpPr>
        <p:cNvPr id="1" name=""/>
        <p:cNvGrpSpPr/>
        <p:nvPr/>
      </p:nvGrpSpPr>
      <p:grpSpPr>
        <a:xfrm>
          <a:off x="0" y="0"/>
          <a:ext cx="0" cy="0"/>
          <a:chOff x="0" y="0"/>
          <a:chExt cx="0" cy="0"/>
        </a:xfrm>
      </p:grpSpPr>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1163638" y="3779493"/>
            <a:ext cx="6372225" cy="276999"/>
          </a:xfrm>
        </p:spPr>
        <p:txBody>
          <a:bodyPr/>
          <a:lstStyle>
            <a:lvl1pPr marL="0" indent="0" algn="l">
              <a:spcBef>
                <a:spcPts val="0"/>
              </a:spcBef>
              <a:buNone/>
              <a:defRPr sz="1800">
                <a:solidFill>
                  <a:schemeClr val="accent6"/>
                </a:solidFill>
                <a:latin typeface="+mj-lt"/>
              </a:defRPr>
            </a:lvl1pPr>
          </a:lstStyle>
          <a:p>
            <a:pPr lvl="0"/>
            <a:r>
              <a:rPr lang="en-US" dirty="0"/>
              <a:t>Name attribute</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25" name="Picture Placeholder 24">
            <a:extLst>
              <a:ext uri="{FF2B5EF4-FFF2-40B4-BE49-F238E27FC236}">
                <a16:creationId xmlns:a16="http://schemas.microsoft.com/office/drawing/2014/main" id="{DB4C8BDC-6825-414F-89F2-3D7A2187253C}"/>
              </a:ext>
            </a:extLst>
          </p:cNvPr>
          <p:cNvSpPr>
            <a:spLocks noGrp="1"/>
          </p:cNvSpPr>
          <p:nvPr>
            <p:ph type="pic" sz="quarter" idx="19"/>
          </p:nvPr>
        </p:nvSpPr>
        <p:spPr>
          <a:xfrm>
            <a:off x="7835900" y="0"/>
            <a:ext cx="4356100" cy="6858000"/>
          </a:xfrm>
        </p:spPr>
        <p:txBody>
          <a:bodyPr/>
          <a:lstStyle/>
          <a:p>
            <a:r>
              <a:rPr lang="en-US"/>
              <a:t>Click icon to add picture</a:t>
            </a:r>
            <a:endParaRPr lang="en-US" dirty="0"/>
          </a:p>
        </p:txBody>
      </p:sp>
      <p:sp>
        <p:nvSpPr>
          <p:cNvPr id="26" name="Text Placeholder 3">
            <a:extLst>
              <a:ext uri="{FF2B5EF4-FFF2-40B4-BE49-F238E27FC236}">
                <a16:creationId xmlns:a16="http://schemas.microsoft.com/office/drawing/2014/main" id="{90DE3A0D-12BA-BE4F-85C2-FCD13F863574}"/>
              </a:ext>
            </a:extLst>
          </p:cNvPr>
          <p:cNvSpPr>
            <a:spLocks noGrp="1"/>
          </p:cNvSpPr>
          <p:nvPr>
            <p:ph type="body" sz="quarter" idx="20" hasCustomPrompt="1"/>
          </p:nvPr>
        </p:nvSpPr>
        <p:spPr>
          <a:xfrm>
            <a:off x="1163638" y="4077072"/>
            <a:ext cx="6372225" cy="215444"/>
          </a:xfrm>
        </p:spPr>
        <p:txBody>
          <a:bodyPr/>
          <a:lstStyle>
            <a:lvl1pPr marL="0" indent="0" algn="l">
              <a:spcBef>
                <a:spcPts val="0"/>
              </a:spcBef>
              <a:buNone/>
              <a:defRPr sz="1400">
                <a:solidFill>
                  <a:schemeClr val="accent6"/>
                </a:solidFill>
                <a:latin typeface="+mn-lt"/>
              </a:defRPr>
            </a:lvl1pPr>
          </a:lstStyle>
          <a:p>
            <a:pPr lvl="0"/>
            <a:r>
              <a:rPr lang="en-US" dirty="0"/>
              <a:t>Job title or another attribute</a:t>
            </a:r>
          </a:p>
        </p:txBody>
      </p:sp>
      <p:sp>
        <p:nvSpPr>
          <p:cNvPr id="27" name="Title 1">
            <a:extLst>
              <a:ext uri="{FF2B5EF4-FFF2-40B4-BE49-F238E27FC236}">
                <a16:creationId xmlns:a16="http://schemas.microsoft.com/office/drawing/2014/main" id="{4AA6D598-4BC5-AF4E-B609-A7442E6DEBD3}"/>
              </a:ext>
            </a:extLst>
          </p:cNvPr>
          <p:cNvSpPr>
            <a:spLocks noGrp="1"/>
          </p:cNvSpPr>
          <p:nvPr>
            <p:ph type="title" hasCustomPrompt="1"/>
          </p:nvPr>
        </p:nvSpPr>
        <p:spPr>
          <a:xfrm>
            <a:off x="1163638" y="2025650"/>
            <a:ext cx="6372225" cy="553998"/>
          </a:xfrm>
        </p:spPr>
        <p:txBody>
          <a:bodyPr anchor="t"/>
          <a:lstStyle>
            <a:lvl1pPr>
              <a:defRPr>
                <a:solidFill>
                  <a:schemeClr val="tx1"/>
                </a:solidFill>
              </a:defRPr>
            </a:lvl1pPr>
          </a:lstStyle>
          <a:p>
            <a:r>
              <a:rPr lang="en-US" dirty="0"/>
              <a:t>Add quote text here</a:t>
            </a:r>
          </a:p>
        </p:txBody>
      </p:sp>
    </p:spTree>
    <p:extLst>
      <p:ext uri="{BB962C8B-B14F-4D97-AF65-F5344CB8AC3E}">
        <p14:creationId xmlns:p14="http://schemas.microsoft.com/office/powerpoint/2010/main" val="103861675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733" userDrawn="1">
          <p15:clr>
            <a:srgbClr val="5ACBF0"/>
          </p15:clr>
        </p15:guide>
        <p15:guide id="7" pos="4747" userDrawn="1">
          <p15:clr>
            <a:srgbClr val="5ACBF0"/>
          </p15:clr>
        </p15:guide>
        <p15:guide id="8" pos="4936">
          <p15:clr>
            <a:srgbClr val="5ACBF0"/>
          </p15:clr>
        </p15:guide>
        <p15:guide id="9" pos="5123">
          <p15:clr>
            <a:srgbClr val="5ACBF0"/>
          </p15:clr>
        </p15:guide>
        <p15:guide id="10" orient="horz" pos="3465" userDrawn="1">
          <p15:clr>
            <a:srgbClr val="5ACBF0"/>
          </p15:clr>
        </p15:guide>
        <p15:guide id="11" orient="horz" pos="1956" userDrawn="1">
          <p15:clr>
            <a:srgbClr val="FBAE40"/>
          </p15:clr>
        </p15:guide>
        <p15:guide id="12" pos="1096" userDrawn="1">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dirty="0"/>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669616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04964009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Square Border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75615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75615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F20930C2-FF47-3F44-BA93-EEDCB40578EB}"/>
              </a:ext>
            </a:extLst>
          </p:cNvPr>
          <p:cNvSpPr>
            <a:spLocks noGrp="1"/>
          </p:cNvSpPr>
          <p:nvPr>
            <p:ph type="pic" sz="quarter" idx="13"/>
          </p:nvPr>
        </p:nvSpPr>
        <p:spPr>
          <a:xfrm>
            <a:off x="5627688" y="292100"/>
            <a:ext cx="6270625" cy="6272213"/>
          </a:xfrm>
        </p:spPr>
        <p:txBody>
          <a:bodyPr/>
          <a:lstStyle/>
          <a:p>
            <a:r>
              <a:rPr lang="en-US"/>
              <a:t>Click icon to add picture</a:t>
            </a:r>
          </a:p>
        </p:txBody>
      </p:sp>
    </p:spTree>
    <p:extLst>
      <p:ext uri="{BB962C8B-B14F-4D97-AF65-F5344CB8AC3E}">
        <p14:creationId xmlns:p14="http://schemas.microsoft.com/office/powerpoint/2010/main" val="8673704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3545" userDrawn="1">
          <p15:clr>
            <a:srgbClr val="FBAE40"/>
          </p15:clr>
        </p15:guide>
        <p15:guide id="6" pos="3364" userDrawn="1">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3_Title and text side by sid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48745"/>
          </a:xfrm>
        </p:spPr>
        <p:txBody>
          <a:bodyPr anchor="t">
            <a:noAutofit/>
          </a:bodyPr>
          <a:lstStyle>
            <a:lvl1pPr>
              <a:defRPr>
                <a:solidFill>
                  <a:schemeClr val="tx2"/>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9"/>
            <a:ext cx="1873779"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78310202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tx2"/>
                </a:solidFill>
              </a:defRPr>
            </a:lvl1pPr>
          </a:lstStyle>
          <a:p>
            <a:r>
              <a:rPr lang="en-US" dirty="0"/>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585789"/>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585789"/>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429000"/>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429000"/>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585789"/>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429000"/>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Tree>
    <p:extLst>
      <p:ext uri="{BB962C8B-B14F-4D97-AF65-F5344CB8AC3E}">
        <p14:creationId xmlns:p14="http://schemas.microsoft.com/office/powerpoint/2010/main" val="81487467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Left Title 3 Column Righ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accent3"/>
                </a:solidFill>
              </a:defRPr>
            </a:lvl1pPr>
          </a:lstStyle>
          <a:p>
            <a:r>
              <a:rPr lang="en-US" dirty="0"/>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961465"/>
            <a:ext cx="158908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961465"/>
            <a:ext cx="1584325"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818966"/>
            <a:ext cx="1589088" cy="2453246"/>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818965"/>
            <a:ext cx="1584325" cy="24532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968188"/>
            <a:ext cx="159543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832412"/>
            <a:ext cx="1595438" cy="2439800"/>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9" name="Text Placeholder 2">
            <a:extLst>
              <a:ext uri="{FF2B5EF4-FFF2-40B4-BE49-F238E27FC236}">
                <a16:creationId xmlns:a16="http://schemas.microsoft.com/office/drawing/2014/main" id="{CC8AF00F-83DA-104D-A2BF-D2C439FE9BB3}"/>
              </a:ext>
            </a:extLst>
          </p:cNvPr>
          <p:cNvSpPr>
            <a:spLocks noGrp="1"/>
          </p:cNvSpPr>
          <p:nvPr>
            <p:ph type="body" sz="quarter" idx="17" hasCustomPrompt="1"/>
          </p:nvPr>
        </p:nvSpPr>
        <p:spPr>
          <a:xfrm>
            <a:off x="4370387" y="585789"/>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1</a:t>
            </a:r>
          </a:p>
        </p:txBody>
      </p:sp>
      <p:sp>
        <p:nvSpPr>
          <p:cNvPr id="10" name="Text Placeholder 2">
            <a:extLst>
              <a:ext uri="{FF2B5EF4-FFF2-40B4-BE49-F238E27FC236}">
                <a16:creationId xmlns:a16="http://schemas.microsoft.com/office/drawing/2014/main" id="{24A44678-F325-7746-8C84-E6F44D505769}"/>
              </a:ext>
            </a:extLst>
          </p:cNvPr>
          <p:cNvSpPr>
            <a:spLocks noGrp="1"/>
          </p:cNvSpPr>
          <p:nvPr>
            <p:ph type="body" sz="quarter" idx="18" hasCustomPrompt="1"/>
          </p:nvPr>
        </p:nvSpPr>
        <p:spPr>
          <a:xfrm>
            <a:off x="7192962" y="585789"/>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2</a:t>
            </a:r>
          </a:p>
        </p:txBody>
      </p:sp>
      <p:sp>
        <p:nvSpPr>
          <p:cNvPr id="12" name="Text Placeholder 2">
            <a:extLst>
              <a:ext uri="{FF2B5EF4-FFF2-40B4-BE49-F238E27FC236}">
                <a16:creationId xmlns:a16="http://schemas.microsoft.com/office/drawing/2014/main" id="{0EF3CCAA-003D-324C-9FAA-5B5DC19336A2}"/>
              </a:ext>
            </a:extLst>
          </p:cNvPr>
          <p:cNvSpPr>
            <a:spLocks noGrp="1"/>
          </p:cNvSpPr>
          <p:nvPr>
            <p:ph type="body" sz="quarter" idx="19" hasCustomPrompt="1"/>
          </p:nvPr>
        </p:nvSpPr>
        <p:spPr>
          <a:xfrm>
            <a:off x="10013950" y="585789"/>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3</a:t>
            </a:r>
          </a:p>
        </p:txBody>
      </p:sp>
      <p:sp>
        <p:nvSpPr>
          <p:cNvPr id="13" name="Text Placeholder 2">
            <a:extLst>
              <a:ext uri="{FF2B5EF4-FFF2-40B4-BE49-F238E27FC236}">
                <a16:creationId xmlns:a16="http://schemas.microsoft.com/office/drawing/2014/main" id="{C2BCACD0-0017-9A49-9325-DCBC40CB2C2D}"/>
              </a:ext>
            </a:extLst>
          </p:cNvPr>
          <p:cNvSpPr>
            <a:spLocks noGrp="1"/>
          </p:cNvSpPr>
          <p:nvPr>
            <p:ph type="body" sz="quarter" idx="20" hasCustomPrompt="1"/>
          </p:nvPr>
        </p:nvSpPr>
        <p:spPr>
          <a:xfrm>
            <a:off x="4371875" y="3442448"/>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4</a:t>
            </a:r>
          </a:p>
        </p:txBody>
      </p:sp>
      <p:sp>
        <p:nvSpPr>
          <p:cNvPr id="14" name="Text Placeholder 2">
            <a:extLst>
              <a:ext uri="{FF2B5EF4-FFF2-40B4-BE49-F238E27FC236}">
                <a16:creationId xmlns:a16="http://schemas.microsoft.com/office/drawing/2014/main" id="{E251C719-BC21-8C4B-9DBC-6E80CFA162A9}"/>
              </a:ext>
            </a:extLst>
          </p:cNvPr>
          <p:cNvSpPr>
            <a:spLocks noGrp="1"/>
          </p:cNvSpPr>
          <p:nvPr>
            <p:ph type="body" sz="quarter" idx="21" hasCustomPrompt="1"/>
          </p:nvPr>
        </p:nvSpPr>
        <p:spPr>
          <a:xfrm>
            <a:off x="7198939" y="3442447"/>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5</a:t>
            </a:r>
          </a:p>
        </p:txBody>
      </p:sp>
      <p:sp>
        <p:nvSpPr>
          <p:cNvPr id="15" name="Text Placeholder 2">
            <a:extLst>
              <a:ext uri="{FF2B5EF4-FFF2-40B4-BE49-F238E27FC236}">
                <a16:creationId xmlns:a16="http://schemas.microsoft.com/office/drawing/2014/main" id="{F4273179-F1BC-0844-A024-D6A32BBE630E}"/>
              </a:ext>
            </a:extLst>
          </p:cNvPr>
          <p:cNvSpPr>
            <a:spLocks noGrp="1"/>
          </p:cNvSpPr>
          <p:nvPr>
            <p:ph type="body" sz="quarter" idx="22" hasCustomPrompt="1"/>
          </p:nvPr>
        </p:nvSpPr>
        <p:spPr>
          <a:xfrm>
            <a:off x="10013950" y="3453944"/>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6</a:t>
            </a:r>
          </a:p>
        </p:txBody>
      </p:sp>
      <p:sp>
        <p:nvSpPr>
          <p:cNvPr id="17" name="Text Placeholder 16">
            <a:extLst>
              <a:ext uri="{FF2B5EF4-FFF2-40B4-BE49-F238E27FC236}">
                <a16:creationId xmlns:a16="http://schemas.microsoft.com/office/drawing/2014/main" id="{A6C6A35A-94DF-F144-AECD-CDD578CC4A7D}"/>
              </a:ext>
            </a:extLst>
          </p:cNvPr>
          <p:cNvSpPr>
            <a:spLocks noGrp="1"/>
          </p:cNvSpPr>
          <p:nvPr>
            <p:ph type="body" sz="quarter" idx="23"/>
          </p:nvPr>
        </p:nvSpPr>
        <p:spPr>
          <a:xfrm>
            <a:off x="584200" y="1436688"/>
            <a:ext cx="2538413" cy="1249573"/>
          </a:xfrm>
        </p:spPr>
        <p:txBody>
          <a:bodyPr/>
          <a:lstStyle>
            <a:lvl1pPr marL="0" indent="0">
              <a:buNone/>
              <a:defRPr sz="1400">
                <a:solidFill>
                  <a:schemeClr val="tx1"/>
                </a:solidFill>
              </a:defRPr>
            </a:lvl1pPr>
            <a:lvl2pPr marL="228600" indent="0">
              <a:buNone/>
              <a:defRPr sz="1400">
                <a:solidFill>
                  <a:schemeClr val="tx1"/>
                </a:solidFill>
              </a:defRPr>
            </a:lvl2pPr>
            <a:lvl3pPr marL="457200" indent="0">
              <a:buNone/>
              <a:defRPr sz="1400">
                <a:solidFill>
                  <a:schemeClr val="tx1"/>
                </a:solidFill>
              </a:defRPr>
            </a:lvl3pPr>
            <a:lvl4pPr marL="661988" indent="0">
              <a:buNone/>
              <a:defRPr sz="1400">
                <a:solidFill>
                  <a:schemeClr val="tx1"/>
                </a:solidFill>
              </a:defRPr>
            </a:lvl4pPr>
            <a:lvl5pPr marL="855663" indent="0">
              <a:buNone/>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5187997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0" pos="1967">
          <p15:clr>
            <a:srgbClr val="A4A3A4"/>
          </p15:clr>
        </p15:guide>
        <p15:guide id="11" pos="2150">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8" orient="horz" pos="905">
          <p15:clr>
            <a:srgbClr val="5ACBF0"/>
          </p15:clr>
        </p15:guide>
        <p15:guide id="30"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47770739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dirty="0"/>
              <a:t>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13" name="Text Placeholder 12">
            <a:extLst>
              <a:ext uri="{FF2B5EF4-FFF2-40B4-BE49-F238E27FC236}">
                <a16:creationId xmlns:a16="http://schemas.microsoft.com/office/drawing/2014/main" id="{5A7F7DDB-BF21-0B40-8DBB-D5BC0B4C25FC}"/>
              </a:ext>
            </a:extLst>
          </p:cNvPr>
          <p:cNvSpPr>
            <a:spLocks noGrp="1"/>
          </p:cNvSpPr>
          <p:nvPr>
            <p:ph type="body" sz="quarter" idx="12" hasCustomPrompt="1"/>
          </p:nvPr>
        </p:nvSpPr>
        <p:spPr>
          <a:xfrm>
            <a:off x="49418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4" name="Text Placeholder 12">
            <a:extLst>
              <a:ext uri="{FF2B5EF4-FFF2-40B4-BE49-F238E27FC236}">
                <a16:creationId xmlns:a16="http://schemas.microsoft.com/office/drawing/2014/main" id="{4BDDDD90-9BFD-D94C-A026-A013126F234B}"/>
              </a:ext>
            </a:extLst>
          </p:cNvPr>
          <p:cNvSpPr>
            <a:spLocks noGrp="1"/>
          </p:cNvSpPr>
          <p:nvPr>
            <p:ph type="body" sz="quarter" idx="13" hasCustomPrompt="1"/>
          </p:nvPr>
        </p:nvSpPr>
        <p:spPr>
          <a:xfrm>
            <a:off x="86882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5" name="Text Placeholder 12">
            <a:extLst>
              <a:ext uri="{FF2B5EF4-FFF2-40B4-BE49-F238E27FC236}">
                <a16:creationId xmlns:a16="http://schemas.microsoft.com/office/drawing/2014/main" id="{232B6EB5-03C8-914E-9180-000AE9B40A6D}"/>
              </a:ext>
            </a:extLst>
          </p:cNvPr>
          <p:cNvSpPr>
            <a:spLocks noGrp="1"/>
          </p:cNvSpPr>
          <p:nvPr>
            <p:ph type="body" sz="quarter" idx="14" hasCustomPrompt="1"/>
          </p:nvPr>
        </p:nvSpPr>
        <p:spPr>
          <a:xfrm>
            <a:off x="49419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6" name="Text Placeholder 12">
            <a:extLst>
              <a:ext uri="{FF2B5EF4-FFF2-40B4-BE49-F238E27FC236}">
                <a16:creationId xmlns:a16="http://schemas.microsoft.com/office/drawing/2014/main" id="{E05CAB66-4649-1E49-8948-4B95A4DA20C6}"/>
              </a:ext>
            </a:extLst>
          </p:cNvPr>
          <p:cNvSpPr>
            <a:spLocks noGrp="1"/>
          </p:cNvSpPr>
          <p:nvPr>
            <p:ph type="body" sz="quarter" idx="15" hasCustomPrompt="1"/>
          </p:nvPr>
        </p:nvSpPr>
        <p:spPr>
          <a:xfrm>
            <a:off x="86883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7" name="Text Placeholder 12">
            <a:extLst>
              <a:ext uri="{FF2B5EF4-FFF2-40B4-BE49-F238E27FC236}">
                <a16:creationId xmlns:a16="http://schemas.microsoft.com/office/drawing/2014/main" id="{42F89A67-E82E-F843-9DEB-23D191BCA6DA}"/>
              </a:ext>
            </a:extLst>
          </p:cNvPr>
          <p:cNvSpPr>
            <a:spLocks noGrp="1"/>
          </p:cNvSpPr>
          <p:nvPr>
            <p:ph type="body" sz="quarter" idx="16" hasCustomPrompt="1"/>
          </p:nvPr>
        </p:nvSpPr>
        <p:spPr>
          <a:xfrm>
            <a:off x="49419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8" name="Text Placeholder 12">
            <a:extLst>
              <a:ext uri="{FF2B5EF4-FFF2-40B4-BE49-F238E27FC236}">
                <a16:creationId xmlns:a16="http://schemas.microsoft.com/office/drawing/2014/main" id="{0B8598BC-5AC5-AD4D-A8E2-20CD9CD176BF}"/>
              </a:ext>
            </a:extLst>
          </p:cNvPr>
          <p:cNvSpPr>
            <a:spLocks noGrp="1"/>
          </p:cNvSpPr>
          <p:nvPr>
            <p:ph type="body" sz="quarter" idx="17" hasCustomPrompt="1"/>
          </p:nvPr>
        </p:nvSpPr>
        <p:spPr>
          <a:xfrm>
            <a:off x="86883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Tree>
    <p:extLst>
      <p:ext uri="{BB962C8B-B14F-4D97-AF65-F5344CB8AC3E}">
        <p14:creationId xmlns:p14="http://schemas.microsoft.com/office/powerpoint/2010/main" val="367836929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userDrawn="1">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dirty="0"/>
              <a:t>Resources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29" name="Text Placeholder 4">
            <a:extLst>
              <a:ext uri="{FF2B5EF4-FFF2-40B4-BE49-F238E27FC236}">
                <a16:creationId xmlns:a16="http://schemas.microsoft.com/office/drawing/2014/main" id="{8F144F22-0BD6-9648-A319-DDB697CF396B}"/>
              </a:ext>
            </a:extLst>
          </p:cNvPr>
          <p:cNvSpPr>
            <a:spLocks noGrp="1"/>
          </p:cNvSpPr>
          <p:nvPr>
            <p:ph type="body" sz="quarter" idx="12" hasCustomPrompt="1"/>
          </p:nvPr>
        </p:nvSpPr>
        <p:spPr>
          <a:xfrm>
            <a:off x="8688289"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0" name="Text Placeholder 7">
            <a:extLst>
              <a:ext uri="{FF2B5EF4-FFF2-40B4-BE49-F238E27FC236}">
                <a16:creationId xmlns:a16="http://schemas.microsoft.com/office/drawing/2014/main" id="{5CF58F7B-2211-6646-985A-CAD949B1B5E7}"/>
              </a:ext>
            </a:extLst>
          </p:cNvPr>
          <p:cNvSpPr>
            <a:spLocks noGrp="1"/>
          </p:cNvSpPr>
          <p:nvPr>
            <p:ph type="body" sz="quarter" idx="13" hasCustomPrompt="1"/>
          </p:nvPr>
        </p:nvSpPr>
        <p:spPr>
          <a:xfrm>
            <a:off x="8688288"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1" name="Text Placeholder 4">
            <a:extLst>
              <a:ext uri="{FF2B5EF4-FFF2-40B4-BE49-F238E27FC236}">
                <a16:creationId xmlns:a16="http://schemas.microsoft.com/office/drawing/2014/main" id="{405EE505-078A-9D4D-AB44-E74DDB284FDF}"/>
              </a:ext>
            </a:extLst>
          </p:cNvPr>
          <p:cNvSpPr>
            <a:spLocks noGrp="1"/>
          </p:cNvSpPr>
          <p:nvPr>
            <p:ph type="body" sz="quarter" idx="14" hasCustomPrompt="1"/>
          </p:nvPr>
        </p:nvSpPr>
        <p:spPr>
          <a:xfrm>
            <a:off x="4943872"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2" name="Text Placeholder 7">
            <a:extLst>
              <a:ext uri="{FF2B5EF4-FFF2-40B4-BE49-F238E27FC236}">
                <a16:creationId xmlns:a16="http://schemas.microsoft.com/office/drawing/2014/main" id="{C8C6E084-6AAE-1F47-A359-962769636923}"/>
              </a:ext>
            </a:extLst>
          </p:cNvPr>
          <p:cNvSpPr>
            <a:spLocks noGrp="1"/>
          </p:cNvSpPr>
          <p:nvPr>
            <p:ph type="body" sz="quarter" idx="15" hasCustomPrompt="1"/>
          </p:nvPr>
        </p:nvSpPr>
        <p:spPr>
          <a:xfrm>
            <a:off x="4943871"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3" name="Text Placeholder 4">
            <a:extLst>
              <a:ext uri="{FF2B5EF4-FFF2-40B4-BE49-F238E27FC236}">
                <a16:creationId xmlns:a16="http://schemas.microsoft.com/office/drawing/2014/main" id="{1028C337-4BBC-0847-9E7B-072AA5006B67}"/>
              </a:ext>
            </a:extLst>
          </p:cNvPr>
          <p:cNvSpPr>
            <a:spLocks noGrp="1"/>
          </p:cNvSpPr>
          <p:nvPr>
            <p:ph type="body" sz="quarter" idx="16" hasCustomPrompt="1"/>
          </p:nvPr>
        </p:nvSpPr>
        <p:spPr>
          <a:xfrm>
            <a:off x="8688388"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4" name="Text Placeholder 7">
            <a:extLst>
              <a:ext uri="{FF2B5EF4-FFF2-40B4-BE49-F238E27FC236}">
                <a16:creationId xmlns:a16="http://schemas.microsoft.com/office/drawing/2014/main" id="{3CA908C0-CC26-994C-BCBB-16677F403D53}"/>
              </a:ext>
            </a:extLst>
          </p:cNvPr>
          <p:cNvSpPr>
            <a:spLocks noGrp="1"/>
          </p:cNvSpPr>
          <p:nvPr>
            <p:ph type="body" sz="quarter" idx="17" hasCustomPrompt="1"/>
          </p:nvPr>
        </p:nvSpPr>
        <p:spPr>
          <a:xfrm>
            <a:off x="8688387"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5" name="Text Placeholder 4">
            <a:extLst>
              <a:ext uri="{FF2B5EF4-FFF2-40B4-BE49-F238E27FC236}">
                <a16:creationId xmlns:a16="http://schemas.microsoft.com/office/drawing/2014/main" id="{2DF3FE50-082A-0948-BD94-1E474F8B6650}"/>
              </a:ext>
            </a:extLst>
          </p:cNvPr>
          <p:cNvSpPr>
            <a:spLocks noGrp="1"/>
          </p:cNvSpPr>
          <p:nvPr>
            <p:ph type="body" sz="quarter" idx="18" hasCustomPrompt="1"/>
          </p:nvPr>
        </p:nvSpPr>
        <p:spPr>
          <a:xfrm>
            <a:off x="4943971"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6" name="Text Placeholder 7">
            <a:extLst>
              <a:ext uri="{FF2B5EF4-FFF2-40B4-BE49-F238E27FC236}">
                <a16:creationId xmlns:a16="http://schemas.microsoft.com/office/drawing/2014/main" id="{51B46850-7DCD-C045-8688-B3173EA7128A}"/>
              </a:ext>
            </a:extLst>
          </p:cNvPr>
          <p:cNvSpPr>
            <a:spLocks noGrp="1"/>
          </p:cNvSpPr>
          <p:nvPr>
            <p:ph type="body" sz="quarter" idx="19" hasCustomPrompt="1"/>
          </p:nvPr>
        </p:nvSpPr>
        <p:spPr>
          <a:xfrm>
            <a:off x="4943970"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7" name="Text Placeholder 4">
            <a:extLst>
              <a:ext uri="{FF2B5EF4-FFF2-40B4-BE49-F238E27FC236}">
                <a16:creationId xmlns:a16="http://schemas.microsoft.com/office/drawing/2014/main" id="{2281B86D-86C4-EF4D-8E51-FA06DC5C129C}"/>
              </a:ext>
            </a:extLst>
          </p:cNvPr>
          <p:cNvSpPr>
            <a:spLocks noGrp="1"/>
          </p:cNvSpPr>
          <p:nvPr>
            <p:ph type="body" sz="quarter" idx="20" hasCustomPrompt="1"/>
          </p:nvPr>
        </p:nvSpPr>
        <p:spPr>
          <a:xfrm>
            <a:off x="8688388"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8" name="Text Placeholder 7">
            <a:extLst>
              <a:ext uri="{FF2B5EF4-FFF2-40B4-BE49-F238E27FC236}">
                <a16:creationId xmlns:a16="http://schemas.microsoft.com/office/drawing/2014/main" id="{CD7C6A60-8B27-F941-BE59-3393319E04A8}"/>
              </a:ext>
            </a:extLst>
          </p:cNvPr>
          <p:cNvSpPr>
            <a:spLocks noGrp="1"/>
          </p:cNvSpPr>
          <p:nvPr>
            <p:ph type="body" sz="quarter" idx="21" hasCustomPrompt="1"/>
          </p:nvPr>
        </p:nvSpPr>
        <p:spPr>
          <a:xfrm>
            <a:off x="8688387"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9" name="Text Placeholder 4">
            <a:extLst>
              <a:ext uri="{FF2B5EF4-FFF2-40B4-BE49-F238E27FC236}">
                <a16:creationId xmlns:a16="http://schemas.microsoft.com/office/drawing/2014/main" id="{65525191-F6B4-544C-B681-5D4D7614A715}"/>
              </a:ext>
            </a:extLst>
          </p:cNvPr>
          <p:cNvSpPr>
            <a:spLocks noGrp="1"/>
          </p:cNvSpPr>
          <p:nvPr>
            <p:ph type="body" sz="quarter" idx="22" hasCustomPrompt="1"/>
          </p:nvPr>
        </p:nvSpPr>
        <p:spPr>
          <a:xfrm>
            <a:off x="4943971"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40" name="Text Placeholder 7">
            <a:extLst>
              <a:ext uri="{FF2B5EF4-FFF2-40B4-BE49-F238E27FC236}">
                <a16:creationId xmlns:a16="http://schemas.microsoft.com/office/drawing/2014/main" id="{382BF458-E658-2448-A63F-544B4E757619}"/>
              </a:ext>
            </a:extLst>
          </p:cNvPr>
          <p:cNvSpPr>
            <a:spLocks noGrp="1"/>
          </p:cNvSpPr>
          <p:nvPr>
            <p:ph type="body" sz="quarter" idx="23" hasCustomPrompt="1"/>
          </p:nvPr>
        </p:nvSpPr>
        <p:spPr>
          <a:xfrm>
            <a:off x="4943970"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Tree>
    <p:extLst>
      <p:ext uri="{BB962C8B-B14F-4D97-AF65-F5344CB8AC3E}">
        <p14:creationId xmlns:p14="http://schemas.microsoft.com/office/powerpoint/2010/main" val="152312443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userDrawn="1">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2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75747"/>
          </a:xfrm>
        </p:spPr>
        <p:txBody>
          <a:bodyPr anchor="t">
            <a:noAutofit/>
          </a:bodyPr>
          <a:lstStyle>
            <a:lvl1pPr>
              <a:defRPr>
                <a:solidFill>
                  <a:schemeClr val="accent3"/>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584200" y="1286005"/>
            <a:ext cx="3187700" cy="4983033"/>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dirty="0"/>
              <a:t>Subtitle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69248679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783590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4200" y="585788"/>
            <a:ext cx="6088063" cy="608698"/>
          </a:xfrm>
        </p:spPr>
        <p:txBody>
          <a:bodyPr anchor="t">
            <a:noAutofit/>
          </a:bodyPr>
          <a:lstStyle>
            <a:lvl1pPr>
              <a:defRPr>
                <a:solidFill>
                  <a:schemeClr val="tx2"/>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8361404" y="585788"/>
            <a:ext cx="3247983" cy="5683249"/>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7" name="Text Placeholder 2">
            <a:extLst>
              <a:ext uri="{FF2B5EF4-FFF2-40B4-BE49-F238E27FC236}">
                <a16:creationId xmlns:a16="http://schemas.microsoft.com/office/drawing/2014/main" id="{731C9FF9-0EE9-A946-8C26-107C9EB0E78C}"/>
              </a:ext>
            </a:extLst>
          </p:cNvPr>
          <p:cNvSpPr>
            <a:spLocks noGrp="1"/>
          </p:cNvSpPr>
          <p:nvPr>
            <p:ph type="body" sz="quarter" idx="12"/>
          </p:nvPr>
        </p:nvSpPr>
        <p:spPr>
          <a:xfrm>
            <a:off x="584200" y="1196752"/>
            <a:ext cx="6088063" cy="2232247"/>
          </a:xfrm>
        </p:spPr>
        <p:txBody>
          <a:bodyPr anchor="t">
            <a:noAutofit/>
          </a:bodyPr>
          <a:lstStyle>
            <a:lvl1pPr marL="0" indent="0">
              <a:spcAft>
                <a:spcPts val="600"/>
              </a:spcAft>
              <a:buFont typeface="Wingdings" panose="05000000000000000000" pitchFamily="2" charset="2"/>
              <a:buNone/>
              <a:defRPr sz="200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475047256"/>
      </p:ext>
    </p:extLst>
  </p:cSld>
  <p:clrMapOvr>
    <a:masterClrMapping/>
  </p:clrMapOvr>
  <p:transition>
    <p:fade/>
  </p:transition>
  <p:extLst>
    <p:ext uri="{DCECCB84-F9BA-43D5-87BE-67443E8EF086}">
      <p15:sldGuideLst xmlns:p15="http://schemas.microsoft.com/office/powerpoint/2012/main">
        <p15:guide id="13" pos="4929" userDrawn="1">
          <p15:clr>
            <a:srgbClr val="5ACBF0"/>
          </p15:clr>
        </p15:guide>
        <p15:guide id="29" orient="horz" pos="2160">
          <p15:clr>
            <a:srgbClr val="5ACBF0"/>
          </p15:clr>
        </p15:guide>
        <p15:guide id="30" pos="4566" userDrawn="1">
          <p15:clr>
            <a:srgbClr val="5ACBF0"/>
          </p15:clr>
        </p15:guide>
        <p15:guide id="31" pos="4203" userDrawn="1">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nd text side by sid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noAutofit/>
          </a:bodyPr>
          <a:lstStyle>
            <a:lvl1pPr>
              <a:defRPr>
                <a:solidFill>
                  <a:schemeClr val="tx1"/>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88644385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nd text side by side 5">
    <p:bg>
      <p:bgRef idx="1001">
        <a:schemeClr val="bg2"/>
      </p:bgRef>
    </p:bg>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28DDDE60-CF92-3E47-B933-9AD563CFC823}"/>
              </a:ext>
              <a:ext uri="{C183D7F6-B498-43B3-948B-1728B52AA6E4}">
                <adec:decorative xmlns:adec="http://schemas.microsoft.com/office/drawing/2017/decorative" val="1"/>
              </a:ext>
            </a:extLst>
          </p:cNvPr>
          <p:cNvCxnSpPr>
            <a:cxnSpLocks/>
          </p:cNvCxnSpPr>
          <p:nvPr userDrawn="1"/>
        </p:nvCxnSpPr>
        <p:spPr>
          <a:xfrm>
            <a:off x="6096000" y="1989442"/>
            <a:ext cx="0" cy="2879117"/>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A9E8FB02-E25B-E14D-8924-32CC3949ADD1}"/>
              </a:ext>
            </a:extLst>
          </p:cNvPr>
          <p:cNvSpPr>
            <a:spLocks noGrp="1"/>
          </p:cNvSpPr>
          <p:nvPr>
            <p:ph type="title" hasCustomPrompt="1"/>
          </p:nvPr>
        </p:nvSpPr>
        <p:spPr>
          <a:xfrm>
            <a:off x="588263" y="585788"/>
            <a:ext cx="4894962" cy="5683250"/>
          </a:xfrm>
        </p:spPr>
        <p:txBody>
          <a:bodyPr anchor="ctr">
            <a:noAutofit/>
          </a:bodyPr>
          <a:lstStyle>
            <a:lvl1pPr>
              <a:defRPr>
                <a:solidFill>
                  <a:schemeClr val="accent3"/>
                </a:solidFill>
              </a:defRPr>
            </a:lvl1pPr>
          </a:lstStyle>
          <a:p>
            <a:r>
              <a:rPr lang="en-US" dirty="0"/>
              <a:t>Title</a:t>
            </a:r>
          </a:p>
        </p:txBody>
      </p:sp>
      <p:sp>
        <p:nvSpPr>
          <p:cNvPr id="6" name="Text Placeholder 2">
            <a:extLst>
              <a:ext uri="{FF2B5EF4-FFF2-40B4-BE49-F238E27FC236}">
                <a16:creationId xmlns:a16="http://schemas.microsoft.com/office/drawing/2014/main" id="{C74FD3CD-1AFC-E14A-A565-37F4D59C5377}"/>
              </a:ext>
            </a:extLst>
          </p:cNvPr>
          <p:cNvSpPr>
            <a:spLocks noGrp="1"/>
          </p:cNvSpPr>
          <p:nvPr>
            <p:ph type="body" sz="quarter" idx="11"/>
          </p:nvPr>
        </p:nvSpPr>
        <p:spPr>
          <a:xfrm>
            <a:off x="6672262" y="585788"/>
            <a:ext cx="4937125"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405326340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6" pos="3749">
          <p15:clr>
            <a:srgbClr val="A4A3A4"/>
          </p15:clr>
        </p15:guide>
        <p15:guide id="17" pos="3931" userDrawn="1">
          <p15:clr>
            <a:srgbClr val="A4A3A4"/>
          </p15:clr>
        </p15:guide>
        <p15:guide id="28" pos="3840">
          <p15:clr>
            <a:srgbClr val="F26B43"/>
          </p15:clr>
        </p15:guide>
        <p15:guide id="29" pos="3454" userDrawn="1">
          <p15:clr>
            <a:srgbClr val="FBAE40"/>
          </p15:clr>
        </p15:guide>
        <p15:guide id="30" pos="4203"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End Slide Color Bkg">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dirty="0"/>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5999618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userDrawn="1">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Project Profi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3" y="585788"/>
            <a:ext cx="4726687" cy="850900"/>
          </a:xfrm>
        </p:spPr>
        <p:txBody>
          <a:bodyPr anchor="t">
            <a:noAutofit/>
          </a:bodyPr>
          <a:lstStyle>
            <a:lvl1pPr>
              <a:defRPr>
                <a:solidFill>
                  <a:schemeClr val="accent3"/>
                </a:solidFill>
              </a:defRPr>
            </a:lvl1pPr>
          </a:lstStyle>
          <a:p>
            <a:r>
              <a:rPr lang="en-US" dirty="0"/>
              <a:t>Project Name</a:t>
            </a:r>
          </a:p>
        </p:txBody>
      </p:sp>
      <p:cxnSp>
        <p:nvCxnSpPr>
          <p:cNvPr id="11" name="Straight Connector 10">
            <a:extLst>
              <a:ext uri="{FF2B5EF4-FFF2-40B4-BE49-F238E27FC236}">
                <a16:creationId xmlns:a16="http://schemas.microsoft.com/office/drawing/2014/main" id="{B2304FDD-17CA-A147-9CB2-F7A4E83816B0}"/>
              </a:ext>
            </a:extLst>
          </p:cNvPr>
          <p:cNvCxnSpPr/>
          <p:nvPr userDrawn="1"/>
        </p:nvCxnSpPr>
        <p:spPr>
          <a:xfrm>
            <a:off x="6240463" y="2028346"/>
            <a:ext cx="5368925"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ext Placeholder 22">
            <a:extLst>
              <a:ext uri="{FF2B5EF4-FFF2-40B4-BE49-F238E27FC236}">
                <a16:creationId xmlns:a16="http://schemas.microsoft.com/office/drawing/2014/main" id="{7E88AE75-9022-0C40-AABE-5A0B8F88A37D}"/>
              </a:ext>
            </a:extLst>
          </p:cNvPr>
          <p:cNvSpPr>
            <a:spLocks noGrp="1"/>
          </p:cNvSpPr>
          <p:nvPr>
            <p:ph type="body" sz="quarter" idx="10" hasCustomPrompt="1"/>
          </p:nvPr>
        </p:nvSpPr>
        <p:spPr>
          <a:xfrm>
            <a:off x="584201" y="2017713"/>
            <a:ext cx="3481387" cy="2326791"/>
          </a:xfrm>
        </p:spPr>
        <p:txBody>
          <a:bodyPr/>
          <a:lstStyle>
            <a:lvl1pPr marL="0" indent="0">
              <a:lnSpc>
                <a:spcPct val="100000"/>
              </a:lnSpc>
              <a:buNone/>
              <a:defRPr sz="1800">
                <a:solidFill>
                  <a:schemeClr val="bg1"/>
                </a:solidFill>
              </a:defRPr>
            </a:lvl1pPr>
            <a:lvl2pPr marL="228600" indent="0">
              <a:buNone/>
              <a:defRPr sz="1800">
                <a:solidFill>
                  <a:schemeClr val="bg1"/>
                </a:solidFill>
              </a:defRPr>
            </a:lvl2pPr>
            <a:lvl3pPr marL="457200" indent="0">
              <a:buNone/>
              <a:defRPr sz="1800">
                <a:solidFill>
                  <a:schemeClr val="bg1"/>
                </a:solidFill>
              </a:defRPr>
            </a:lvl3pPr>
            <a:lvl4pPr marL="661988" indent="0">
              <a:buNone/>
              <a:defRPr sz="1800">
                <a:solidFill>
                  <a:schemeClr val="bg1"/>
                </a:solidFill>
              </a:defRPr>
            </a:lvl4pPr>
            <a:lvl5pPr marL="855663" indent="0">
              <a:buNone/>
              <a:defRPr sz="1800">
                <a:solidFill>
                  <a:schemeClr val="bg1"/>
                </a:solidFill>
              </a:defRPr>
            </a:lvl5pPr>
          </a:lstStyle>
          <a:p>
            <a:pPr>
              <a:lnSpc>
                <a:spcPct val="100000"/>
              </a:lnSpc>
            </a:pPr>
            <a:r>
              <a:rPr lang="en-US" sz="1800" b="0" dirty="0">
                <a:solidFill>
                  <a:schemeClr val="bg1"/>
                </a:solidFill>
                <a:latin typeface="Segoe UI" panose="020B0502040204020203" pitchFamily="34" charset="0"/>
                <a:cs typeface="Segoe UI" panose="020B0502040204020203" pitchFamily="34" charset="0"/>
              </a:rPr>
              <a:t>Provide more context and a detailed overview of what the project goals are, what you have or hope to accomplish.</a:t>
            </a:r>
          </a:p>
          <a:p>
            <a:pPr>
              <a:lnSpc>
                <a:spcPct val="100000"/>
              </a:lnSpc>
            </a:pPr>
            <a:endParaRPr lang="en-US" sz="1800" b="0" dirty="0">
              <a:solidFill>
                <a:schemeClr val="bg1"/>
              </a:solidFill>
              <a:latin typeface="Segoe UI" panose="020B0502040204020203" pitchFamily="34" charset="0"/>
              <a:cs typeface="Segoe UI" panose="020B0502040204020203" pitchFamily="34" charset="0"/>
            </a:endParaRPr>
          </a:p>
          <a:p>
            <a:pPr>
              <a:lnSpc>
                <a:spcPct val="100000"/>
              </a:lnSpc>
            </a:pPr>
            <a:r>
              <a:rPr lang="en-US" sz="1800" b="0" dirty="0">
                <a:solidFill>
                  <a:schemeClr val="bg1"/>
                </a:solidFill>
                <a:latin typeface="Segoe UI" panose="020B0502040204020203" pitchFamily="34" charset="0"/>
                <a:cs typeface="Segoe UI" panose="020B0502040204020203" pitchFamily="34" charset="0"/>
              </a:rPr>
              <a:t>This space accommodates multiple lines of text so there is enough room to give details.</a:t>
            </a:r>
          </a:p>
        </p:txBody>
      </p:sp>
      <p:sp>
        <p:nvSpPr>
          <p:cNvPr id="32" name="Text Placeholder 31">
            <a:extLst>
              <a:ext uri="{FF2B5EF4-FFF2-40B4-BE49-F238E27FC236}">
                <a16:creationId xmlns:a16="http://schemas.microsoft.com/office/drawing/2014/main" id="{A0CD7186-AF1B-F240-9FA1-9EE24D7F044C}"/>
              </a:ext>
            </a:extLst>
          </p:cNvPr>
          <p:cNvSpPr>
            <a:spLocks noGrp="1"/>
          </p:cNvSpPr>
          <p:nvPr>
            <p:ph type="body" sz="quarter" idx="11" hasCustomPrompt="1"/>
          </p:nvPr>
        </p:nvSpPr>
        <p:spPr>
          <a:xfrm>
            <a:off x="6240463" y="585788"/>
            <a:ext cx="1597025"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dirty="0"/>
              <a:t>$2M</a:t>
            </a:r>
          </a:p>
        </p:txBody>
      </p:sp>
      <p:sp>
        <p:nvSpPr>
          <p:cNvPr id="33" name="Text Placeholder 31">
            <a:extLst>
              <a:ext uri="{FF2B5EF4-FFF2-40B4-BE49-F238E27FC236}">
                <a16:creationId xmlns:a16="http://schemas.microsoft.com/office/drawing/2014/main" id="{7587C738-B53A-F743-AF70-728C3FB00C7E}"/>
              </a:ext>
            </a:extLst>
          </p:cNvPr>
          <p:cNvSpPr>
            <a:spLocks noGrp="1"/>
          </p:cNvSpPr>
          <p:nvPr>
            <p:ph type="body" sz="quarter" idx="12" hasCustomPrompt="1"/>
          </p:nvPr>
        </p:nvSpPr>
        <p:spPr>
          <a:xfrm>
            <a:off x="8148638" y="585788"/>
            <a:ext cx="1560611"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dirty="0"/>
              <a:t>70%</a:t>
            </a:r>
          </a:p>
        </p:txBody>
      </p:sp>
      <p:sp>
        <p:nvSpPr>
          <p:cNvPr id="34" name="Text Placeholder 31">
            <a:extLst>
              <a:ext uri="{FF2B5EF4-FFF2-40B4-BE49-F238E27FC236}">
                <a16:creationId xmlns:a16="http://schemas.microsoft.com/office/drawing/2014/main" id="{51CBA738-F416-D541-8E97-0F3A7416055D}"/>
              </a:ext>
            </a:extLst>
          </p:cNvPr>
          <p:cNvSpPr>
            <a:spLocks noGrp="1"/>
          </p:cNvSpPr>
          <p:nvPr>
            <p:ph type="body" sz="quarter" idx="13" hasCustomPrompt="1"/>
          </p:nvPr>
        </p:nvSpPr>
        <p:spPr>
          <a:xfrm>
            <a:off x="10013951" y="585788"/>
            <a:ext cx="1595438"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dirty="0"/>
              <a:t>300</a:t>
            </a:r>
          </a:p>
        </p:txBody>
      </p:sp>
      <p:sp>
        <p:nvSpPr>
          <p:cNvPr id="36" name="Text Placeholder 35">
            <a:extLst>
              <a:ext uri="{FF2B5EF4-FFF2-40B4-BE49-F238E27FC236}">
                <a16:creationId xmlns:a16="http://schemas.microsoft.com/office/drawing/2014/main" id="{28B23554-69BF-764F-A44D-94C8151E6484}"/>
              </a:ext>
            </a:extLst>
          </p:cNvPr>
          <p:cNvSpPr>
            <a:spLocks noGrp="1"/>
          </p:cNvSpPr>
          <p:nvPr>
            <p:ph type="body" sz="quarter" idx="14" hasCustomPrompt="1"/>
          </p:nvPr>
        </p:nvSpPr>
        <p:spPr>
          <a:xfrm>
            <a:off x="6240463"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Financial</a:t>
            </a:r>
          </a:p>
          <a:p>
            <a:pPr lvl="0"/>
            <a:r>
              <a:rPr lang="en-US" dirty="0"/>
              <a:t>Value</a:t>
            </a:r>
          </a:p>
        </p:txBody>
      </p:sp>
      <p:sp>
        <p:nvSpPr>
          <p:cNvPr id="37" name="Text Placeholder 35">
            <a:extLst>
              <a:ext uri="{FF2B5EF4-FFF2-40B4-BE49-F238E27FC236}">
                <a16:creationId xmlns:a16="http://schemas.microsoft.com/office/drawing/2014/main" id="{F959484E-ADD1-F94C-8470-0C113E2E167A}"/>
              </a:ext>
            </a:extLst>
          </p:cNvPr>
          <p:cNvSpPr>
            <a:spLocks noGrp="1"/>
          </p:cNvSpPr>
          <p:nvPr>
            <p:ph type="body" sz="quarter" idx="15" hasCustomPrompt="1"/>
          </p:nvPr>
        </p:nvSpPr>
        <p:spPr>
          <a:xfrm>
            <a:off x="8148638"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Percentage</a:t>
            </a:r>
          </a:p>
          <a:p>
            <a:pPr lvl="0"/>
            <a:r>
              <a:rPr lang="en-US" dirty="0"/>
              <a:t>Value</a:t>
            </a:r>
          </a:p>
        </p:txBody>
      </p:sp>
      <p:sp>
        <p:nvSpPr>
          <p:cNvPr id="38" name="Text Placeholder 35">
            <a:extLst>
              <a:ext uri="{FF2B5EF4-FFF2-40B4-BE49-F238E27FC236}">
                <a16:creationId xmlns:a16="http://schemas.microsoft.com/office/drawing/2014/main" id="{3B6DEB9F-381E-D641-A8C9-29A7CC18D3E2}"/>
              </a:ext>
            </a:extLst>
          </p:cNvPr>
          <p:cNvSpPr>
            <a:spLocks noGrp="1"/>
          </p:cNvSpPr>
          <p:nvPr>
            <p:ph type="body" sz="quarter" idx="16" hasCustomPrompt="1"/>
          </p:nvPr>
        </p:nvSpPr>
        <p:spPr>
          <a:xfrm>
            <a:off x="10013950" y="1233489"/>
            <a:ext cx="1595438"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Additional</a:t>
            </a:r>
          </a:p>
          <a:p>
            <a:pPr lvl="0"/>
            <a:r>
              <a:rPr lang="en-US" dirty="0"/>
              <a:t>Value</a:t>
            </a:r>
          </a:p>
        </p:txBody>
      </p:sp>
      <p:sp>
        <p:nvSpPr>
          <p:cNvPr id="40" name="Text Placeholder 39">
            <a:extLst>
              <a:ext uri="{FF2B5EF4-FFF2-40B4-BE49-F238E27FC236}">
                <a16:creationId xmlns:a16="http://schemas.microsoft.com/office/drawing/2014/main" id="{F5A202A1-4A1F-5843-BD54-EC098D909269}"/>
              </a:ext>
            </a:extLst>
          </p:cNvPr>
          <p:cNvSpPr>
            <a:spLocks noGrp="1"/>
          </p:cNvSpPr>
          <p:nvPr>
            <p:ph type="body" sz="quarter" idx="17" hasCustomPrompt="1"/>
          </p:nvPr>
        </p:nvSpPr>
        <p:spPr>
          <a:xfrm>
            <a:off x="6240463" y="2017713"/>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dirty="0"/>
              <a:t>Project goals</a:t>
            </a:r>
          </a:p>
        </p:txBody>
      </p:sp>
      <p:sp>
        <p:nvSpPr>
          <p:cNvPr id="42" name="Text Placeholder 41">
            <a:extLst>
              <a:ext uri="{FF2B5EF4-FFF2-40B4-BE49-F238E27FC236}">
                <a16:creationId xmlns:a16="http://schemas.microsoft.com/office/drawing/2014/main" id="{9E4D6518-F39B-D540-BBC8-F615FE1B6AF1}"/>
              </a:ext>
            </a:extLst>
          </p:cNvPr>
          <p:cNvSpPr>
            <a:spLocks noGrp="1"/>
          </p:cNvSpPr>
          <p:nvPr>
            <p:ph type="body" sz="quarter" idx="18" hasCustomPrompt="1"/>
          </p:nvPr>
        </p:nvSpPr>
        <p:spPr>
          <a:xfrm>
            <a:off x="6240463" y="2977115"/>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dirty="0"/>
              <a:t>Descriptive text</a:t>
            </a:r>
          </a:p>
        </p:txBody>
      </p:sp>
      <p:sp>
        <p:nvSpPr>
          <p:cNvPr id="43" name="Text Placeholder 39">
            <a:extLst>
              <a:ext uri="{FF2B5EF4-FFF2-40B4-BE49-F238E27FC236}">
                <a16:creationId xmlns:a16="http://schemas.microsoft.com/office/drawing/2014/main" id="{BFD70A96-999C-1A46-83A7-D06801F55DB7}"/>
              </a:ext>
            </a:extLst>
          </p:cNvPr>
          <p:cNvSpPr>
            <a:spLocks noGrp="1"/>
          </p:cNvSpPr>
          <p:nvPr>
            <p:ph type="body" sz="quarter" idx="19" hasCustomPrompt="1"/>
          </p:nvPr>
        </p:nvSpPr>
        <p:spPr>
          <a:xfrm>
            <a:off x="6240463" y="4161319"/>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dirty="0"/>
              <a:t>Project goals</a:t>
            </a:r>
          </a:p>
        </p:txBody>
      </p:sp>
      <p:sp>
        <p:nvSpPr>
          <p:cNvPr id="44" name="Text Placeholder 41">
            <a:extLst>
              <a:ext uri="{FF2B5EF4-FFF2-40B4-BE49-F238E27FC236}">
                <a16:creationId xmlns:a16="http://schemas.microsoft.com/office/drawing/2014/main" id="{F57534EE-A31A-3942-81EF-7420176EDD7B}"/>
              </a:ext>
            </a:extLst>
          </p:cNvPr>
          <p:cNvSpPr>
            <a:spLocks noGrp="1"/>
          </p:cNvSpPr>
          <p:nvPr>
            <p:ph type="body" sz="quarter" idx="20" hasCustomPrompt="1"/>
          </p:nvPr>
        </p:nvSpPr>
        <p:spPr>
          <a:xfrm>
            <a:off x="6240463" y="5120721"/>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dirty="0"/>
              <a:t>Descriptive text</a:t>
            </a:r>
          </a:p>
        </p:txBody>
      </p:sp>
    </p:spTree>
    <p:extLst>
      <p:ext uri="{BB962C8B-B14F-4D97-AF65-F5344CB8AC3E}">
        <p14:creationId xmlns:p14="http://schemas.microsoft.com/office/powerpoint/2010/main" val="3455035362"/>
      </p:ext>
    </p:extLst>
  </p:cSld>
  <p:clrMapOvr>
    <a:masterClrMapping/>
  </p:clrMapOvr>
  <p:transition>
    <p:fade/>
  </p:transition>
  <p:extLst>
    <p:ext uri="{DCECCB84-F9BA-43D5-87BE-67443E8EF086}">
      <p15:sldGuideLst xmlns:p15="http://schemas.microsoft.com/office/powerpoint/2012/main">
        <p15:guide id="16" pos="3754" userDrawn="1">
          <p15:clr>
            <a:srgbClr val="A4A3A4"/>
          </p15:clr>
        </p15:guide>
        <p15:guide id="17" pos="3931" userDrawn="1">
          <p15:clr>
            <a:srgbClr val="A4A3A4"/>
          </p15:clr>
        </p15:guide>
        <p15:guide id="20" pos="4937">
          <p15:clr>
            <a:srgbClr val="A4A3A4"/>
          </p15:clr>
        </p15:guide>
        <p15:guide id="21" pos="5133" userDrawn="1">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777" userDrawn="1">
          <p15:clr>
            <a:srgbClr val="FBAE40"/>
          </p15:clr>
        </p15:guide>
        <p15:guide id="32" orient="horz" pos="1162" userDrawn="1">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eam Slide 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4065589"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4" y="585788"/>
            <a:ext cx="2824862" cy="850900"/>
          </a:xfrm>
        </p:spPr>
        <p:txBody>
          <a:bodyPr anchor="t">
            <a:noAutofit/>
          </a:bodyPr>
          <a:lstStyle>
            <a:lvl1pPr>
              <a:defRPr>
                <a:solidFill>
                  <a:schemeClr val="accent3"/>
                </a:solidFill>
              </a:defRPr>
            </a:lvl1pPr>
          </a:lstStyle>
          <a:p>
            <a:r>
              <a:rPr lang="en-US" dirty="0"/>
              <a:t>Hello</a:t>
            </a:r>
          </a:p>
        </p:txBody>
      </p:sp>
      <p:sp>
        <p:nvSpPr>
          <p:cNvPr id="25" name="Text Placeholder 24">
            <a:extLst>
              <a:ext uri="{FF2B5EF4-FFF2-40B4-BE49-F238E27FC236}">
                <a16:creationId xmlns:a16="http://schemas.microsoft.com/office/drawing/2014/main" id="{687B7084-FB17-304C-A2D7-1145E7FE9D5A}"/>
              </a:ext>
            </a:extLst>
          </p:cNvPr>
          <p:cNvSpPr>
            <a:spLocks noGrp="1"/>
          </p:cNvSpPr>
          <p:nvPr>
            <p:ph type="body" sz="quarter" idx="11" hasCustomPrompt="1"/>
          </p:nvPr>
        </p:nvSpPr>
        <p:spPr>
          <a:xfrm>
            <a:off x="7192963" y="1437685"/>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27" name="Text Placeholder 26">
            <a:extLst>
              <a:ext uri="{FF2B5EF4-FFF2-40B4-BE49-F238E27FC236}">
                <a16:creationId xmlns:a16="http://schemas.microsoft.com/office/drawing/2014/main" id="{0B58D5F9-9ECC-AE4D-AEE6-08C911DE2503}"/>
              </a:ext>
            </a:extLst>
          </p:cNvPr>
          <p:cNvSpPr>
            <a:spLocks noGrp="1"/>
          </p:cNvSpPr>
          <p:nvPr>
            <p:ph type="body" sz="quarter" idx="12" hasCustomPrompt="1"/>
          </p:nvPr>
        </p:nvSpPr>
        <p:spPr>
          <a:xfrm>
            <a:off x="7192963" y="1802269"/>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29" name="Text Placeholder 28">
            <a:extLst>
              <a:ext uri="{FF2B5EF4-FFF2-40B4-BE49-F238E27FC236}">
                <a16:creationId xmlns:a16="http://schemas.microsoft.com/office/drawing/2014/main" id="{688E32A6-35BF-E143-8E34-3EF1E3F217EA}"/>
              </a:ext>
            </a:extLst>
          </p:cNvPr>
          <p:cNvSpPr>
            <a:spLocks noGrp="1"/>
          </p:cNvSpPr>
          <p:nvPr>
            <p:ph type="body" sz="quarter" idx="13" hasCustomPrompt="1"/>
          </p:nvPr>
        </p:nvSpPr>
        <p:spPr>
          <a:xfrm>
            <a:off x="7192963" y="2200939"/>
            <a:ext cx="3835399" cy="1150185"/>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quis</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nostrud</a:t>
            </a:r>
            <a:r>
              <a:rPr lang="en-US" sz="1200" b="0" dirty="0">
                <a:solidFill>
                  <a:srgbClr val="505050"/>
                </a:solidFill>
                <a:latin typeface="Segoe UI" panose="020B0502040204020203" pitchFamily="34" charset="0"/>
                <a:cs typeface="Segoe UI" panose="020B0502040204020203" pitchFamily="34" charset="0"/>
              </a:rPr>
              <a:t> exercitation </a:t>
            </a:r>
            <a:r>
              <a:rPr lang="en-US" sz="1200" b="0" dirty="0" err="1">
                <a:solidFill>
                  <a:srgbClr val="505050"/>
                </a:solidFill>
                <a:latin typeface="Segoe UI" panose="020B0502040204020203" pitchFamily="34" charset="0"/>
                <a:cs typeface="Segoe UI" panose="020B0502040204020203" pitchFamily="34" charset="0"/>
              </a:rPr>
              <a:t>ullamco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laboris</a:t>
            </a:r>
            <a:r>
              <a:rPr lang="en-US" sz="1200" b="0" dirty="0">
                <a:solidFill>
                  <a:srgbClr val="505050"/>
                </a:solidFill>
                <a:latin typeface="Segoe UI" panose="020B0502040204020203" pitchFamily="34" charset="0"/>
                <a:cs typeface="Segoe UI" panose="020B0502040204020203" pitchFamily="34" charset="0"/>
              </a:rPr>
              <a:t> nisi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aliquip</a:t>
            </a:r>
            <a:r>
              <a:rPr lang="en-US" sz="1200" b="0" dirty="0">
                <a:solidFill>
                  <a:srgbClr val="505050"/>
                </a:solidFill>
                <a:latin typeface="Segoe UI" panose="020B0502040204020203" pitchFamily="34" charset="0"/>
                <a:cs typeface="Segoe UI" panose="020B0502040204020203" pitchFamily="34" charset="0"/>
              </a:rPr>
              <a:t> ex </a:t>
            </a:r>
            <a:r>
              <a:rPr lang="en-US" sz="1200" b="0" dirty="0" err="1">
                <a:solidFill>
                  <a:srgbClr val="505050"/>
                </a:solidFill>
                <a:latin typeface="Segoe UI" panose="020B0502040204020203" pitchFamily="34" charset="0"/>
                <a:cs typeface="Segoe UI" panose="020B0502040204020203" pitchFamily="34" charset="0"/>
              </a:rPr>
              <a:t>ea</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commodo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consequat</a:t>
            </a:r>
            <a:r>
              <a:rPr lang="en-US" sz="1200" b="0" dirty="0">
                <a:solidFill>
                  <a:srgbClr val="505050"/>
                </a:solidFill>
                <a:latin typeface="Segoe UI" panose="020B0502040204020203" pitchFamily="34" charset="0"/>
                <a:cs typeface="Segoe UI" panose="020B0502040204020203" pitchFamily="34" charset="0"/>
              </a:rPr>
              <a:t>. </a:t>
            </a:r>
          </a:p>
        </p:txBody>
      </p:sp>
      <p:sp>
        <p:nvSpPr>
          <p:cNvPr id="30" name="Text Placeholder 24">
            <a:extLst>
              <a:ext uri="{FF2B5EF4-FFF2-40B4-BE49-F238E27FC236}">
                <a16:creationId xmlns:a16="http://schemas.microsoft.com/office/drawing/2014/main" id="{0B57611E-E7C7-324D-8BF8-320980FF4F27}"/>
              </a:ext>
            </a:extLst>
          </p:cNvPr>
          <p:cNvSpPr>
            <a:spLocks noGrp="1"/>
          </p:cNvSpPr>
          <p:nvPr>
            <p:ph type="body" sz="quarter" idx="14" hasCustomPrompt="1"/>
          </p:nvPr>
        </p:nvSpPr>
        <p:spPr>
          <a:xfrm>
            <a:off x="7192963" y="4292600"/>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31" name="Text Placeholder 26">
            <a:extLst>
              <a:ext uri="{FF2B5EF4-FFF2-40B4-BE49-F238E27FC236}">
                <a16:creationId xmlns:a16="http://schemas.microsoft.com/office/drawing/2014/main" id="{3340D410-0B5B-4B4B-AEA6-2655A1EB04FD}"/>
              </a:ext>
            </a:extLst>
          </p:cNvPr>
          <p:cNvSpPr>
            <a:spLocks noGrp="1"/>
          </p:cNvSpPr>
          <p:nvPr>
            <p:ph type="body" sz="quarter" idx="15" hasCustomPrompt="1"/>
          </p:nvPr>
        </p:nvSpPr>
        <p:spPr>
          <a:xfrm>
            <a:off x="7192963" y="4657184"/>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32" name="Text Placeholder 28">
            <a:extLst>
              <a:ext uri="{FF2B5EF4-FFF2-40B4-BE49-F238E27FC236}">
                <a16:creationId xmlns:a16="http://schemas.microsoft.com/office/drawing/2014/main" id="{BD35ACAE-2494-4842-AAF6-13BCA3369290}"/>
              </a:ext>
            </a:extLst>
          </p:cNvPr>
          <p:cNvSpPr>
            <a:spLocks noGrp="1"/>
          </p:cNvSpPr>
          <p:nvPr>
            <p:ph type="body" sz="quarter" idx="16" hasCustomPrompt="1"/>
          </p:nvPr>
        </p:nvSpPr>
        <p:spPr>
          <a:xfrm>
            <a:off x="7192963" y="5055854"/>
            <a:ext cx="3835400" cy="1213183"/>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quis</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nostrud</a:t>
            </a:r>
            <a:r>
              <a:rPr lang="en-US" sz="1200" b="0" dirty="0">
                <a:solidFill>
                  <a:srgbClr val="505050"/>
                </a:solidFill>
                <a:latin typeface="Segoe UI" panose="020B0502040204020203" pitchFamily="34" charset="0"/>
                <a:cs typeface="Segoe UI" panose="020B0502040204020203" pitchFamily="34" charset="0"/>
              </a:rPr>
              <a:t> exercitation </a:t>
            </a:r>
            <a:r>
              <a:rPr lang="en-US" sz="1200" b="0" dirty="0" err="1">
                <a:solidFill>
                  <a:srgbClr val="505050"/>
                </a:solidFill>
                <a:latin typeface="Segoe UI" panose="020B0502040204020203" pitchFamily="34" charset="0"/>
                <a:cs typeface="Segoe UI" panose="020B0502040204020203" pitchFamily="34" charset="0"/>
              </a:rPr>
              <a:t>ullamco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laboris</a:t>
            </a:r>
            <a:r>
              <a:rPr lang="en-US" sz="1200" b="0" dirty="0">
                <a:solidFill>
                  <a:srgbClr val="505050"/>
                </a:solidFill>
                <a:latin typeface="Segoe UI" panose="020B0502040204020203" pitchFamily="34" charset="0"/>
                <a:cs typeface="Segoe UI" panose="020B0502040204020203" pitchFamily="34" charset="0"/>
              </a:rPr>
              <a:t> nisi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aliquip</a:t>
            </a:r>
            <a:r>
              <a:rPr lang="en-US" sz="1200" b="0" dirty="0">
                <a:solidFill>
                  <a:srgbClr val="505050"/>
                </a:solidFill>
                <a:latin typeface="Segoe UI" panose="020B0502040204020203" pitchFamily="34" charset="0"/>
                <a:cs typeface="Segoe UI" panose="020B0502040204020203" pitchFamily="34" charset="0"/>
              </a:rPr>
              <a:t> ex </a:t>
            </a:r>
            <a:r>
              <a:rPr lang="en-US" sz="1200" b="0" dirty="0" err="1">
                <a:solidFill>
                  <a:srgbClr val="505050"/>
                </a:solidFill>
                <a:latin typeface="Segoe UI" panose="020B0502040204020203" pitchFamily="34" charset="0"/>
                <a:cs typeface="Segoe UI" panose="020B0502040204020203" pitchFamily="34" charset="0"/>
              </a:rPr>
              <a:t>ea</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commodo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consequat</a:t>
            </a:r>
            <a:r>
              <a:rPr lang="en-US" sz="1200" b="0" dirty="0">
                <a:solidFill>
                  <a:srgbClr val="505050"/>
                </a:solidFill>
                <a:latin typeface="Segoe UI" panose="020B0502040204020203" pitchFamily="34" charset="0"/>
                <a:cs typeface="Segoe UI" panose="020B0502040204020203" pitchFamily="34" charset="0"/>
              </a:rPr>
              <a:t>. </a:t>
            </a:r>
          </a:p>
        </p:txBody>
      </p:sp>
      <p:sp>
        <p:nvSpPr>
          <p:cNvPr id="40" name="Picture Placeholder 39">
            <a:extLst>
              <a:ext uri="{FF2B5EF4-FFF2-40B4-BE49-F238E27FC236}">
                <a16:creationId xmlns:a16="http://schemas.microsoft.com/office/drawing/2014/main" id="{BA73218E-471B-984D-AF23-10EDB19E9A7F}"/>
              </a:ext>
            </a:extLst>
          </p:cNvPr>
          <p:cNvSpPr>
            <a:spLocks noGrp="1"/>
          </p:cNvSpPr>
          <p:nvPr>
            <p:ph type="pic" sz="quarter" idx="17"/>
          </p:nvPr>
        </p:nvSpPr>
        <p:spPr>
          <a:xfrm>
            <a:off x="5314950" y="1436687"/>
            <a:ext cx="1576800" cy="1576800"/>
          </a:xfrm>
          <a:prstGeom prst="ellipse">
            <a:avLst/>
          </a:prstGeom>
        </p:spPr>
        <p:txBody>
          <a:bodyPr/>
          <a:lstStyle>
            <a:lvl1pPr>
              <a:defRPr sz="1000"/>
            </a:lvl1pPr>
          </a:lstStyle>
          <a:p>
            <a:r>
              <a:rPr lang="en-US"/>
              <a:t>Click icon to add picture</a:t>
            </a:r>
            <a:endParaRPr lang="en-US" dirty="0"/>
          </a:p>
        </p:txBody>
      </p:sp>
      <p:sp>
        <p:nvSpPr>
          <p:cNvPr id="41" name="Picture Placeholder 39">
            <a:extLst>
              <a:ext uri="{FF2B5EF4-FFF2-40B4-BE49-F238E27FC236}">
                <a16:creationId xmlns:a16="http://schemas.microsoft.com/office/drawing/2014/main" id="{0DF309B0-7379-4C44-A541-B4343B549DC2}"/>
              </a:ext>
            </a:extLst>
          </p:cNvPr>
          <p:cNvSpPr>
            <a:spLocks noGrp="1"/>
          </p:cNvSpPr>
          <p:nvPr>
            <p:ph type="pic" sz="quarter" idx="18"/>
          </p:nvPr>
        </p:nvSpPr>
        <p:spPr>
          <a:xfrm>
            <a:off x="5314950" y="4293096"/>
            <a:ext cx="1576800" cy="1576800"/>
          </a:xfrm>
          <a:prstGeom prst="ellipse">
            <a:avLst/>
          </a:prstGeom>
        </p:spPr>
        <p:txBody>
          <a:bodyPr/>
          <a:lstStyle>
            <a:lvl1pPr>
              <a:defRPr sz="1000"/>
            </a:lvl1pPr>
          </a:lstStyle>
          <a:p>
            <a:r>
              <a:rPr lang="en-US"/>
              <a:t>Click icon to add picture</a:t>
            </a:r>
            <a:endParaRPr lang="en-US" dirty="0"/>
          </a:p>
        </p:txBody>
      </p:sp>
    </p:spTree>
    <p:extLst>
      <p:ext uri="{BB962C8B-B14F-4D97-AF65-F5344CB8AC3E}">
        <p14:creationId xmlns:p14="http://schemas.microsoft.com/office/powerpoint/2010/main" val="835566677"/>
      </p:ext>
    </p:extLst>
  </p:cSld>
  <p:clrMapOvr>
    <a:masterClrMapping/>
  </p:clrMapOvr>
  <p:transition>
    <p:fade/>
  </p:transition>
  <p:extLst>
    <p:ext uri="{DCECCB84-F9BA-43D5-87BE-67443E8EF086}">
      <p15:sldGuideLst xmlns:p15="http://schemas.microsoft.com/office/powerpoint/2012/main">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8" pos="4342" userDrawn="1">
          <p15:clr>
            <a:srgbClr val="A4A3A4"/>
          </p15:clr>
        </p15:guide>
        <p15:guide id="19" pos="4531" userDrawn="1">
          <p15:clr>
            <a:srgbClr val="A4A3A4"/>
          </p15:clr>
        </p15:guide>
        <p15:guide id="28" orient="horz" pos="905">
          <p15:clr>
            <a:srgbClr val="5ACBF0"/>
          </p15:clr>
        </p15:guide>
        <p15:guide id="30" orient="horz" pos="288">
          <p15:clr>
            <a:srgbClr val="5ACBF0"/>
          </p15:clr>
        </p15:guide>
        <p15:guide id="31" orient="horz" pos="2704" userDrawn="1">
          <p15:clr>
            <a:srgbClr val="5ACBF0"/>
          </p15:clr>
        </p15:guide>
        <p15:guide id="32" pos="6947" userDrawn="1">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3_4-colum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EC7F020-426C-5E40-B5A3-0630A950B07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EFA85E99-F542-B24A-B446-DFECA22023E3}"/>
              </a:ext>
            </a:extLst>
          </p:cNvPr>
          <p:cNvSpPr>
            <a:spLocks noGrp="1"/>
          </p:cNvSpPr>
          <p:nvPr>
            <p:ph type="title" hasCustomPrompt="1"/>
          </p:nvPr>
        </p:nvSpPr>
        <p:spPr>
          <a:xfrm>
            <a:off x="588263" y="457200"/>
            <a:ext cx="11018520" cy="553998"/>
          </a:xfrm>
        </p:spPr>
        <p:txBody>
          <a:bodyPr>
            <a:spAutoFit/>
          </a:bodyPr>
          <a:lstStyle>
            <a:lvl1pPr>
              <a:defRPr>
                <a:solidFill>
                  <a:schemeClr val="accent3"/>
                </a:solidFill>
              </a:defRPr>
            </a:lvl1pPr>
          </a:lstStyle>
          <a:p>
            <a:r>
              <a:rPr lang="en-US" dirty="0"/>
              <a:t>The Team</a:t>
            </a:r>
          </a:p>
        </p:txBody>
      </p:sp>
      <p:sp>
        <p:nvSpPr>
          <p:cNvPr id="4" name="Text Placeholder 24">
            <a:extLst>
              <a:ext uri="{FF2B5EF4-FFF2-40B4-BE49-F238E27FC236}">
                <a16:creationId xmlns:a16="http://schemas.microsoft.com/office/drawing/2014/main" id="{DAB7DD0E-9CE8-8B49-86A4-00493B0A2C63}"/>
              </a:ext>
            </a:extLst>
          </p:cNvPr>
          <p:cNvSpPr>
            <a:spLocks noGrp="1"/>
          </p:cNvSpPr>
          <p:nvPr>
            <p:ph type="body" sz="quarter" idx="11" hasCustomPrompt="1"/>
          </p:nvPr>
        </p:nvSpPr>
        <p:spPr>
          <a:xfrm>
            <a:off x="601664" y="4408341"/>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5" name="Text Placeholder 26">
            <a:extLst>
              <a:ext uri="{FF2B5EF4-FFF2-40B4-BE49-F238E27FC236}">
                <a16:creationId xmlns:a16="http://schemas.microsoft.com/office/drawing/2014/main" id="{5B9FC220-0063-D14C-BAC7-29C374D5E3B9}"/>
              </a:ext>
            </a:extLst>
          </p:cNvPr>
          <p:cNvSpPr>
            <a:spLocks noGrp="1"/>
          </p:cNvSpPr>
          <p:nvPr>
            <p:ph type="body" sz="quarter" idx="12" hasCustomPrompt="1"/>
          </p:nvPr>
        </p:nvSpPr>
        <p:spPr>
          <a:xfrm>
            <a:off x="601664" y="4772925"/>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6" name="Text Placeholder 28">
            <a:extLst>
              <a:ext uri="{FF2B5EF4-FFF2-40B4-BE49-F238E27FC236}">
                <a16:creationId xmlns:a16="http://schemas.microsoft.com/office/drawing/2014/main" id="{F06C21F1-452A-864F-9F3D-BF7065232F59}"/>
              </a:ext>
            </a:extLst>
          </p:cNvPr>
          <p:cNvSpPr>
            <a:spLocks noGrp="1"/>
          </p:cNvSpPr>
          <p:nvPr>
            <p:ph type="body" sz="quarter" idx="13" hasCustomPrompt="1"/>
          </p:nvPr>
        </p:nvSpPr>
        <p:spPr>
          <a:xfrm>
            <a:off x="601664" y="5171595"/>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7" name="Text Placeholder 24">
            <a:extLst>
              <a:ext uri="{FF2B5EF4-FFF2-40B4-BE49-F238E27FC236}">
                <a16:creationId xmlns:a16="http://schemas.microsoft.com/office/drawing/2014/main" id="{CBF991A4-66F2-0E4F-8612-F380FB5985B0}"/>
              </a:ext>
            </a:extLst>
          </p:cNvPr>
          <p:cNvSpPr>
            <a:spLocks noGrp="1"/>
          </p:cNvSpPr>
          <p:nvPr>
            <p:ph type="body" sz="quarter" idx="14" hasCustomPrompt="1"/>
          </p:nvPr>
        </p:nvSpPr>
        <p:spPr>
          <a:xfrm>
            <a:off x="341312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8" name="Text Placeholder 26">
            <a:extLst>
              <a:ext uri="{FF2B5EF4-FFF2-40B4-BE49-F238E27FC236}">
                <a16:creationId xmlns:a16="http://schemas.microsoft.com/office/drawing/2014/main" id="{B204FDE1-FBCB-1E43-8DBA-A33A86502D94}"/>
              </a:ext>
            </a:extLst>
          </p:cNvPr>
          <p:cNvSpPr>
            <a:spLocks noGrp="1"/>
          </p:cNvSpPr>
          <p:nvPr>
            <p:ph type="body" sz="quarter" idx="15" hasCustomPrompt="1"/>
          </p:nvPr>
        </p:nvSpPr>
        <p:spPr>
          <a:xfrm>
            <a:off x="341312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9" name="Text Placeholder 28">
            <a:extLst>
              <a:ext uri="{FF2B5EF4-FFF2-40B4-BE49-F238E27FC236}">
                <a16:creationId xmlns:a16="http://schemas.microsoft.com/office/drawing/2014/main" id="{48D95D5C-AD2C-964E-B8BB-ECD883345B16}"/>
              </a:ext>
            </a:extLst>
          </p:cNvPr>
          <p:cNvSpPr>
            <a:spLocks noGrp="1"/>
          </p:cNvSpPr>
          <p:nvPr>
            <p:ph type="body" sz="quarter" idx="16" hasCustomPrompt="1"/>
          </p:nvPr>
        </p:nvSpPr>
        <p:spPr>
          <a:xfrm>
            <a:off x="341312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10" name="Text Placeholder 24">
            <a:extLst>
              <a:ext uri="{FF2B5EF4-FFF2-40B4-BE49-F238E27FC236}">
                <a16:creationId xmlns:a16="http://schemas.microsoft.com/office/drawing/2014/main" id="{B7C50AAD-D67F-C045-84A8-3B74373D32E9}"/>
              </a:ext>
            </a:extLst>
          </p:cNvPr>
          <p:cNvSpPr>
            <a:spLocks noGrp="1"/>
          </p:cNvSpPr>
          <p:nvPr>
            <p:ph type="body" sz="quarter" idx="17" hasCustomPrompt="1"/>
          </p:nvPr>
        </p:nvSpPr>
        <p:spPr>
          <a:xfrm>
            <a:off x="6256338"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11" name="Text Placeholder 26">
            <a:extLst>
              <a:ext uri="{FF2B5EF4-FFF2-40B4-BE49-F238E27FC236}">
                <a16:creationId xmlns:a16="http://schemas.microsoft.com/office/drawing/2014/main" id="{7B3F54B5-7211-D041-822C-DDBBC93FDE34}"/>
              </a:ext>
            </a:extLst>
          </p:cNvPr>
          <p:cNvSpPr>
            <a:spLocks noGrp="1"/>
          </p:cNvSpPr>
          <p:nvPr>
            <p:ph type="body" sz="quarter" idx="18" hasCustomPrompt="1"/>
          </p:nvPr>
        </p:nvSpPr>
        <p:spPr>
          <a:xfrm>
            <a:off x="6256338"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12" name="Text Placeholder 28">
            <a:extLst>
              <a:ext uri="{FF2B5EF4-FFF2-40B4-BE49-F238E27FC236}">
                <a16:creationId xmlns:a16="http://schemas.microsoft.com/office/drawing/2014/main" id="{A80F42EC-DE4B-5144-99F7-4F92622AAE27}"/>
              </a:ext>
            </a:extLst>
          </p:cNvPr>
          <p:cNvSpPr>
            <a:spLocks noGrp="1"/>
          </p:cNvSpPr>
          <p:nvPr>
            <p:ph type="body" sz="quarter" idx="19" hasCustomPrompt="1"/>
          </p:nvPr>
        </p:nvSpPr>
        <p:spPr>
          <a:xfrm>
            <a:off x="6256338"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13" name="Text Placeholder 24">
            <a:extLst>
              <a:ext uri="{FF2B5EF4-FFF2-40B4-BE49-F238E27FC236}">
                <a16:creationId xmlns:a16="http://schemas.microsoft.com/office/drawing/2014/main" id="{96B9F418-E7FC-8B4D-B6DF-D05F59C88194}"/>
              </a:ext>
            </a:extLst>
          </p:cNvPr>
          <p:cNvSpPr>
            <a:spLocks noGrp="1"/>
          </p:cNvSpPr>
          <p:nvPr>
            <p:ph type="body" sz="quarter" idx="20" hasCustomPrompt="1"/>
          </p:nvPr>
        </p:nvSpPr>
        <p:spPr>
          <a:xfrm>
            <a:off x="907097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14" name="Text Placeholder 26">
            <a:extLst>
              <a:ext uri="{FF2B5EF4-FFF2-40B4-BE49-F238E27FC236}">
                <a16:creationId xmlns:a16="http://schemas.microsoft.com/office/drawing/2014/main" id="{3C77D641-147C-1940-8BCB-2C5F61CDAA9A}"/>
              </a:ext>
            </a:extLst>
          </p:cNvPr>
          <p:cNvSpPr>
            <a:spLocks noGrp="1"/>
          </p:cNvSpPr>
          <p:nvPr>
            <p:ph type="body" sz="quarter" idx="21" hasCustomPrompt="1"/>
          </p:nvPr>
        </p:nvSpPr>
        <p:spPr>
          <a:xfrm>
            <a:off x="907097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15" name="Text Placeholder 28">
            <a:extLst>
              <a:ext uri="{FF2B5EF4-FFF2-40B4-BE49-F238E27FC236}">
                <a16:creationId xmlns:a16="http://schemas.microsoft.com/office/drawing/2014/main" id="{68B31C8F-F786-E643-88DC-4AE14C437072}"/>
              </a:ext>
            </a:extLst>
          </p:cNvPr>
          <p:cNvSpPr>
            <a:spLocks noGrp="1"/>
          </p:cNvSpPr>
          <p:nvPr>
            <p:ph type="body" sz="quarter" idx="22" hasCustomPrompt="1"/>
          </p:nvPr>
        </p:nvSpPr>
        <p:spPr>
          <a:xfrm>
            <a:off x="907097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24" name="Picture Placeholder 16">
            <a:extLst>
              <a:ext uri="{FF2B5EF4-FFF2-40B4-BE49-F238E27FC236}">
                <a16:creationId xmlns:a16="http://schemas.microsoft.com/office/drawing/2014/main" id="{8644B5A4-4C62-164B-9FCA-E1A62ECDC6A0}"/>
              </a:ext>
            </a:extLst>
          </p:cNvPr>
          <p:cNvSpPr>
            <a:spLocks noGrp="1"/>
          </p:cNvSpPr>
          <p:nvPr>
            <p:ph type="pic" sz="quarter" idx="23"/>
          </p:nvPr>
        </p:nvSpPr>
        <p:spPr>
          <a:xfrm>
            <a:off x="774200" y="1785409"/>
            <a:ext cx="2160000" cy="2160000"/>
          </a:xfrm>
          <a:prstGeom prst="ellipse">
            <a:avLst/>
          </a:prstGeom>
          <a:ln>
            <a:noFill/>
          </a:ln>
        </p:spPr>
        <p:txBody>
          <a:bodyPr/>
          <a:lstStyle/>
          <a:p>
            <a:r>
              <a:rPr lang="en-US"/>
              <a:t>Click icon to add picture</a:t>
            </a:r>
            <a:endParaRPr lang="en-US" dirty="0"/>
          </a:p>
        </p:txBody>
      </p:sp>
      <p:sp>
        <p:nvSpPr>
          <p:cNvPr id="26" name="Picture Placeholder 16">
            <a:extLst>
              <a:ext uri="{FF2B5EF4-FFF2-40B4-BE49-F238E27FC236}">
                <a16:creationId xmlns:a16="http://schemas.microsoft.com/office/drawing/2014/main" id="{7216C99D-59E0-D148-8FD5-A06B5D098A96}"/>
              </a:ext>
            </a:extLst>
          </p:cNvPr>
          <p:cNvSpPr>
            <a:spLocks noGrp="1"/>
          </p:cNvSpPr>
          <p:nvPr>
            <p:ph type="pic" sz="quarter" idx="24"/>
          </p:nvPr>
        </p:nvSpPr>
        <p:spPr>
          <a:xfrm>
            <a:off x="3603125" y="1785409"/>
            <a:ext cx="2160000" cy="2160000"/>
          </a:xfrm>
          <a:prstGeom prst="ellipse">
            <a:avLst/>
          </a:prstGeom>
          <a:ln>
            <a:noFill/>
          </a:ln>
        </p:spPr>
        <p:txBody>
          <a:bodyPr/>
          <a:lstStyle/>
          <a:p>
            <a:r>
              <a:rPr lang="en-US"/>
              <a:t>Click icon to add picture</a:t>
            </a:r>
            <a:endParaRPr lang="en-US" dirty="0"/>
          </a:p>
        </p:txBody>
      </p:sp>
      <p:sp>
        <p:nvSpPr>
          <p:cNvPr id="28" name="Picture Placeholder 16">
            <a:extLst>
              <a:ext uri="{FF2B5EF4-FFF2-40B4-BE49-F238E27FC236}">
                <a16:creationId xmlns:a16="http://schemas.microsoft.com/office/drawing/2014/main" id="{D4B99A33-76D9-4843-8919-AD5FEF9A31F2}"/>
              </a:ext>
            </a:extLst>
          </p:cNvPr>
          <p:cNvSpPr>
            <a:spLocks noGrp="1"/>
          </p:cNvSpPr>
          <p:nvPr>
            <p:ph type="pic" sz="quarter" idx="25"/>
          </p:nvPr>
        </p:nvSpPr>
        <p:spPr>
          <a:xfrm>
            <a:off x="6428875" y="1785409"/>
            <a:ext cx="2160000" cy="2160000"/>
          </a:xfrm>
          <a:prstGeom prst="ellipse">
            <a:avLst/>
          </a:prstGeom>
          <a:ln>
            <a:noFill/>
          </a:ln>
        </p:spPr>
        <p:txBody>
          <a:bodyPr/>
          <a:lstStyle/>
          <a:p>
            <a:r>
              <a:rPr lang="en-US"/>
              <a:t>Click icon to add picture</a:t>
            </a:r>
            <a:endParaRPr lang="en-US" dirty="0"/>
          </a:p>
        </p:txBody>
      </p:sp>
      <p:sp>
        <p:nvSpPr>
          <p:cNvPr id="30" name="Picture Placeholder 16">
            <a:extLst>
              <a:ext uri="{FF2B5EF4-FFF2-40B4-BE49-F238E27FC236}">
                <a16:creationId xmlns:a16="http://schemas.microsoft.com/office/drawing/2014/main" id="{961589AC-2E68-5C4F-BF84-D883C8663119}"/>
              </a:ext>
            </a:extLst>
          </p:cNvPr>
          <p:cNvSpPr>
            <a:spLocks noGrp="1"/>
          </p:cNvSpPr>
          <p:nvPr>
            <p:ph type="pic" sz="quarter" idx="26"/>
          </p:nvPr>
        </p:nvSpPr>
        <p:spPr>
          <a:xfrm>
            <a:off x="9260975" y="1785409"/>
            <a:ext cx="2160000" cy="2160000"/>
          </a:xfrm>
          <a:prstGeom prst="ellipse">
            <a:avLst/>
          </a:prstGeom>
          <a:ln>
            <a:noFill/>
          </a:ln>
        </p:spPr>
        <p:txBody>
          <a:bodyPr/>
          <a:lstStyle/>
          <a:p>
            <a:r>
              <a:rPr lang="en-US"/>
              <a:t>Click icon to add picture</a:t>
            </a:r>
            <a:endParaRPr lang="en-US" dirty="0"/>
          </a:p>
        </p:txBody>
      </p:sp>
    </p:spTree>
    <p:extLst>
      <p:ext uri="{BB962C8B-B14F-4D97-AF65-F5344CB8AC3E}">
        <p14:creationId xmlns:p14="http://schemas.microsoft.com/office/powerpoint/2010/main" val="648551354"/>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0" pos="1967">
          <p15:clr>
            <a:srgbClr val="A4A3A4"/>
          </p15:clr>
        </p15:guide>
        <p15:guide id="11" pos="2150">
          <p15:clr>
            <a:srgbClr val="A4A3A4"/>
          </p15:clr>
        </p15:guide>
        <p15:guide id="16" pos="3749">
          <p15:clr>
            <a:srgbClr val="A4A3A4"/>
          </p15:clr>
        </p15:guide>
        <p15:guide id="17" pos="3932">
          <p15:clr>
            <a:srgbClr val="A4A3A4"/>
          </p15:clr>
        </p15:guide>
        <p15:guide id="22" pos="5529">
          <p15:clr>
            <a:srgbClr val="A4A3A4"/>
          </p15:clr>
        </p15:guide>
        <p15:guide id="23" pos="5714">
          <p15:clr>
            <a:srgbClr val="A4A3A4"/>
          </p15:clr>
        </p15:guide>
        <p15:guide id="28" pos="3840">
          <p15:clr>
            <a:srgbClr val="F26B43"/>
          </p15:clr>
        </p15:guide>
        <p15:guide id="29" pos="5576">
          <p15:clr>
            <a:srgbClr val="F26B43"/>
          </p15:clr>
        </p15:guide>
        <p15:guide id="30" pos="2105">
          <p15:clr>
            <a:srgbClr val="F26B43"/>
          </p15:clr>
        </p15:guide>
        <p15:guide id="31" orient="horz" pos="2772" userDrawn="1">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Profile Slide">
    <p:bg>
      <p:bgRef idx="1001">
        <a:schemeClr val="bg2"/>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accent3"/>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err="1"/>
              <a:t>Firstname</a:t>
            </a:r>
            <a:r>
              <a:rPr lang="en-US" dirty="0"/>
              <a:t> </a:t>
            </a:r>
            <a:r>
              <a:rPr lang="en-US" dirty="0" err="1"/>
              <a:t>Lastname</a:t>
            </a:r>
            <a:endParaRPr lang="en-US" dirty="0"/>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tx1"/>
                </a:solidFill>
              </a:defRPr>
            </a:lvl1pPr>
          </a:lstStyle>
          <a:p>
            <a:pPr lvl="0"/>
            <a:r>
              <a:rPr lang="en-US" dirty="0"/>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tx1"/>
                </a:solidFill>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tx1"/>
                </a:solidFill>
                <a:latin typeface="+mj-lt"/>
              </a:defRPr>
            </a:lvl1pPr>
          </a:lstStyle>
          <a:p>
            <a:pPr lvl="0"/>
            <a:r>
              <a:rPr lang="en-US" dirty="0"/>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tx1"/>
                </a:solidFill>
                <a:latin typeface="+mj-lt"/>
              </a:defRPr>
            </a:lvl1pPr>
          </a:lstStyle>
          <a:p>
            <a:pPr lvl="0"/>
            <a:r>
              <a:rPr lang="en-US" dirty="0"/>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tx1"/>
                </a:solidFill>
              </a:defRPr>
            </a:lvl1pPr>
          </a:lstStyle>
          <a:p>
            <a:pPr lvl="0"/>
            <a:r>
              <a:rPr lang="en-US" dirty="0"/>
              <a:t>One</a:t>
            </a:r>
          </a:p>
          <a:p>
            <a:pPr lvl="0"/>
            <a:r>
              <a:rPr lang="en-US" dirty="0"/>
              <a:t>Two</a:t>
            </a:r>
          </a:p>
          <a:p>
            <a:pPr lvl="0"/>
            <a:r>
              <a:rPr lang="en-US" dirty="0"/>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tx1"/>
                </a:solidFill>
              </a:defRPr>
            </a:lvl1pPr>
          </a:lstStyle>
          <a:p>
            <a:pPr lvl="0"/>
            <a:r>
              <a:rPr lang="en-US" dirty="0"/>
              <a:t>Four</a:t>
            </a:r>
          </a:p>
          <a:p>
            <a:pPr lvl="0"/>
            <a:r>
              <a:rPr lang="en-US" dirty="0"/>
              <a:t>Five</a:t>
            </a:r>
          </a:p>
          <a:p>
            <a:pPr lvl="0"/>
            <a:r>
              <a:rPr lang="en-US" dirty="0"/>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tx1"/>
                </a:solidFill>
              </a:defRPr>
            </a:lvl1pPr>
          </a:lstStyle>
          <a:p>
            <a:pPr lvl="0"/>
            <a:r>
              <a:rPr lang="en-US" dirty="0"/>
              <a:t>Seven</a:t>
            </a:r>
          </a:p>
          <a:p>
            <a:pPr lvl="0"/>
            <a:r>
              <a:rPr lang="en-US" dirty="0"/>
              <a:t>Eight</a:t>
            </a:r>
          </a:p>
          <a:p>
            <a:pPr lvl="0"/>
            <a:r>
              <a:rPr lang="en-US" dirty="0"/>
              <a:t>Nine</a:t>
            </a:r>
          </a:p>
        </p:txBody>
      </p:sp>
    </p:spTree>
    <p:extLst>
      <p:ext uri="{BB962C8B-B14F-4D97-AF65-F5344CB8AC3E}">
        <p14:creationId xmlns:p14="http://schemas.microsoft.com/office/powerpoint/2010/main" val="156213940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userDrawn="1">
          <p15:clr>
            <a:srgbClr val="FBAE40"/>
          </p15:clr>
        </p15:guide>
        <p15:guide id="25" orient="horz" pos="709" userDrawn="1">
          <p15:clr>
            <a:srgbClr val="FBAE40"/>
          </p15:clr>
        </p15:guide>
        <p15:guide id="26" pos="6834" userDrawn="1">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Profile Slide 2">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tx1"/>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err="1"/>
              <a:t>Firstname</a:t>
            </a:r>
            <a:r>
              <a:rPr lang="en-US" dirty="0"/>
              <a:t> </a:t>
            </a:r>
            <a:r>
              <a:rPr lang="en-US" dirty="0" err="1"/>
              <a:t>Lastname</a:t>
            </a:r>
            <a:endParaRPr lang="en-US" dirty="0"/>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accent6"/>
                </a:solidFill>
              </a:defRPr>
            </a:lvl1pPr>
          </a:lstStyle>
          <a:p>
            <a:pPr lvl="0"/>
            <a:r>
              <a:rPr lang="en-US" dirty="0"/>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accent6"/>
                </a:solidFill>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accent6"/>
                </a:solidFill>
                <a:latin typeface="+mj-lt"/>
              </a:defRPr>
            </a:lvl1pPr>
          </a:lstStyle>
          <a:p>
            <a:pPr lvl="0"/>
            <a:r>
              <a:rPr lang="en-US" dirty="0"/>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accent6"/>
                </a:solidFill>
                <a:latin typeface="+mj-lt"/>
              </a:defRPr>
            </a:lvl1pPr>
          </a:lstStyle>
          <a:p>
            <a:pPr lvl="0"/>
            <a:r>
              <a:rPr lang="en-US" dirty="0"/>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accent6"/>
                </a:solidFill>
              </a:defRPr>
            </a:lvl1pPr>
          </a:lstStyle>
          <a:p>
            <a:pPr lvl="0"/>
            <a:r>
              <a:rPr lang="en-US" dirty="0"/>
              <a:t>One</a:t>
            </a:r>
          </a:p>
          <a:p>
            <a:pPr lvl="0"/>
            <a:r>
              <a:rPr lang="en-US" dirty="0"/>
              <a:t>Two</a:t>
            </a:r>
          </a:p>
          <a:p>
            <a:pPr lvl="0"/>
            <a:r>
              <a:rPr lang="en-US" dirty="0"/>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accent6"/>
                </a:solidFill>
              </a:defRPr>
            </a:lvl1pPr>
          </a:lstStyle>
          <a:p>
            <a:pPr lvl="0"/>
            <a:r>
              <a:rPr lang="en-US" dirty="0"/>
              <a:t>Four</a:t>
            </a:r>
          </a:p>
          <a:p>
            <a:pPr lvl="0"/>
            <a:r>
              <a:rPr lang="en-US" dirty="0"/>
              <a:t>Five</a:t>
            </a:r>
          </a:p>
          <a:p>
            <a:pPr lvl="0"/>
            <a:r>
              <a:rPr lang="en-US" dirty="0"/>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accent6"/>
                </a:solidFill>
              </a:defRPr>
            </a:lvl1pPr>
          </a:lstStyle>
          <a:p>
            <a:pPr lvl="0"/>
            <a:r>
              <a:rPr lang="en-US" dirty="0"/>
              <a:t>Seven</a:t>
            </a:r>
          </a:p>
          <a:p>
            <a:pPr lvl="0"/>
            <a:r>
              <a:rPr lang="en-US" dirty="0"/>
              <a:t>Eight</a:t>
            </a:r>
          </a:p>
          <a:p>
            <a:pPr lvl="0"/>
            <a:r>
              <a:rPr lang="en-US" dirty="0"/>
              <a:t>Nine</a:t>
            </a:r>
          </a:p>
        </p:txBody>
      </p:sp>
    </p:spTree>
    <p:extLst>
      <p:ext uri="{BB962C8B-B14F-4D97-AF65-F5344CB8AC3E}">
        <p14:creationId xmlns:p14="http://schemas.microsoft.com/office/powerpoint/2010/main" val="380117858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userDrawn="1">
          <p15:clr>
            <a:srgbClr val="FBAE40"/>
          </p15:clr>
        </p15:guide>
        <p15:guide id="25" orient="horz" pos="709" userDrawn="1">
          <p15:clr>
            <a:srgbClr val="FBAE40"/>
          </p15:clr>
        </p15:guide>
        <p15:guide id="26" pos="6834" userDrawn="1">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Large Number Divider 1">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4941888" y="585788"/>
            <a:ext cx="6667500" cy="690119"/>
          </a:xfrm>
        </p:spPr>
        <p:txBody>
          <a:bodyPr anchor="t">
            <a:noAutofit/>
          </a:bodyPr>
          <a:lstStyle>
            <a:lvl1pPr marL="0" indent="0">
              <a:spcAft>
                <a:spcPts val="600"/>
              </a:spcAft>
              <a:buFont typeface="Wingdings" panose="05000000000000000000" pitchFamily="2" charset="2"/>
              <a:buNone/>
              <a:defRPr sz="3600">
                <a:solidFill>
                  <a:schemeClr val="tx1"/>
                </a:solidFill>
                <a:latin typeface="+mj-lt"/>
              </a:defRPr>
            </a:lvl1pPr>
          </a:lstStyle>
          <a:p>
            <a:pPr lvl="0"/>
            <a:r>
              <a:rPr lang="en-US" dirty="0"/>
              <a:t>Section 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1</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Tree>
    <p:extLst>
      <p:ext uri="{BB962C8B-B14F-4D97-AF65-F5344CB8AC3E}">
        <p14:creationId xmlns:p14="http://schemas.microsoft.com/office/powerpoint/2010/main" val="309218211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1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E8663993-2CF4-0843-9834-2078442DBA7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9006332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2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25F75097-07A2-DA4F-AFC5-71B04739FCB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68473859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3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96CEF9B0-0F7A-414C-9382-56532822A96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55035194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4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0B03ADF2-CBA0-AB48-AC2A-77EAF2C81AA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77247137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End Slide Black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3694579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userDrawn="1">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5_Large Number Divider 1">
    <p:bg>
      <p:bgRef idx="1001">
        <a:schemeClr val="bg2"/>
      </p:bgRef>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1</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9" name="Title 1">
            <a:extLst>
              <a:ext uri="{FF2B5EF4-FFF2-40B4-BE49-F238E27FC236}">
                <a16:creationId xmlns:a16="http://schemas.microsoft.com/office/drawing/2014/main" id="{939C9626-6AB7-9442-8C32-698E08BC85A7}"/>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74459593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6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649666AF-1BFD-C547-B312-5E30EBC9B839}"/>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47228313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7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443D24FC-F71D-C245-A2DA-55D32F6AA87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57784161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8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DA3A573E-5425-E24C-AC5B-D2C67E89FC53}"/>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6422873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9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AD9EEC05-DC95-844E-868F-EEEB231AD96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58932719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00802985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endParaRPr lang="en-US" dirty="0"/>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2438410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97853416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endParaRPr lang="en-US" dirty="0"/>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165668527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dirty="0"/>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12063983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113" Type="http://schemas.openxmlformats.org/officeDocument/2006/relationships/slideLayout" Target="../slideLayouts/slideLayout113.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54" Type="http://schemas.openxmlformats.org/officeDocument/2006/relationships/slideLayout" Target="../slideLayouts/slideLayout54.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6" Type="http://schemas.openxmlformats.org/officeDocument/2006/relationships/slideLayout" Target="../slideLayouts/slideLayout106.xml"/><Relationship Id="rId114" Type="http://schemas.openxmlformats.org/officeDocument/2006/relationships/slideLayout" Target="../slideLayouts/slideLayout114.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110" Type="http://schemas.openxmlformats.org/officeDocument/2006/relationships/slideLayout" Target="../slideLayouts/slideLayout110.xml"/><Relationship Id="rId115" Type="http://schemas.openxmlformats.org/officeDocument/2006/relationships/theme" Target="../theme/theme1.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116" Type="http://schemas.openxmlformats.org/officeDocument/2006/relationships/image" Target="../media/image1.emf"/><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111" Type="http://schemas.openxmlformats.org/officeDocument/2006/relationships/slideLayout" Target="../slideLayouts/slideLayout11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2.xml"/><Relationship Id="rId13" Type="http://schemas.openxmlformats.org/officeDocument/2006/relationships/theme" Target="../theme/theme2.xml"/><Relationship Id="rId3" Type="http://schemas.openxmlformats.org/officeDocument/2006/relationships/slideLayout" Target="../slideLayouts/slideLayout117.xml"/><Relationship Id="rId7" Type="http://schemas.openxmlformats.org/officeDocument/2006/relationships/slideLayout" Target="../slideLayouts/slideLayout121.xml"/><Relationship Id="rId12" Type="http://schemas.openxmlformats.org/officeDocument/2006/relationships/slideLayout" Target="../slideLayouts/slideLayout126.xml"/><Relationship Id="rId2" Type="http://schemas.openxmlformats.org/officeDocument/2006/relationships/slideLayout" Target="../slideLayouts/slideLayout116.xml"/><Relationship Id="rId1" Type="http://schemas.openxmlformats.org/officeDocument/2006/relationships/slideLayout" Target="../slideLayouts/slideLayout115.xml"/><Relationship Id="rId6" Type="http://schemas.openxmlformats.org/officeDocument/2006/relationships/slideLayout" Target="../slideLayouts/slideLayout120.xml"/><Relationship Id="rId11" Type="http://schemas.openxmlformats.org/officeDocument/2006/relationships/slideLayout" Target="../slideLayouts/slideLayout125.xml"/><Relationship Id="rId5" Type="http://schemas.openxmlformats.org/officeDocument/2006/relationships/slideLayout" Target="../slideLayouts/slideLayout119.xml"/><Relationship Id="rId10" Type="http://schemas.openxmlformats.org/officeDocument/2006/relationships/slideLayout" Target="../slideLayouts/slideLayout124.xml"/><Relationship Id="rId4" Type="http://schemas.openxmlformats.org/officeDocument/2006/relationships/slideLayout" Target="../slideLayouts/slideLayout118.xml"/><Relationship Id="rId9" Type="http://schemas.openxmlformats.org/officeDocument/2006/relationships/slideLayout" Target="../slideLayouts/slideLayout12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34.xml"/><Relationship Id="rId3" Type="http://schemas.openxmlformats.org/officeDocument/2006/relationships/slideLayout" Target="../slideLayouts/slideLayout129.xml"/><Relationship Id="rId7" Type="http://schemas.openxmlformats.org/officeDocument/2006/relationships/slideLayout" Target="../slideLayouts/slideLayout133.xml"/><Relationship Id="rId2" Type="http://schemas.openxmlformats.org/officeDocument/2006/relationships/slideLayout" Target="../slideLayouts/slideLayout128.xml"/><Relationship Id="rId1" Type="http://schemas.openxmlformats.org/officeDocument/2006/relationships/slideLayout" Target="../slideLayouts/slideLayout127.xml"/><Relationship Id="rId6" Type="http://schemas.openxmlformats.org/officeDocument/2006/relationships/slideLayout" Target="../slideLayouts/slideLayout132.xml"/><Relationship Id="rId5" Type="http://schemas.openxmlformats.org/officeDocument/2006/relationships/slideLayout" Target="../slideLayouts/slideLayout131.xml"/><Relationship Id="rId4" Type="http://schemas.openxmlformats.org/officeDocument/2006/relationships/slideLayout" Target="../slideLayouts/slideLayout130.xml"/><Relationship Id="rId9"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42.xml"/><Relationship Id="rId13" Type="http://schemas.openxmlformats.org/officeDocument/2006/relationships/slideLayout" Target="../slideLayouts/slideLayout147.xml"/><Relationship Id="rId18" Type="http://schemas.openxmlformats.org/officeDocument/2006/relationships/slideLayout" Target="../slideLayouts/slideLayout152.xml"/><Relationship Id="rId26" Type="http://schemas.openxmlformats.org/officeDocument/2006/relationships/slideLayout" Target="../slideLayouts/slideLayout160.xml"/><Relationship Id="rId3" Type="http://schemas.openxmlformats.org/officeDocument/2006/relationships/slideLayout" Target="../slideLayouts/slideLayout137.xml"/><Relationship Id="rId21" Type="http://schemas.openxmlformats.org/officeDocument/2006/relationships/slideLayout" Target="../slideLayouts/slideLayout155.xml"/><Relationship Id="rId7" Type="http://schemas.openxmlformats.org/officeDocument/2006/relationships/slideLayout" Target="../slideLayouts/slideLayout141.xml"/><Relationship Id="rId12" Type="http://schemas.openxmlformats.org/officeDocument/2006/relationships/slideLayout" Target="../slideLayouts/slideLayout146.xml"/><Relationship Id="rId17" Type="http://schemas.openxmlformats.org/officeDocument/2006/relationships/slideLayout" Target="../slideLayouts/slideLayout151.xml"/><Relationship Id="rId25" Type="http://schemas.openxmlformats.org/officeDocument/2006/relationships/slideLayout" Target="../slideLayouts/slideLayout159.xml"/><Relationship Id="rId2" Type="http://schemas.openxmlformats.org/officeDocument/2006/relationships/slideLayout" Target="../slideLayouts/slideLayout136.xml"/><Relationship Id="rId16" Type="http://schemas.openxmlformats.org/officeDocument/2006/relationships/slideLayout" Target="../slideLayouts/slideLayout150.xml"/><Relationship Id="rId20" Type="http://schemas.openxmlformats.org/officeDocument/2006/relationships/slideLayout" Target="../slideLayouts/slideLayout154.xml"/><Relationship Id="rId29" Type="http://schemas.openxmlformats.org/officeDocument/2006/relationships/slideLayout" Target="../slideLayouts/slideLayout163.xml"/><Relationship Id="rId1" Type="http://schemas.openxmlformats.org/officeDocument/2006/relationships/slideLayout" Target="../slideLayouts/slideLayout135.xml"/><Relationship Id="rId6" Type="http://schemas.openxmlformats.org/officeDocument/2006/relationships/slideLayout" Target="../slideLayouts/slideLayout140.xml"/><Relationship Id="rId11" Type="http://schemas.openxmlformats.org/officeDocument/2006/relationships/slideLayout" Target="../slideLayouts/slideLayout145.xml"/><Relationship Id="rId24" Type="http://schemas.openxmlformats.org/officeDocument/2006/relationships/slideLayout" Target="../slideLayouts/slideLayout158.xml"/><Relationship Id="rId32" Type="http://schemas.openxmlformats.org/officeDocument/2006/relationships/image" Target="../media/image23.png"/><Relationship Id="rId5" Type="http://schemas.openxmlformats.org/officeDocument/2006/relationships/slideLayout" Target="../slideLayouts/slideLayout139.xml"/><Relationship Id="rId15" Type="http://schemas.openxmlformats.org/officeDocument/2006/relationships/slideLayout" Target="../slideLayouts/slideLayout149.xml"/><Relationship Id="rId23" Type="http://schemas.openxmlformats.org/officeDocument/2006/relationships/slideLayout" Target="../slideLayouts/slideLayout157.xml"/><Relationship Id="rId28" Type="http://schemas.openxmlformats.org/officeDocument/2006/relationships/slideLayout" Target="../slideLayouts/slideLayout162.xml"/><Relationship Id="rId10" Type="http://schemas.openxmlformats.org/officeDocument/2006/relationships/slideLayout" Target="../slideLayouts/slideLayout144.xml"/><Relationship Id="rId19" Type="http://schemas.openxmlformats.org/officeDocument/2006/relationships/slideLayout" Target="../slideLayouts/slideLayout153.xml"/><Relationship Id="rId31" Type="http://schemas.openxmlformats.org/officeDocument/2006/relationships/image" Target="../media/image1.emf"/><Relationship Id="rId4" Type="http://schemas.openxmlformats.org/officeDocument/2006/relationships/slideLayout" Target="../slideLayouts/slideLayout138.xml"/><Relationship Id="rId9" Type="http://schemas.openxmlformats.org/officeDocument/2006/relationships/slideLayout" Target="../slideLayouts/slideLayout143.xml"/><Relationship Id="rId14" Type="http://schemas.openxmlformats.org/officeDocument/2006/relationships/slideLayout" Target="../slideLayouts/slideLayout148.xml"/><Relationship Id="rId22" Type="http://schemas.openxmlformats.org/officeDocument/2006/relationships/slideLayout" Target="../slideLayouts/slideLayout156.xml"/><Relationship Id="rId27" Type="http://schemas.openxmlformats.org/officeDocument/2006/relationships/slideLayout" Target="../slideLayouts/slideLayout161.xml"/><Relationship Id="rId30"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16" cstate="hqprint">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80" r:id="rId1"/>
    <p:sldLayoutId id="2147484609" r:id="rId2"/>
    <p:sldLayoutId id="2147484577" r:id="rId3"/>
    <p:sldLayoutId id="2147485286" r:id="rId4"/>
    <p:sldLayoutId id="2147485390" r:id="rId5"/>
    <p:sldLayoutId id="2147484610" r:id="rId6"/>
    <p:sldLayoutId id="2147485389" r:id="rId7"/>
    <p:sldLayoutId id="2147485395" r:id="rId8"/>
    <p:sldLayoutId id="2147485396" r:id="rId9"/>
    <p:sldLayoutId id="2147484710" r:id="rId10"/>
    <p:sldLayoutId id="2147484240" r:id="rId11"/>
    <p:sldLayoutId id="2147484910" r:id="rId12"/>
    <p:sldLayoutId id="2147484911" r:id="rId13"/>
    <p:sldLayoutId id="2147485050" r:id="rId14"/>
    <p:sldLayoutId id="2147485165" r:id="rId15"/>
    <p:sldLayoutId id="2147484941" r:id="rId16"/>
    <p:sldLayoutId id="2147484942" r:id="rId17"/>
    <p:sldLayoutId id="2147485162" r:id="rId18"/>
    <p:sldLayoutId id="2147484639" r:id="rId19"/>
    <p:sldLayoutId id="2147484943" r:id="rId20"/>
    <p:sldLayoutId id="2147484603" r:id="rId21"/>
    <p:sldLayoutId id="2147485324" r:id="rId22"/>
    <p:sldLayoutId id="2147485326" r:id="rId23"/>
    <p:sldLayoutId id="2147485327" r:id="rId24"/>
    <p:sldLayoutId id="2147485328" r:id="rId25"/>
    <p:sldLayoutId id="2147485329" r:id="rId26"/>
    <p:sldLayoutId id="2147485330" r:id="rId27"/>
    <p:sldLayoutId id="2147485325" r:id="rId28"/>
    <p:sldLayoutId id="2147485331" r:id="rId29"/>
    <p:sldLayoutId id="2147485332" r:id="rId30"/>
    <p:sldLayoutId id="2147485366" r:id="rId31"/>
    <p:sldLayoutId id="2147485333" r:id="rId32"/>
    <p:sldLayoutId id="2147485334" r:id="rId33"/>
    <p:sldLayoutId id="2147485394" r:id="rId34"/>
    <p:sldLayoutId id="2147485340" r:id="rId35"/>
    <p:sldLayoutId id="2147485346" r:id="rId36"/>
    <p:sldLayoutId id="2147485349" r:id="rId37"/>
    <p:sldLayoutId id="2147485351" r:id="rId38"/>
    <p:sldLayoutId id="2147485369" r:id="rId39"/>
    <p:sldLayoutId id="2147485363" r:id="rId40"/>
    <p:sldLayoutId id="2147485370" r:id="rId41"/>
    <p:sldLayoutId id="2147484833" r:id="rId42"/>
    <p:sldLayoutId id="2147484834" r:id="rId43"/>
    <p:sldLayoutId id="2147484835" r:id="rId44"/>
    <p:sldLayoutId id="2147485385" r:id="rId45"/>
    <p:sldLayoutId id="2147485387" r:id="rId46"/>
    <p:sldLayoutId id="2147485382" r:id="rId47"/>
    <p:sldLayoutId id="2147484922" r:id="rId48"/>
    <p:sldLayoutId id="2147484923" r:id="rId49"/>
    <p:sldLayoutId id="2147485287" r:id="rId50"/>
    <p:sldLayoutId id="2147484924" r:id="rId51"/>
    <p:sldLayoutId id="2147484839" r:id="rId52"/>
    <p:sldLayoutId id="2147484840" r:id="rId53"/>
    <p:sldLayoutId id="2147485383" r:id="rId54"/>
    <p:sldLayoutId id="2147484841" r:id="rId55"/>
    <p:sldLayoutId id="2147484842" r:id="rId56"/>
    <p:sldLayoutId id="2147484843" r:id="rId57"/>
    <p:sldLayoutId id="2147484938" r:id="rId58"/>
    <p:sldLayoutId id="2147484939" r:id="rId59"/>
    <p:sldLayoutId id="2147484940" r:id="rId60"/>
    <p:sldLayoutId id="2147485161" r:id="rId61"/>
    <p:sldLayoutId id="2147485152" r:id="rId62"/>
    <p:sldLayoutId id="2147485153" r:id="rId63"/>
    <p:sldLayoutId id="2147485154" r:id="rId64"/>
    <p:sldLayoutId id="2147485379" r:id="rId65"/>
    <p:sldLayoutId id="2147485380" r:id="rId66"/>
    <p:sldLayoutId id="2147485381" r:id="rId67"/>
    <p:sldLayoutId id="2147484944" r:id="rId68"/>
    <p:sldLayoutId id="2147484945" r:id="rId69"/>
    <p:sldLayoutId id="2147485372" r:id="rId70"/>
    <p:sldLayoutId id="2147485373" r:id="rId71"/>
    <p:sldLayoutId id="2147485388" r:id="rId72"/>
    <p:sldLayoutId id="2147485296" r:id="rId73"/>
    <p:sldLayoutId id="2147485392" r:id="rId74"/>
    <p:sldLayoutId id="2147485393" r:id="rId75"/>
    <p:sldLayoutId id="2147485368" r:id="rId76"/>
    <p:sldLayoutId id="2147485367" r:id="rId77"/>
    <p:sldLayoutId id="2147485292" r:id="rId78"/>
    <p:sldLayoutId id="2147485294" r:id="rId79"/>
    <p:sldLayoutId id="2147485338" r:id="rId80"/>
    <p:sldLayoutId id="2147485339" r:id="rId81"/>
    <p:sldLayoutId id="2147485360" r:id="rId82"/>
    <p:sldLayoutId id="2147485364" r:id="rId83"/>
    <p:sldLayoutId id="2147485365" r:id="rId84"/>
    <p:sldLayoutId id="2147485352" r:id="rId85"/>
    <p:sldLayoutId id="2147485353" r:id="rId86"/>
    <p:sldLayoutId id="2147485354" r:id="rId87"/>
    <p:sldLayoutId id="2147485355" r:id="rId88"/>
    <p:sldLayoutId id="2147485356" r:id="rId89"/>
    <p:sldLayoutId id="2147485374" r:id="rId90"/>
    <p:sldLayoutId id="2147485375" r:id="rId91"/>
    <p:sldLayoutId id="2147485376" r:id="rId92"/>
    <p:sldLayoutId id="2147485377" r:id="rId93"/>
    <p:sldLayoutId id="2147485378" r:id="rId94"/>
    <p:sldLayoutId id="2147485137" r:id="rId95"/>
    <p:sldLayoutId id="2147485138" r:id="rId96"/>
    <p:sldLayoutId id="2147485139" r:id="rId97"/>
    <p:sldLayoutId id="2147485140" r:id="rId98"/>
    <p:sldLayoutId id="2147485141" r:id="rId99"/>
    <p:sldLayoutId id="2147485142" r:id="rId100"/>
    <p:sldLayoutId id="2147484249" r:id="rId101"/>
    <p:sldLayoutId id="2147484640" r:id="rId102"/>
    <p:sldLayoutId id="2147485288" r:id="rId103"/>
    <p:sldLayoutId id="2147485290" r:id="rId104"/>
    <p:sldLayoutId id="2147485289" r:id="rId105"/>
    <p:sldLayoutId id="2147485291" r:id="rId106"/>
    <p:sldLayoutId id="2147484584" r:id="rId107"/>
    <p:sldLayoutId id="2147484583" r:id="rId108"/>
    <p:sldLayoutId id="2147484671" r:id="rId109"/>
    <p:sldLayoutId id="2147484673" r:id="rId110"/>
    <p:sldLayoutId id="2147485391" r:id="rId111"/>
    <p:sldLayoutId id="2147484299" r:id="rId112"/>
    <p:sldLayoutId id="2147484263" r:id="rId113"/>
    <p:sldLayoutId id="2147485450" r:id="rId11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94681D-2A4C-4A8D-B9B5-31D440D0328D}"/>
              </a:ext>
            </a:extLst>
          </p:cNvPr>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8" name="Rectangle 7"/>
          <p:cNvSpPr/>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1066800" y="2103120"/>
            <a:ext cx="10058400" cy="384962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256794" y="6035040"/>
            <a:ext cx="2893045" cy="365760"/>
          </a:xfrm>
          <a:prstGeom prst="rect">
            <a:avLst/>
          </a:prstGeom>
        </p:spPr>
        <p:txBody>
          <a:bodyPr vert="horz" lIns="91440" tIns="45720" rIns="91440" bIns="45720" rtlCol="0" anchor="b"/>
          <a:lstStyle>
            <a:lvl1pPr algn="r">
              <a:defRPr sz="1000">
                <a:solidFill>
                  <a:schemeClr val="tx1">
                    <a:lumMod val="75000"/>
                    <a:lumOff val="25000"/>
                  </a:schemeClr>
                </a:solidFill>
              </a:defRPr>
            </a:lvl1pPr>
          </a:lstStyle>
          <a:p>
            <a:fld id="{F6FA2B21-3FCD-4721-B95C-427943F61125}" type="datetime1">
              <a:rPr lang="en-US" smtClean="0"/>
              <a:t>10/23/2023</a:t>
            </a:fld>
            <a:endParaRPr lang="en-US"/>
          </a:p>
        </p:txBody>
      </p:sp>
      <p:sp>
        <p:nvSpPr>
          <p:cNvPr id="5" name="Footer Placeholder 4"/>
          <p:cNvSpPr>
            <a:spLocks noGrp="1"/>
          </p:cNvSpPr>
          <p:nvPr>
            <p:ph type="ftr" sz="quarter" idx="3"/>
          </p:nvPr>
        </p:nvSpPr>
        <p:spPr>
          <a:xfrm>
            <a:off x="1066800" y="6035040"/>
            <a:ext cx="5816600" cy="365760"/>
          </a:xfrm>
          <a:prstGeom prst="rect">
            <a:avLst/>
          </a:prstGeom>
        </p:spPr>
        <p:txBody>
          <a:bodyPr vert="horz" lIns="91440" tIns="45720" rIns="91440" bIns="45720" rtlCol="0" anchor="b"/>
          <a:lstStyle>
            <a:lvl1pPr algn="l">
              <a:defRPr sz="1000">
                <a:solidFill>
                  <a:schemeClr val="tx1">
                    <a:lumMod val="85000"/>
                    <a:lumOff val="15000"/>
                  </a:schemeClr>
                </a:solidFill>
              </a:defRPr>
            </a:lvl1pPr>
          </a:lstStyle>
          <a:p>
            <a:endParaRPr lang="en-US"/>
          </a:p>
        </p:txBody>
      </p:sp>
      <p:sp>
        <p:nvSpPr>
          <p:cNvPr id="6" name="Slide Number Placeholder 5"/>
          <p:cNvSpPr>
            <a:spLocks noGrp="1"/>
          </p:cNvSpPr>
          <p:nvPr>
            <p:ph type="sldNum" sz="quarter" idx="4"/>
          </p:nvPr>
        </p:nvSpPr>
        <p:spPr>
          <a:xfrm>
            <a:off x="10287000" y="6035040"/>
            <a:ext cx="838200" cy="365760"/>
          </a:xfrm>
          <a:prstGeom prst="rect">
            <a:avLst/>
          </a:prstGeom>
        </p:spPr>
        <p:txBody>
          <a:bodyPr vert="horz" lIns="91440" tIns="45720" rIns="91440" bIns="45720" rtlCol="0" anchor="b"/>
          <a:lstStyle>
            <a:lvl1pPr algn="r">
              <a:defRPr sz="1000">
                <a:solidFill>
                  <a:schemeClr val="tx1">
                    <a:lumMod val="75000"/>
                    <a:lumOff val="25000"/>
                  </a:schemeClr>
                </a:solidFill>
              </a:defRPr>
            </a:lvl1pPr>
          </a:lstStyle>
          <a:p>
            <a:fld id="{34B7E4EF-A1BD-40F4-AB7B-04F084DD991D}" type="slidenum">
              <a:rPr lang="en-US" smtClean="0"/>
              <a:t>‹#›</a:t>
            </a:fld>
            <a:endParaRPr lang="en-US"/>
          </a:p>
        </p:txBody>
      </p:sp>
    </p:spTree>
    <p:extLst>
      <p:ext uri="{BB962C8B-B14F-4D97-AF65-F5344CB8AC3E}">
        <p14:creationId xmlns:p14="http://schemas.microsoft.com/office/powerpoint/2010/main" val="1377396369"/>
      </p:ext>
    </p:extLst>
  </p:cSld>
  <p:clrMap bg1="dk1" tx1="lt1" bg2="dk2" tx2="lt2" accent1="accent1" accent2="accent2" accent3="accent3" accent4="accent4" accent5="accent5" accent6="accent6" hlink="hlink" folHlink="folHlink"/>
  <p:sldLayoutIdLst>
    <p:sldLayoutId id="2147485398" r:id="rId1"/>
    <p:sldLayoutId id="2147485399" r:id="rId2"/>
    <p:sldLayoutId id="2147485400" r:id="rId3"/>
    <p:sldLayoutId id="2147485401" r:id="rId4"/>
    <p:sldLayoutId id="2147485402" r:id="rId5"/>
    <p:sldLayoutId id="2147485403" r:id="rId6"/>
    <p:sldLayoutId id="2147485404" r:id="rId7"/>
    <p:sldLayoutId id="2147485405" r:id="rId8"/>
    <p:sldLayoutId id="2147485406" r:id="rId9"/>
    <p:sldLayoutId id="2147485407" r:id="rId10"/>
    <p:sldLayoutId id="2147485408" r:id="rId11"/>
    <p:sldLayoutId id="2147485409" r:id="rId12"/>
  </p:sldLayoutIdLst>
  <p:hf sldNum="0" hdr="0" ftr="0" dt="0"/>
  <p:txStyles>
    <p:titleStyle>
      <a:lvl1pPr algn="l" defTabSz="914400" rtl="0" eaLnBrk="1" latinLnBrk="0" hangingPunct="1">
        <a:lnSpc>
          <a:spcPct val="90000"/>
        </a:lnSpc>
        <a:spcBef>
          <a:spcPct val="0"/>
        </a:spcBef>
        <a:buNone/>
        <a:defRPr lang="en-US" sz="4800" kern="1200" cap="none" spc="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728584"/>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031059"/>
            <a:ext cx="11653521" cy="207633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15" name="Group 14"/>
          <p:cNvGrpSpPr/>
          <p:nvPr userDrawn="1"/>
        </p:nvGrpSpPr>
        <p:grpSpPr>
          <a:xfrm>
            <a:off x="12299576" y="0"/>
            <a:ext cx="331694" cy="5622724"/>
            <a:chOff x="12263718" y="0"/>
            <a:chExt cx="555812" cy="5622724"/>
          </a:xfrm>
        </p:grpSpPr>
        <p:sp>
          <p:nvSpPr>
            <p:cNvPr id="3" name="Rectangle 2"/>
            <p:cNvSpPr/>
            <p:nvPr userDrawn="1"/>
          </p:nvSpPr>
          <p:spPr bwMode="auto">
            <a:xfrm>
              <a:off x="12263718" y="0"/>
              <a:ext cx="555812" cy="55581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12263718" y="633364"/>
              <a:ext cx="555812" cy="55581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auto">
            <a:xfrm>
              <a:off x="12263718" y="1266728"/>
              <a:ext cx="555812" cy="55581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12263718" y="1900092"/>
              <a:ext cx="555812" cy="55581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p:cNvSpPr/>
            <p:nvPr userDrawn="1"/>
          </p:nvSpPr>
          <p:spPr bwMode="auto">
            <a:xfrm>
              <a:off x="12263718" y="2533456"/>
              <a:ext cx="555812" cy="55581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p:cNvSpPr/>
            <p:nvPr userDrawn="1"/>
          </p:nvSpPr>
          <p:spPr bwMode="auto">
            <a:xfrm>
              <a:off x="12263718" y="3166820"/>
              <a:ext cx="555812" cy="555812"/>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p:cNvSpPr/>
            <p:nvPr userDrawn="1"/>
          </p:nvSpPr>
          <p:spPr bwMode="auto">
            <a:xfrm>
              <a:off x="12263718" y="3800184"/>
              <a:ext cx="555812" cy="55581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13"/>
            <p:cNvSpPr/>
            <p:nvPr userDrawn="1"/>
          </p:nvSpPr>
          <p:spPr bwMode="auto">
            <a:xfrm>
              <a:off x="12263718" y="4433548"/>
              <a:ext cx="555812" cy="555812"/>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15"/>
            <p:cNvSpPr/>
            <p:nvPr userDrawn="1"/>
          </p:nvSpPr>
          <p:spPr bwMode="auto">
            <a:xfrm>
              <a:off x="12263718" y="5066912"/>
              <a:ext cx="555812" cy="55581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849098307"/>
      </p:ext>
    </p:extLst>
  </p:cSld>
  <p:clrMap bg1="lt1" tx1="dk1" bg2="lt2" tx2="dk2" accent1="accent1" accent2="accent2" accent3="accent3" accent4="accent4" accent5="accent5" accent6="accent6" hlink="hlink" folHlink="folHlink"/>
  <p:sldLayoutIdLst>
    <p:sldLayoutId id="2147485411" r:id="rId1"/>
    <p:sldLayoutId id="2147485412" r:id="rId2"/>
    <p:sldLayoutId id="2147485413" r:id="rId3"/>
    <p:sldLayoutId id="2147485414" r:id="rId4"/>
    <p:sldLayoutId id="2147485415" r:id="rId5"/>
    <p:sldLayoutId id="2147485416" r:id="rId6"/>
    <p:sldLayoutId id="2147485417" r:id="rId7"/>
    <p:sldLayoutId id="2147485418" r:id="rId8"/>
  </p:sldLayoutIdLst>
  <p:transition>
    <p:fade/>
  </p:transition>
  <p:txStyles>
    <p:titleStyle>
      <a:lvl1pPr marL="0" algn="l" defTabSz="914367" rtl="0" eaLnBrk="1" latinLnBrk="0" hangingPunct="1">
        <a:lnSpc>
          <a:spcPct val="90000"/>
        </a:lnSpc>
        <a:spcBef>
          <a:spcPct val="0"/>
        </a:spcBef>
        <a:buNone/>
        <a:defRPr lang="en-US" sz="4400" b="0" kern="1200" cap="none" spc="-100" baseline="0" dirty="0">
          <a:ln w="3175">
            <a:noFill/>
          </a:ln>
          <a:gradFill>
            <a:gsLst>
              <a:gs pos="62564">
                <a:schemeClr val="accent1"/>
              </a:gs>
              <a:gs pos="55000">
                <a:schemeClr val="accent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200"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1"/>
          <a:srcRect l="762"/>
          <a:stretch/>
        </p:blipFill>
        <p:spPr>
          <a:xfrm rot="5400000">
            <a:off x="9464500" y="2843773"/>
            <a:ext cx="6858000" cy="1170455"/>
          </a:xfrm>
          <a:prstGeom prst="rect">
            <a:avLst/>
          </a:prstGeom>
        </p:spPr>
      </p:pic>
      <p:pic>
        <p:nvPicPr>
          <p:cNvPr id="5" name="Picture 4" descr="SPARK Event logo">
            <a:extLst>
              <a:ext uri="{FF2B5EF4-FFF2-40B4-BE49-F238E27FC236}">
                <a16:creationId xmlns:a16="http://schemas.microsoft.com/office/drawing/2014/main" id="{6052AD71-7975-4051-9150-1350EFA3BB1D}"/>
              </a:ext>
            </a:extLst>
          </p:cNvPr>
          <p:cNvPicPr>
            <a:picLocks noChangeAspect="1"/>
          </p:cNvPicPr>
          <p:nvPr userDrawn="1"/>
        </p:nvPicPr>
        <p:blipFill>
          <a:blip r:embed="rId32"/>
          <a:stretch>
            <a:fillRect/>
          </a:stretch>
        </p:blipFill>
        <p:spPr>
          <a:xfrm>
            <a:off x="11206622" y="6272782"/>
            <a:ext cx="836025" cy="585217"/>
          </a:xfrm>
          <a:prstGeom prst="rect">
            <a:avLst/>
          </a:prstGeom>
        </p:spPr>
      </p:pic>
    </p:spTree>
    <p:extLst>
      <p:ext uri="{BB962C8B-B14F-4D97-AF65-F5344CB8AC3E}">
        <p14:creationId xmlns:p14="http://schemas.microsoft.com/office/powerpoint/2010/main" val="2399570285"/>
      </p:ext>
    </p:extLst>
  </p:cSld>
  <p:clrMap bg1="lt1" tx1="dk1" bg2="lt2" tx2="dk2" accent1="accent1" accent2="accent2" accent3="accent3" accent4="accent4" accent5="accent5" accent6="accent6" hlink="hlink" folHlink="folHlink"/>
  <p:sldLayoutIdLst>
    <p:sldLayoutId id="2147485420" r:id="rId1"/>
    <p:sldLayoutId id="2147485421" r:id="rId2"/>
    <p:sldLayoutId id="2147485422" r:id="rId3"/>
    <p:sldLayoutId id="2147485423" r:id="rId4"/>
    <p:sldLayoutId id="2147485424" r:id="rId5"/>
    <p:sldLayoutId id="2147485425" r:id="rId6"/>
    <p:sldLayoutId id="2147485426" r:id="rId7"/>
    <p:sldLayoutId id="2147485427" r:id="rId8"/>
    <p:sldLayoutId id="2147485428" r:id="rId9"/>
    <p:sldLayoutId id="2147485429" r:id="rId10"/>
    <p:sldLayoutId id="2147485430" r:id="rId11"/>
    <p:sldLayoutId id="2147485431" r:id="rId12"/>
    <p:sldLayoutId id="2147485432" r:id="rId13"/>
    <p:sldLayoutId id="2147485433" r:id="rId14"/>
    <p:sldLayoutId id="2147485434" r:id="rId15"/>
    <p:sldLayoutId id="2147485435" r:id="rId16"/>
    <p:sldLayoutId id="2147485436" r:id="rId17"/>
    <p:sldLayoutId id="2147485437" r:id="rId18"/>
    <p:sldLayoutId id="2147485438" r:id="rId19"/>
    <p:sldLayoutId id="2147485439" r:id="rId20"/>
    <p:sldLayoutId id="2147485440" r:id="rId21"/>
    <p:sldLayoutId id="2147485441" r:id="rId22"/>
    <p:sldLayoutId id="2147485442" r:id="rId23"/>
    <p:sldLayoutId id="2147485443" r:id="rId24"/>
    <p:sldLayoutId id="2147485444" r:id="rId25"/>
    <p:sldLayoutId id="2147485445" r:id="rId26"/>
    <p:sldLayoutId id="2147485446" r:id="rId27"/>
    <p:sldLayoutId id="2147485448" r:id="rId28"/>
    <p:sldLayoutId id="2147485449" r:id="rId29"/>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0.xml"/><Relationship Id="rId1" Type="http://schemas.openxmlformats.org/officeDocument/2006/relationships/slideLayout" Target="../slideLayouts/slideLayout131.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1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1.xml"/><Relationship Id="rId1" Type="http://schemas.openxmlformats.org/officeDocument/2006/relationships/slideLayout" Target="../slideLayouts/slideLayout141.xml"/><Relationship Id="rId5" Type="http://schemas.openxmlformats.org/officeDocument/2006/relationships/image" Target="../media/image49.png"/><Relationship Id="rId4" Type="http://schemas.openxmlformats.org/officeDocument/2006/relationships/image" Target="../media/image48.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2.xml"/></Relationships>
</file>

<file path=ppt/slides/_rels/slide13.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50.png"/><Relationship Id="rId7" Type="http://schemas.openxmlformats.org/officeDocument/2006/relationships/image" Target="../media/image54.svg"/><Relationship Id="rId2" Type="http://schemas.openxmlformats.org/officeDocument/2006/relationships/notesSlide" Target="../notesSlides/notesSlide13.xml"/><Relationship Id="rId1" Type="http://schemas.openxmlformats.org/officeDocument/2006/relationships/slideLayout" Target="../slideLayouts/slideLayout128.xml"/><Relationship Id="rId6" Type="http://schemas.openxmlformats.org/officeDocument/2006/relationships/image" Target="../media/image53.svg"/><Relationship Id="rId11" Type="http://schemas.openxmlformats.org/officeDocument/2006/relationships/image" Target="../media/image58.jpeg"/><Relationship Id="rId5" Type="http://schemas.openxmlformats.org/officeDocument/2006/relationships/image" Target="../media/image52.png"/><Relationship Id="rId10" Type="http://schemas.openxmlformats.org/officeDocument/2006/relationships/image" Target="../media/image57.svg"/><Relationship Id="rId4" Type="http://schemas.openxmlformats.org/officeDocument/2006/relationships/image" Target="../media/image51.svg"/><Relationship Id="rId9" Type="http://schemas.openxmlformats.org/officeDocument/2006/relationships/image" Target="../media/image56.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1.xml"/></Relationships>
</file>

<file path=ppt/slides/_rels/slide16.xml.rels><?xml version="1.0" encoding="UTF-8" standalone="yes"?>
<Relationships xmlns="http://schemas.openxmlformats.org/package/2006/relationships"><Relationship Id="rId3" Type="http://schemas.openxmlformats.org/officeDocument/2006/relationships/image" Target="../media/image59.emf"/><Relationship Id="rId2" Type="http://schemas.openxmlformats.org/officeDocument/2006/relationships/notesSlide" Target="../notesSlides/notesSlide16.xml"/><Relationship Id="rId1" Type="http://schemas.openxmlformats.org/officeDocument/2006/relationships/slideLayout" Target="../slideLayouts/slideLayout141.xml"/><Relationship Id="rId4" Type="http://schemas.openxmlformats.org/officeDocument/2006/relationships/image" Target="../media/image60.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1.xml"/></Relationships>
</file>

<file path=ppt/slides/_rels/slide18.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18.xml"/><Relationship Id="rId1" Type="http://schemas.openxmlformats.org/officeDocument/2006/relationships/slideLayout" Target="../slideLayouts/slideLayout13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0.xml"/></Relationships>
</file>

<file path=ppt/slides/_rels/slide2.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2.xml"/><Relationship Id="rId1" Type="http://schemas.openxmlformats.org/officeDocument/2006/relationships/slideLayout" Target="../slideLayouts/slideLayout46.xml"/></Relationships>
</file>

<file path=ppt/slides/_rels/slide2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0.xml"/><Relationship Id="rId1" Type="http://schemas.openxmlformats.org/officeDocument/2006/relationships/slideLayout" Target="../slideLayouts/slideLayout30.xml"/></Relationships>
</file>

<file path=ppt/slides/_rels/slide2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slideLayout" Target="../slideLayouts/slideLayout19.xml"/><Relationship Id="rId1" Type="http://schemas.openxmlformats.org/officeDocument/2006/relationships/themeOverride" Target="../theme/themeOverride1.xml"/></Relationships>
</file>

<file path=ppt/slides/_rels/slide2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1.xml"/><Relationship Id="rId1" Type="http://schemas.openxmlformats.org/officeDocument/2006/relationships/slideLayout" Target="../slideLayouts/slideLayout11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0.xml"/></Relationships>
</file>

<file path=ppt/slides/_rels/slide24.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66.svg"/><Relationship Id="rId7" Type="http://schemas.openxmlformats.org/officeDocument/2006/relationships/image" Target="../media/image69.svg"/><Relationship Id="rId2" Type="http://schemas.openxmlformats.org/officeDocument/2006/relationships/image" Target="../media/image65.png"/><Relationship Id="rId1" Type="http://schemas.openxmlformats.org/officeDocument/2006/relationships/slideLayout" Target="../slideLayouts/slideLayout8.xml"/><Relationship Id="rId6" Type="http://schemas.openxmlformats.org/officeDocument/2006/relationships/image" Target="../media/image50.png"/><Relationship Id="rId11" Type="http://schemas.openxmlformats.org/officeDocument/2006/relationships/image" Target="../media/image73.svg"/><Relationship Id="rId5" Type="http://schemas.openxmlformats.org/officeDocument/2006/relationships/image" Target="../media/image68.svg"/><Relationship Id="rId10" Type="http://schemas.openxmlformats.org/officeDocument/2006/relationships/image" Target="../media/image72.png"/><Relationship Id="rId4" Type="http://schemas.openxmlformats.org/officeDocument/2006/relationships/image" Target="../media/image67.png"/><Relationship Id="rId9" Type="http://schemas.openxmlformats.org/officeDocument/2006/relationships/image" Target="../media/image71.svg"/></Relationships>
</file>

<file path=ppt/slides/_rels/slide25.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120.xml"/></Relationships>
</file>

<file path=ppt/slides/_rels/slide26.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75.svg"/><Relationship Id="rId7" Type="http://schemas.openxmlformats.org/officeDocument/2006/relationships/image" Target="../media/image78.svg"/><Relationship Id="rId2" Type="http://schemas.openxmlformats.org/officeDocument/2006/relationships/image" Target="../media/image70.png"/><Relationship Id="rId1" Type="http://schemas.openxmlformats.org/officeDocument/2006/relationships/slideLayout" Target="../slideLayouts/slideLayout8.xml"/><Relationship Id="rId6" Type="http://schemas.openxmlformats.org/officeDocument/2006/relationships/image" Target="../media/image77.png"/><Relationship Id="rId11" Type="http://schemas.openxmlformats.org/officeDocument/2006/relationships/image" Target="../media/image57.svg"/><Relationship Id="rId5" Type="http://schemas.openxmlformats.org/officeDocument/2006/relationships/image" Target="../media/image76.svg"/><Relationship Id="rId10" Type="http://schemas.openxmlformats.org/officeDocument/2006/relationships/image" Target="../media/image56.png"/><Relationship Id="rId4" Type="http://schemas.openxmlformats.org/officeDocument/2006/relationships/image" Target="../media/image72.png"/><Relationship Id="rId9" Type="http://schemas.openxmlformats.org/officeDocument/2006/relationships/image" Target="../media/image54.svg"/></Relationships>
</file>

<file path=ppt/slides/_rels/slide27.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notesSlide" Target="../notesSlides/notesSlide23.xml"/><Relationship Id="rId1" Type="http://schemas.openxmlformats.org/officeDocument/2006/relationships/slideLayout" Target="../slideLayouts/slideLayout30.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0.xml"/></Relationships>
</file>

<file path=ppt/slides/_rels/slide2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1.xml"/></Relationships>
</file>

<file path=ppt/slides/_rels/slide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9.xml"/><Relationship Id="rId1" Type="http://schemas.openxmlformats.org/officeDocument/2006/relationships/slideLayout" Target="../slideLayouts/slideLayout131.xml"/><Relationship Id="rId4" Type="http://schemas.openxmlformats.org/officeDocument/2006/relationships/image" Target="../media/image4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21379" y="1273338"/>
            <a:ext cx="7540698" cy="2769989"/>
          </a:xfrm>
        </p:spPr>
        <p:txBody>
          <a:bodyPr/>
          <a:lstStyle/>
          <a:p>
            <a:r>
              <a:rPr lang="en-GB" dirty="0"/>
              <a:t>Microsoft Cloud University</a:t>
            </a:r>
            <a:br>
              <a:rPr lang="en-GB" dirty="0"/>
            </a:br>
            <a:r>
              <a:rPr lang="en-GB" dirty="0"/>
              <a:t>Azure Fundamentals – Compute, Storage, Migration and Data Protection</a:t>
            </a:r>
          </a:p>
        </p:txBody>
      </p:sp>
      <p:sp>
        <p:nvSpPr>
          <p:cNvPr id="3" name="TextBox 2">
            <a:extLst>
              <a:ext uri="{FF2B5EF4-FFF2-40B4-BE49-F238E27FC236}">
                <a16:creationId xmlns:a16="http://schemas.microsoft.com/office/drawing/2014/main" id="{6D63114C-9E27-C813-DF74-E276460DF808}"/>
              </a:ext>
            </a:extLst>
          </p:cNvPr>
          <p:cNvSpPr txBox="1"/>
          <p:nvPr/>
        </p:nvSpPr>
        <p:spPr>
          <a:xfrm>
            <a:off x="584200" y="4791193"/>
            <a:ext cx="6762878" cy="1077218"/>
          </a:xfrm>
          <a:prstGeom prst="rect">
            <a:avLst/>
          </a:prstGeom>
          <a:noFill/>
        </p:spPr>
        <p:txBody>
          <a:bodyPr wrap="square">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lang="en-GB" sz="2000" spc="-50" dirty="0">
                <a:ln w="3175">
                  <a:noFill/>
                </a:ln>
                <a:latin typeface="+mj-lt"/>
                <a:cs typeface="Segoe UI" panose="020B0502040204020203" pitchFamily="34" charset="0"/>
              </a:rPr>
              <a:t>Manavi Banerjee</a:t>
            </a:r>
          </a:p>
          <a:p>
            <a:pPr marL="0" marR="0" lvl="0" indent="0" algn="l" defTabSz="914400" rtl="0" eaLnBrk="1" fontAlgn="auto" latinLnBrk="0" hangingPunct="1">
              <a:lnSpc>
                <a:spcPct val="90000"/>
              </a:lnSpc>
              <a:spcBef>
                <a:spcPts val="0"/>
              </a:spcBef>
              <a:spcAft>
                <a:spcPts val="600"/>
              </a:spcAft>
              <a:buClrTx/>
              <a:buSzTx/>
              <a:buFontTx/>
              <a:buNone/>
              <a:tabLst/>
              <a:defRPr/>
            </a:pPr>
            <a:r>
              <a:rPr lang="en-GB" sz="2000" spc="-50" dirty="0">
                <a:ln w="3175">
                  <a:noFill/>
                </a:ln>
                <a:latin typeface="+mj-lt"/>
                <a:cs typeface="Segoe UI" panose="020B0502040204020203" pitchFamily="34" charset="0"/>
              </a:rPr>
              <a:t>Senior Cloud Solution Architect</a:t>
            </a:r>
          </a:p>
          <a:p>
            <a:pPr marL="0" marR="0" lvl="0" indent="0" algn="l" defTabSz="914400" rtl="0" eaLnBrk="1" fontAlgn="auto" latinLnBrk="0" hangingPunct="1">
              <a:lnSpc>
                <a:spcPct val="90000"/>
              </a:lnSpc>
              <a:spcBef>
                <a:spcPts val="0"/>
              </a:spcBef>
              <a:spcAft>
                <a:spcPts val="600"/>
              </a:spcAft>
              <a:buClrTx/>
              <a:buSzTx/>
              <a:buFontTx/>
              <a:buNone/>
              <a:tabLst/>
              <a:defRPr/>
            </a:pPr>
            <a:r>
              <a:rPr lang="en-GB" sz="2000" spc="-50" dirty="0">
                <a:ln w="3175">
                  <a:noFill/>
                </a:ln>
                <a:latin typeface="+mj-lt"/>
                <a:cs typeface="Segoe UI" panose="020B0502040204020203" pitchFamily="34" charset="0"/>
              </a:rPr>
              <a:t>mabanerj@microsoft.com</a:t>
            </a:r>
          </a:p>
        </p:txBody>
      </p:sp>
    </p:spTree>
    <p:extLst>
      <p:ext uri="{BB962C8B-B14F-4D97-AF65-F5344CB8AC3E}">
        <p14:creationId xmlns:p14="http://schemas.microsoft.com/office/powerpoint/2010/main" val="2182683946"/>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4E1B4B48-8D10-4DAA-98CB-46D1D4254935}"/>
              </a:ext>
            </a:extLst>
          </p:cNvPr>
          <p:cNvSpPr/>
          <p:nvPr/>
        </p:nvSpPr>
        <p:spPr bwMode="auto">
          <a:xfrm>
            <a:off x="0" y="0"/>
            <a:ext cx="3429974"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panose="020B0502040204020203" pitchFamily="34" charset="0"/>
              <a:cs typeface="Segoe UI Semibold" panose="020B0702040204020203" pitchFamily="34" charset="0"/>
            </a:endParaRPr>
          </a:p>
        </p:txBody>
      </p:sp>
      <p:sp>
        <p:nvSpPr>
          <p:cNvPr id="5" name="Title 4">
            <a:extLst>
              <a:ext uri="{FF2B5EF4-FFF2-40B4-BE49-F238E27FC236}">
                <a16:creationId xmlns:a16="http://schemas.microsoft.com/office/drawing/2014/main" id="{92CEE24A-6453-4A96-B04B-B40D082BA770}"/>
              </a:ext>
            </a:extLst>
          </p:cNvPr>
          <p:cNvSpPr>
            <a:spLocks noGrp="1"/>
          </p:cNvSpPr>
          <p:nvPr>
            <p:ph type="title"/>
          </p:nvPr>
        </p:nvSpPr>
        <p:spPr>
          <a:xfrm>
            <a:off x="269240" y="354826"/>
            <a:ext cx="3160734" cy="899665"/>
          </a:xfrm>
        </p:spPr>
        <p:txBody>
          <a:bodyPr/>
          <a:lstStyle/>
          <a:p>
            <a:r>
              <a:rPr lang="en-US" sz="4000"/>
              <a:t>Beyond on-demand infrastructure</a:t>
            </a:r>
            <a:br>
              <a:rPr lang="en-US" sz="4000"/>
            </a:br>
            <a:endParaRPr lang="en-US" sz="4000"/>
          </a:p>
        </p:txBody>
      </p:sp>
      <p:sp>
        <p:nvSpPr>
          <p:cNvPr id="6" name="Freeform: Shape 5">
            <a:extLst>
              <a:ext uri="{FF2B5EF4-FFF2-40B4-BE49-F238E27FC236}">
                <a16:creationId xmlns:a16="http://schemas.microsoft.com/office/drawing/2014/main" id="{A2A9E54C-8216-4105-A48D-72086224AE3B}"/>
              </a:ext>
            </a:extLst>
          </p:cNvPr>
          <p:cNvSpPr/>
          <p:nvPr/>
        </p:nvSpPr>
        <p:spPr bwMode="auto">
          <a:xfrm>
            <a:off x="5449056" y="3513528"/>
            <a:ext cx="4848742" cy="2676146"/>
          </a:xfrm>
          <a:custGeom>
            <a:avLst/>
            <a:gdLst>
              <a:gd name="connsiteX0" fmla="*/ 3361107 w 6810924"/>
              <a:gd name="connsiteY0" fmla="*/ 0 h 3759126"/>
              <a:gd name="connsiteX1" fmla="*/ 4838321 w 6810924"/>
              <a:gd name="connsiteY1" fmla="*/ 979163 h 3759126"/>
              <a:gd name="connsiteX2" fmla="*/ 4860282 w 6810924"/>
              <a:gd name="connsiteY2" fmla="*/ 1039166 h 3759126"/>
              <a:gd name="connsiteX3" fmla="*/ 4977487 w 6810924"/>
              <a:gd name="connsiteY3" fmla="*/ 996268 h 3759126"/>
              <a:gd name="connsiteX4" fmla="*/ 5397728 w 6810924"/>
              <a:gd name="connsiteY4" fmla="*/ 932734 h 3759126"/>
              <a:gd name="connsiteX5" fmla="*/ 6810924 w 6810924"/>
              <a:gd name="connsiteY5" fmla="*/ 2345930 h 3759126"/>
              <a:gd name="connsiteX6" fmla="*/ 5542219 w 6810924"/>
              <a:gd name="connsiteY6" fmla="*/ 3751830 h 3759126"/>
              <a:gd name="connsiteX7" fmla="*/ 5469009 w 6810924"/>
              <a:gd name="connsiteY7" fmla="*/ 3755527 h 3759126"/>
              <a:gd name="connsiteX8" fmla="*/ 5469009 w 6810924"/>
              <a:gd name="connsiteY8" fmla="*/ 3759125 h 3759126"/>
              <a:gd name="connsiteX9" fmla="*/ 5397748 w 6810924"/>
              <a:gd name="connsiteY9" fmla="*/ 3759125 h 3759126"/>
              <a:gd name="connsiteX10" fmla="*/ 5397728 w 6810924"/>
              <a:gd name="connsiteY10" fmla="*/ 3759126 h 3759126"/>
              <a:gd name="connsiteX11" fmla="*/ 5397708 w 6810924"/>
              <a:gd name="connsiteY11" fmla="*/ 3759125 h 3759126"/>
              <a:gd name="connsiteX12" fmla="*/ 779509 w 6810924"/>
              <a:gd name="connsiteY12" fmla="*/ 3759125 h 3759126"/>
              <a:gd name="connsiteX13" fmla="*/ 779489 w 6810924"/>
              <a:gd name="connsiteY13" fmla="*/ 3759126 h 3759126"/>
              <a:gd name="connsiteX14" fmla="*/ 779470 w 6810924"/>
              <a:gd name="connsiteY14" fmla="*/ 3759125 h 3759126"/>
              <a:gd name="connsiteX15" fmla="*/ 760443 w 6810924"/>
              <a:gd name="connsiteY15" fmla="*/ 3759125 h 3759126"/>
              <a:gd name="connsiteX16" fmla="*/ 760443 w 6810924"/>
              <a:gd name="connsiteY16" fmla="*/ 3758165 h 3759126"/>
              <a:gd name="connsiteX17" fmla="*/ 699791 w 6810924"/>
              <a:gd name="connsiteY17" fmla="*/ 3755102 h 3759126"/>
              <a:gd name="connsiteX18" fmla="*/ 0 w 6810924"/>
              <a:gd name="connsiteY18" fmla="*/ 2979637 h 3759126"/>
              <a:gd name="connsiteX19" fmla="*/ 779489 w 6810924"/>
              <a:gd name="connsiteY19" fmla="*/ 2200148 h 3759126"/>
              <a:gd name="connsiteX20" fmla="*/ 869383 w 6810924"/>
              <a:gd name="connsiteY20" fmla="*/ 2205818 h 3759126"/>
              <a:gd name="connsiteX21" fmla="*/ 855381 w 6810924"/>
              <a:gd name="connsiteY21" fmla="*/ 2066924 h 3759126"/>
              <a:gd name="connsiteX22" fmla="*/ 1782273 w 6810924"/>
              <a:gd name="connsiteY22" fmla="*/ 1140032 h 3759126"/>
              <a:gd name="connsiteX23" fmla="*/ 1825926 w 6810924"/>
              <a:gd name="connsiteY23" fmla="*/ 1142236 h 3759126"/>
              <a:gd name="connsiteX24" fmla="*/ 1829983 w 6810924"/>
              <a:gd name="connsiteY24" fmla="*/ 1126458 h 3759126"/>
              <a:gd name="connsiteX25" fmla="*/ 3361107 w 6810924"/>
              <a:gd name="connsiteY25" fmla="*/ 0 h 3759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810924" h="3759126">
                <a:moveTo>
                  <a:pt x="3361107" y="0"/>
                </a:moveTo>
                <a:cubicBezTo>
                  <a:pt x="4025175" y="0"/>
                  <a:pt x="4594941" y="403750"/>
                  <a:pt x="4838321" y="979163"/>
                </a:cubicBezTo>
                <a:lnTo>
                  <a:pt x="4860282" y="1039166"/>
                </a:lnTo>
                <a:lnTo>
                  <a:pt x="4977487" y="996268"/>
                </a:lnTo>
                <a:cubicBezTo>
                  <a:pt x="5110241" y="954978"/>
                  <a:pt x="5251387" y="932734"/>
                  <a:pt x="5397728" y="932734"/>
                </a:cubicBezTo>
                <a:cubicBezTo>
                  <a:pt x="6178215" y="932734"/>
                  <a:pt x="6810924" y="1565443"/>
                  <a:pt x="6810924" y="2345930"/>
                </a:cubicBezTo>
                <a:cubicBezTo>
                  <a:pt x="6810924" y="3077637"/>
                  <a:pt x="6254832" y="3679460"/>
                  <a:pt x="5542219" y="3751830"/>
                </a:cubicBezTo>
                <a:lnTo>
                  <a:pt x="5469009" y="3755527"/>
                </a:lnTo>
                <a:lnTo>
                  <a:pt x="5469009" y="3759125"/>
                </a:lnTo>
                <a:lnTo>
                  <a:pt x="5397748" y="3759125"/>
                </a:lnTo>
                <a:lnTo>
                  <a:pt x="5397728" y="3759126"/>
                </a:lnTo>
                <a:lnTo>
                  <a:pt x="5397708" y="3759125"/>
                </a:lnTo>
                <a:lnTo>
                  <a:pt x="779509" y="3759125"/>
                </a:lnTo>
                <a:lnTo>
                  <a:pt x="779489" y="3759126"/>
                </a:lnTo>
                <a:lnTo>
                  <a:pt x="779470" y="3759125"/>
                </a:lnTo>
                <a:lnTo>
                  <a:pt x="760443" y="3759125"/>
                </a:lnTo>
                <a:lnTo>
                  <a:pt x="760443" y="3758165"/>
                </a:lnTo>
                <a:lnTo>
                  <a:pt x="699791" y="3755102"/>
                </a:lnTo>
                <a:cubicBezTo>
                  <a:pt x="306729" y="3715184"/>
                  <a:pt x="0" y="3383231"/>
                  <a:pt x="0" y="2979637"/>
                </a:cubicBezTo>
                <a:cubicBezTo>
                  <a:pt x="0" y="2549137"/>
                  <a:pt x="348989" y="2200148"/>
                  <a:pt x="779489" y="2200148"/>
                </a:cubicBezTo>
                <a:lnTo>
                  <a:pt x="869383" y="2205818"/>
                </a:lnTo>
                <a:lnTo>
                  <a:pt x="855381" y="2066924"/>
                </a:lnTo>
                <a:cubicBezTo>
                  <a:pt x="855381" y="1555016"/>
                  <a:pt x="1270365" y="1140032"/>
                  <a:pt x="1782273" y="1140032"/>
                </a:cubicBezTo>
                <a:lnTo>
                  <a:pt x="1825926" y="1142236"/>
                </a:lnTo>
                <a:lnTo>
                  <a:pt x="1829983" y="1126458"/>
                </a:lnTo>
                <a:cubicBezTo>
                  <a:pt x="2032967" y="473846"/>
                  <a:pt x="2641701" y="0"/>
                  <a:pt x="3361107" y="0"/>
                </a:cubicBezTo>
                <a:close/>
              </a:path>
            </a:pathLst>
          </a:custGeom>
          <a:noFill/>
          <a:ln w="1905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 name="MS cloud text">
            <a:extLst>
              <a:ext uri="{FF2B5EF4-FFF2-40B4-BE49-F238E27FC236}">
                <a16:creationId xmlns:a16="http://schemas.microsoft.com/office/drawing/2014/main" id="{9ED29C93-3F7C-4DAD-BB46-8AFAEF8A16F1}"/>
              </a:ext>
            </a:extLst>
          </p:cNvPr>
          <p:cNvSpPr txBox="1">
            <a:spLocks/>
          </p:cNvSpPr>
          <p:nvPr/>
        </p:nvSpPr>
        <p:spPr>
          <a:xfrm>
            <a:off x="6823295" y="3821729"/>
            <a:ext cx="2100264" cy="865936"/>
          </a:xfrm>
          <a:prstGeom prst="rect">
            <a:avLst/>
          </a:prstGeom>
        </p:spPr>
        <p:txBody>
          <a:bodyPr vert="horz" wrap="square" lIns="143428" tIns="89642" rIns="143428" bIns="89642" rtlCol="0" anchor="t">
            <a:noAutofit/>
          </a:bodyPr>
          <a:lstStyle>
            <a:lvl1pPr algn="ctr">
              <a:lnSpc>
                <a:spcPct val="90000"/>
              </a:lnSpc>
              <a:spcBef>
                <a:spcPct val="0"/>
              </a:spcBef>
              <a:buNone/>
              <a:defRPr lang="en-US" sz="4800" b="0" cap="none" spc="-102" baseline="0" dirty="0" smtClean="0">
                <a:ln w="3175">
                  <a:noFill/>
                </a:ln>
                <a:gradFill>
                  <a:gsLst>
                    <a:gs pos="21239">
                      <a:schemeClr val="bg2">
                        <a:lumMod val="50000"/>
                      </a:schemeClr>
                    </a:gs>
                    <a:gs pos="84000">
                      <a:schemeClr val="bg2">
                        <a:lumMod val="50000"/>
                      </a:schemeClr>
                    </a:gs>
                  </a:gsLst>
                  <a:lin ang="5400000" scaled="0"/>
                </a:gradFill>
                <a:effectLst/>
                <a:latin typeface="+mj-lt"/>
                <a:cs typeface="Segoe UI" pitchFamily="34" charset="0"/>
              </a:defRPr>
            </a:lvl1pPr>
          </a:lstStyle>
          <a:p>
            <a:pPr marL="0" marR="0" lvl="0" indent="0" algn="ctr" defTabSz="896386" rtl="0" eaLnBrk="1" fontAlgn="auto" latinLnBrk="0" hangingPunct="1">
              <a:lnSpc>
                <a:spcPct val="90000"/>
              </a:lnSpc>
              <a:spcBef>
                <a:spcPct val="0"/>
              </a:spcBef>
              <a:spcAft>
                <a:spcPts val="0"/>
              </a:spcAft>
              <a:buClrTx/>
              <a:buSzTx/>
              <a:buFontTx/>
              <a:buNone/>
              <a:tabLst/>
              <a:defRPr/>
            </a:pPr>
            <a:r>
              <a:rPr kumimoji="0" lang="en-US" sz="1600" b="0" i="0" u="none" strike="noStrike" kern="0" cap="none" spc="-100" normalizeH="0" baseline="0" noProof="0">
                <a:ln w="3175">
                  <a:noFill/>
                </a:ln>
                <a:gradFill>
                  <a:gsLst>
                    <a:gs pos="0">
                      <a:srgbClr val="0078D7">
                        <a:lumMod val="50000"/>
                      </a:srgbClr>
                    </a:gs>
                    <a:gs pos="100000">
                      <a:srgbClr val="0078D7">
                        <a:lumMod val="50000"/>
                      </a:srgbClr>
                    </a:gs>
                  </a:gsLst>
                  <a:lin ang="5400000" scaled="0"/>
                </a:gradFill>
                <a:effectLst/>
                <a:uLnTx/>
                <a:uFillTx/>
                <a:latin typeface="Segoe UI Semibold" panose="020B0702040204020203" pitchFamily="34" charset="0"/>
                <a:ea typeface="+mn-ea"/>
                <a:cs typeface="Segoe UI Semibold" panose="020B0702040204020203" pitchFamily="34" charset="0"/>
              </a:rPr>
              <a:t>On-demand infrastructure</a:t>
            </a:r>
          </a:p>
        </p:txBody>
      </p:sp>
      <p:grpSp>
        <p:nvGrpSpPr>
          <p:cNvPr id="2" name="Group 1">
            <a:extLst>
              <a:ext uri="{FF2B5EF4-FFF2-40B4-BE49-F238E27FC236}">
                <a16:creationId xmlns:a16="http://schemas.microsoft.com/office/drawing/2014/main" id="{E47D5FB0-C85D-412F-836A-8F8726A70D03}"/>
              </a:ext>
            </a:extLst>
          </p:cNvPr>
          <p:cNvGrpSpPr/>
          <p:nvPr/>
        </p:nvGrpSpPr>
        <p:grpSpPr>
          <a:xfrm>
            <a:off x="6537674" y="4927512"/>
            <a:ext cx="2963209" cy="789785"/>
            <a:chOff x="6478106" y="5077615"/>
            <a:chExt cx="2963209" cy="789785"/>
          </a:xfrm>
        </p:grpSpPr>
        <p:grpSp>
          <p:nvGrpSpPr>
            <p:cNvPr id="8" name="Group 4">
              <a:extLst>
                <a:ext uri="{FF2B5EF4-FFF2-40B4-BE49-F238E27FC236}">
                  <a16:creationId xmlns:a16="http://schemas.microsoft.com/office/drawing/2014/main" id="{0256DA05-3A3E-4E3C-B32F-B5ECEF4CDBDF}"/>
                </a:ext>
              </a:extLst>
            </p:cNvPr>
            <p:cNvGrpSpPr>
              <a:grpSpLocks/>
            </p:cNvGrpSpPr>
            <p:nvPr/>
          </p:nvGrpSpPr>
          <p:grpSpPr bwMode="auto">
            <a:xfrm flipH="1">
              <a:off x="6478106" y="5079387"/>
              <a:ext cx="788013" cy="788013"/>
              <a:chOff x="3794" y="2086"/>
              <a:chExt cx="245" cy="238"/>
            </a:xfrm>
          </p:grpSpPr>
          <p:sp>
            <p:nvSpPr>
              <p:cNvPr id="9" name="Rectangle 8">
                <a:extLst>
                  <a:ext uri="{FF2B5EF4-FFF2-40B4-BE49-F238E27FC236}">
                    <a16:creationId xmlns:a16="http://schemas.microsoft.com/office/drawing/2014/main" id="{6C8CBB91-8AA0-4F3E-8EDF-F4F7B722A8A6}"/>
                  </a:ext>
                </a:extLst>
              </p:cNvPr>
              <p:cNvSpPr>
                <a:spLocks noChangeArrowheads="1"/>
              </p:cNvSpPr>
              <p:nvPr/>
            </p:nvSpPr>
            <p:spPr bwMode="auto">
              <a:xfrm>
                <a:off x="3794" y="2086"/>
                <a:ext cx="245" cy="138"/>
              </a:xfrm>
              <a:prstGeom prst="rect">
                <a:avLst/>
              </a:prstGeom>
              <a:noFill/>
              <a:ln w="22225">
                <a:solidFill>
                  <a:schemeClr val="accent3"/>
                </a:solidFill>
                <a:miter lim="800000"/>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 name="Freeform 6">
                <a:extLst>
                  <a:ext uri="{FF2B5EF4-FFF2-40B4-BE49-F238E27FC236}">
                    <a16:creationId xmlns:a16="http://schemas.microsoft.com/office/drawing/2014/main" id="{FDFC7E6C-0D1F-4877-BD70-B67B67071B91}"/>
                  </a:ext>
                </a:extLst>
              </p:cNvPr>
              <p:cNvSpPr>
                <a:spLocks/>
              </p:cNvSpPr>
              <p:nvPr/>
            </p:nvSpPr>
            <p:spPr bwMode="auto">
              <a:xfrm>
                <a:off x="3801" y="2287"/>
                <a:ext cx="231" cy="37"/>
              </a:xfrm>
              <a:custGeom>
                <a:avLst/>
                <a:gdLst>
                  <a:gd name="T0" fmla="*/ 26 w 231"/>
                  <a:gd name="T1" fmla="*/ 0 h 37"/>
                  <a:gd name="T2" fmla="*/ 205 w 231"/>
                  <a:gd name="T3" fmla="*/ 0 h 37"/>
                  <a:gd name="T4" fmla="*/ 231 w 231"/>
                  <a:gd name="T5" fmla="*/ 37 h 37"/>
                  <a:gd name="T6" fmla="*/ 0 w 231"/>
                  <a:gd name="T7" fmla="*/ 37 h 37"/>
                  <a:gd name="T8" fmla="*/ 26 w 231"/>
                  <a:gd name="T9" fmla="*/ 0 h 37"/>
                </a:gdLst>
                <a:ahLst/>
                <a:cxnLst>
                  <a:cxn ang="0">
                    <a:pos x="T0" y="T1"/>
                  </a:cxn>
                  <a:cxn ang="0">
                    <a:pos x="T2" y="T3"/>
                  </a:cxn>
                  <a:cxn ang="0">
                    <a:pos x="T4" y="T5"/>
                  </a:cxn>
                  <a:cxn ang="0">
                    <a:pos x="T6" y="T7"/>
                  </a:cxn>
                  <a:cxn ang="0">
                    <a:pos x="T8" y="T9"/>
                  </a:cxn>
                </a:cxnLst>
                <a:rect l="0" t="0" r="r" b="b"/>
                <a:pathLst>
                  <a:path w="231" h="37">
                    <a:moveTo>
                      <a:pt x="26" y="0"/>
                    </a:moveTo>
                    <a:lnTo>
                      <a:pt x="205" y="0"/>
                    </a:lnTo>
                    <a:lnTo>
                      <a:pt x="231" y="37"/>
                    </a:lnTo>
                    <a:lnTo>
                      <a:pt x="0" y="37"/>
                    </a:lnTo>
                    <a:lnTo>
                      <a:pt x="26" y="0"/>
                    </a:lnTo>
                    <a:close/>
                  </a:path>
                </a:pathLst>
              </a:custGeom>
              <a:noFill/>
              <a:ln w="22225">
                <a:solidFill>
                  <a:schemeClr val="accent3"/>
                </a:solidFill>
                <a:miter lim="800000"/>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 name="Line 7">
                <a:extLst>
                  <a:ext uri="{FF2B5EF4-FFF2-40B4-BE49-F238E27FC236}">
                    <a16:creationId xmlns:a16="http://schemas.microsoft.com/office/drawing/2014/main" id="{8535E60D-C891-492F-A0AC-0753B54169E1}"/>
                  </a:ext>
                </a:extLst>
              </p:cNvPr>
              <p:cNvSpPr>
                <a:spLocks noChangeShapeType="1"/>
              </p:cNvSpPr>
              <p:nvPr/>
            </p:nvSpPr>
            <p:spPr bwMode="auto">
              <a:xfrm>
                <a:off x="3917" y="2224"/>
                <a:ext cx="0" cy="29"/>
              </a:xfrm>
              <a:prstGeom prst="line">
                <a:avLst/>
              </a:prstGeom>
              <a:noFill/>
              <a:ln w="22225">
                <a:solidFill>
                  <a:schemeClr val="accent3"/>
                </a:solidFill>
                <a:miter lim="800000"/>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2" name="Line 8">
                <a:extLst>
                  <a:ext uri="{FF2B5EF4-FFF2-40B4-BE49-F238E27FC236}">
                    <a16:creationId xmlns:a16="http://schemas.microsoft.com/office/drawing/2014/main" id="{6B29D227-C9B1-4C5F-B20C-3A2F0F10FF1D}"/>
                  </a:ext>
                </a:extLst>
              </p:cNvPr>
              <p:cNvSpPr>
                <a:spLocks noChangeShapeType="1"/>
              </p:cNvSpPr>
              <p:nvPr/>
            </p:nvSpPr>
            <p:spPr bwMode="auto">
              <a:xfrm>
                <a:off x="3873" y="2255"/>
                <a:ext cx="86" cy="0"/>
              </a:xfrm>
              <a:prstGeom prst="line">
                <a:avLst/>
              </a:prstGeom>
              <a:noFill/>
              <a:ln w="22225">
                <a:solidFill>
                  <a:schemeClr val="accent3"/>
                </a:solidFill>
                <a:miter lim="800000"/>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13" name="cloud_2" title="Icon of a cloud made of two arrows pointing towards eachother">
              <a:extLst>
                <a:ext uri="{FF2B5EF4-FFF2-40B4-BE49-F238E27FC236}">
                  <a16:creationId xmlns:a16="http://schemas.microsoft.com/office/drawing/2014/main" id="{4F86A441-1DEA-4446-AD94-9C7715170875}"/>
                </a:ext>
              </a:extLst>
            </p:cNvPr>
            <p:cNvSpPr>
              <a:spLocks noChangeAspect="1" noEditPoints="1"/>
            </p:cNvSpPr>
            <p:nvPr/>
          </p:nvSpPr>
          <p:spPr bwMode="auto">
            <a:xfrm>
              <a:off x="6588797" y="5154439"/>
              <a:ext cx="569921" cy="328888"/>
            </a:xfrm>
            <a:custGeom>
              <a:avLst/>
              <a:gdLst>
                <a:gd name="T0" fmla="*/ 138 w 349"/>
                <a:gd name="T1" fmla="*/ 181 h 200"/>
                <a:gd name="T2" fmla="*/ 49 w 349"/>
                <a:gd name="T3" fmla="*/ 181 h 200"/>
                <a:gd name="T4" fmla="*/ 0 w 349"/>
                <a:gd name="T5" fmla="*/ 132 h 200"/>
                <a:gd name="T6" fmla="*/ 49 w 349"/>
                <a:gd name="T7" fmla="*/ 84 h 200"/>
                <a:gd name="T8" fmla="*/ 59 w 349"/>
                <a:gd name="T9" fmla="*/ 85 h 200"/>
                <a:gd name="T10" fmla="*/ 148 w 349"/>
                <a:gd name="T11" fmla="*/ 0 h 200"/>
                <a:gd name="T12" fmla="*/ 234 w 349"/>
                <a:gd name="T13" fmla="*/ 68 h 200"/>
                <a:gd name="T14" fmla="*/ 282 w 349"/>
                <a:gd name="T15" fmla="*/ 47 h 200"/>
                <a:gd name="T16" fmla="*/ 349 w 349"/>
                <a:gd name="T17" fmla="*/ 114 h 200"/>
                <a:gd name="T18" fmla="*/ 282 w 349"/>
                <a:gd name="T19" fmla="*/ 180 h 200"/>
                <a:gd name="T20" fmla="*/ 282 w 349"/>
                <a:gd name="T21" fmla="*/ 180 h 200"/>
                <a:gd name="T22" fmla="*/ 206 w 349"/>
                <a:gd name="T23" fmla="*/ 180 h 200"/>
                <a:gd name="T24" fmla="*/ 119 w 349"/>
                <a:gd name="T25" fmla="*/ 200 h 200"/>
                <a:gd name="T26" fmla="*/ 138 w 349"/>
                <a:gd name="T27" fmla="*/ 181 h 200"/>
                <a:gd name="T28" fmla="*/ 119 w 349"/>
                <a:gd name="T29" fmla="*/ 161 h 200"/>
                <a:gd name="T30" fmla="*/ 225 w 349"/>
                <a:gd name="T31" fmla="*/ 161 h 200"/>
                <a:gd name="T32" fmla="*/ 206 w 349"/>
                <a:gd name="T33" fmla="*/ 180 h 200"/>
                <a:gd name="T34" fmla="*/ 225 w 349"/>
                <a:gd name="T35"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9" h="200">
                  <a:moveTo>
                    <a:pt x="138" y="181"/>
                  </a:moveTo>
                  <a:cubicBezTo>
                    <a:pt x="49" y="181"/>
                    <a:pt x="49" y="181"/>
                    <a:pt x="49" y="181"/>
                  </a:cubicBezTo>
                  <a:cubicBezTo>
                    <a:pt x="22" y="181"/>
                    <a:pt x="0" y="159"/>
                    <a:pt x="0" y="132"/>
                  </a:cubicBezTo>
                  <a:cubicBezTo>
                    <a:pt x="0" y="105"/>
                    <a:pt x="22" y="84"/>
                    <a:pt x="49" y="84"/>
                  </a:cubicBezTo>
                  <a:cubicBezTo>
                    <a:pt x="52" y="84"/>
                    <a:pt x="56" y="84"/>
                    <a:pt x="59" y="85"/>
                  </a:cubicBezTo>
                  <a:cubicBezTo>
                    <a:pt x="61" y="38"/>
                    <a:pt x="100" y="0"/>
                    <a:pt x="148" y="0"/>
                  </a:cubicBezTo>
                  <a:cubicBezTo>
                    <a:pt x="189" y="0"/>
                    <a:pt x="224" y="29"/>
                    <a:pt x="234" y="68"/>
                  </a:cubicBezTo>
                  <a:cubicBezTo>
                    <a:pt x="246" y="55"/>
                    <a:pt x="263" y="47"/>
                    <a:pt x="282" y="47"/>
                  </a:cubicBezTo>
                  <a:cubicBezTo>
                    <a:pt x="319" y="47"/>
                    <a:pt x="349" y="77"/>
                    <a:pt x="349" y="114"/>
                  </a:cubicBezTo>
                  <a:cubicBezTo>
                    <a:pt x="349" y="151"/>
                    <a:pt x="319" y="180"/>
                    <a:pt x="282" y="180"/>
                  </a:cubicBezTo>
                  <a:cubicBezTo>
                    <a:pt x="282" y="180"/>
                    <a:pt x="282" y="180"/>
                    <a:pt x="282" y="180"/>
                  </a:cubicBezTo>
                  <a:cubicBezTo>
                    <a:pt x="206" y="180"/>
                    <a:pt x="206" y="180"/>
                    <a:pt x="206" y="180"/>
                  </a:cubicBezTo>
                  <a:moveTo>
                    <a:pt x="119" y="200"/>
                  </a:moveTo>
                  <a:cubicBezTo>
                    <a:pt x="138" y="181"/>
                    <a:pt x="138" y="181"/>
                    <a:pt x="138" y="181"/>
                  </a:cubicBezTo>
                  <a:cubicBezTo>
                    <a:pt x="119" y="161"/>
                    <a:pt x="119" y="161"/>
                    <a:pt x="119" y="161"/>
                  </a:cubicBezTo>
                  <a:moveTo>
                    <a:pt x="225" y="161"/>
                  </a:moveTo>
                  <a:cubicBezTo>
                    <a:pt x="206" y="180"/>
                    <a:pt x="206" y="180"/>
                    <a:pt x="206" y="180"/>
                  </a:cubicBezTo>
                  <a:cubicBezTo>
                    <a:pt x="225" y="200"/>
                    <a:pt x="225" y="200"/>
                    <a:pt x="225" y="200"/>
                  </a:cubicBezTo>
                </a:path>
              </a:pathLst>
            </a:custGeom>
            <a:noFill/>
            <a:ln w="15875" cap="sq">
              <a:solidFill>
                <a:schemeClr val="accent3"/>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14" name="Group 4">
              <a:extLst>
                <a:ext uri="{FF2B5EF4-FFF2-40B4-BE49-F238E27FC236}">
                  <a16:creationId xmlns:a16="http://schemas.microsoft.com/office/drawing/2014/main" id="{D5DA0A0E-FAB7-4E12-AD28-8DDB0DE26910}"/>
                </a:ext>
              </a:extLst>
            </p:cNvPr>
            <p:cNvGrpSpPr>
              <a:grpSpLocks/>
            </p:cNvGrpSpPr>
            <p:nvPr/>
          </p:nvGrpSpPr>
          <p:grpSpPr bwMode="auto">
            <a:xfrm flipH="1">
              <a:off x="7567349" y="5079387"/>
              <a:ext cx="788013" cy="788013"/>
              <a:chOff x="3794" y="2086"/>
              <a:chExt cx="245" cy="238"/>
            </a:xfrm>
          </p:grpSpPr>
          <p:sp>
            <p:nvSpPr>
              <p:cNvPr id="15" name="Rectangle 14">
                <a:extLst>
                  <a:ext uri="{FF2B5EF4-FFF2-40B4-BE49-F238E27FC236}">
                    <a16:creationId xmlns:a16="http://schemas.microsoft.com/office/drawing/2014/main" id="{95EA121D-2948-46D4-882F-F6B801F89F8B}"/>
                  </a:ext>
                </a:extLst>
              </p:cNvPr>
              <p:cNvSpPr>
                <a:spLocks noChangeArrowheads="1"/>
              </p:cNvSpPr>
              <p:nvPr/>
            </p:nvSpPr>
            <p:spPr bwMode="auto">
              <a:xfrm>
                <a:off x="3794" y="2086"/>
                <a:ext cx="245" cy="138"/>
              </a:xfrm>
              <a:prstGeom prst="rect">
                <a:avLst/>
              </a:prstGeom>
              <a:noFill/>
              <a:ln w="22225">
                <a:solidFill>
                  <a:schemeClr val="accent3"/>
                </a:solidFill>
                <a:miter lim="800000"/>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6" name="Freeform 6">
                <a:extLst>
                  <a:ext uri="{FF2B5EF4-FFF2-40B4-BE49-F238E27FC236}">
                    <a16:creationId xmlns:a16="http://schemas.microsoft.com/office/drawing/2014/main" id="{195B2FBB-F6DE-4FCB-9C4E-5C38C88076E0}"/>
                  </a:ext>
                </a:extLst>
              </p:cNvPr>
              <p:cNvSpPr>
                <a:spLocks/>
              </p:cNvSpPr>
              <p:nvPr/>
            </p:nvSpPr>
            <p:spPr bwMode="auto">
              <a:xfrm>
                <a:off x="3801" y="2287"/>
                <a:ext cx="231" cy="37"/>
              </a:xfrm>
              <a:custGeom>
                <a:avLst/>
                <a:gdLst>
                  <a:gd name="T0" fmla="*/ 26 w 231"/>
                  <a:gd name="T1" fmla="*/ 0 h 37"/>
                  <a:gd name="T2" fmla="*/ 205 w 231"/>
                  <a:gd name="T3" fmla="*/ 0 h 37"/>
                  <a:gd name="T4" fmla="*/ 231 w 231"/>
                  <a:gd name="T5" fmla="*/ 37 h 37"/>
                  <a:gd name="T6" fmla="*/ 0 w 231"/>
                  <a:gd name="T7" fmla="*/ 37 h 37"/>
                  <a:gd name="T8" fmla="*/ 26 w 231"/>
                  <a:gd name="T9" fmla="*/ 0 h 37"/>
                </a:gdLst>
                <a:ahLst/>
                <a:cxnLst>
                  <a:cxn ang="0">
                    <a:pos x="T0" y="T1"/>
                  </a:cxn>
                  <a:cxn ang="0">
                    <a:pos x="T2" y="T3"/>
                  </a:cxn>
                  <a:cxn ang="0">
                    <a:pos x="T4" y="T5"/>
                  </a:cxn>
                  <a:cxn ang="0">
                    <a:pos x="T6" y="T7"/>
                  </a:cxn>
                  <a:cxn ang="0">
                    <a:pos x="T8" y="T9"/>
                  </a:cxn>
                </a:cxnLst>
                <a:rect l="0" t="0" r="r" b="b"/>
                <a:pathLst>
                  <a:path w="231" h="37">
                    <a:moveTo>
                      <a:pt x="26" y="0"/>
                    </a:moveTo>
                    <a:lnTo>
                      <a:pt x="205" y="0"/>
                    </a:lnTo>
                    <a:lnTo>
                      <a:pt x="231" y="37"/>
                    </a:lnTo>
                    <a:lnTo>
                      <a:pt x="0" y="37"/>
                    </a:lnTo>
                    <a:lnTo>
                      <a:pt x="26" y="0"/>
                    </a:lnTo>
                    <a:close/>
                  </a:path>
                </a:pathLst>
              </a:custGeom>
              <a:noFill/>
              <a:ln w="22225">
                <a:solidFill>
                  <a:schemeClr val="accent3"/>
                </a:solidFill>
                <a:miter lim="800000"/>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7" name="Line 7">
                <a:extLst>
                  <a:ext uri="{FF2B5EF4-FFF2-40B4-BE49-F238E27FC236}">
                    <a16:creationId xmlns:a16="http://schemas.microsoft.com/office/drawing/2014/main" id="{96C2C140-2F57-4007-83B1-972077E88AE0}"/>
                  </a:ext>
                </a:extLst>
              </p:cNvPr>
              <p:cNvSpPr>
                <a:spLocks noChangeShapeType="1"/>
              </p:cNvSpPr>
              <p:nvPr/>
            </p:nvSpPr>
            <p:spPr bwMode="auto">
              <a:xfrm>
                <a:off x="3917" y="2224"/>
                <a:ext cx="0" cy="29"/>
              </a:xfrm>
              <a:prstGeom prst="line">
                <a:avLst/>
              </a:prstGeom>
              <a:noFill/>
              <a:ln w="22225">
                <a:solidFill>
                  <a:schemeClr val="accent3"/>
                </a:solidFill>
                <a:miter lim="800000"/>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8" name="Line 8">
                <a:extLst>
                  <a:ext uri="{FF2B5EF4-FFF2-40B4-BE49-F238E27FC236}">
                    <a16:creationId xmlns:a16="http://schemas.microsoft.com/office/drawing/2014/main" id="{3D00CD51-6B3D-4DA5-A8AF-D7F9FD0EA77F}"/>
                  </a:ext>
                </a:extLst>
              </p:cNvPr>
              <p:cNvSpPr>
                <a:spLocks noChangeShapeType="1"/>
              </p:cNvSpPr>
              <p:nvPr/>
            </p:nvSpPr>
            <p:spPr bwMode="auto">
              <a:xfrm>
                <a:off x="3873" y="2255"/>
                <a:ext cx="86" cy="0"/>
              </a:xfrm>
              <a:prstGeom prst="line">
                <a:avLst/>
              </a:prstGeom>
              <a:noFill/>
              <a:ln w="22225">
                <a:solidFill>
                  <a:schemeClr val="accent3"/>
                </a:solidFill>
                <a:miter lim="800000"/>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19" name="cloud_2" title="Icon of a cloud made of two arrows pointing towards eachother">
              <a:extLst>
                <a:ext uri="{FF2B5EF4-FFF2-40B4-BE49-F238E27FC236}">
                  <a16:creationId xmlns:a16="http://schemas.microsoft.com/office/drawing/2014/main" id="{C4EA03DF-A3EB-492A-A41F-8F3557077D00}"/>
                </a:ext>
              </a:extLst>
            </p:cNvPr>
            <p:cNvSpPr>
              <a:spLocks noChangeAspect="1" noEditPoints="1"/>
            </p:cNvSpPr>
            <p:nvPr/>
          </p:nvSpPr>
          <p:spPr bwMode="auto">
            <a:xfrm>
              <a:off x="7685522" y="5142514"/>
              <a:ext cx="569921" cy="328888"/>
            </a:xfrm>
            <a:custGeom>
              <a:avLst/>
              <a:gdLst>
                <a:gd name="T0" fmla="*/ 138 w 349"/>
                <a:gd name="T1" fmla="*/ 181 h 200"/>
                <a:gd name="T2" fmla="*/ 49 w 349"/>
                <a:gd name="T3" fmla="*/ 181 h 200"/>
                <a:gd name="T4" fmla="*/ 0 w 349"/>
                <a:gd name="T5" fmla="*/ 132 h 200"/>
                <a:gd name="T6" fmla="*/ 49 w 349"/>
                <a:gd name="T7" fmla="*/ 84 h 200"/>
                <a:gd name="T8" fmla="*/ 59 w 349"/>
                <a:gd name="T9" fmla="*/ 85 h 200"/>
                <a:gd name="T10" fmla="*/ 148 w 349"/>
                <a:gd name="T11" fmla="*/ 0 h 200"/>
                <a:gd name="T12" fmla="*/ 234 w 349"/>
                <a:gd name="T13" fmla="*/ 68 h 200"/>
                <a:gd name="T14" fmla="*/ 282 w 349"/>
                <a:gd name="T15" fmla="*/ 47 h 200"/>
                <a:gd name="T16" fmla="*/ 349 w 349"/>
                <a:gd name="T17" fmla="*/ 114 h 200"/>
                <a:gd name="T18" fmla="*/ 282 w 349"/>
                <a:gd name="T19" fmla="*/ 180 h 200"/>
                <a:gd name="T20" fmla="*/ 282 w 349"/>
                <a:gd name="T21" fmla="*/ 180 h 200"/>
                <a:gd name="T22" fmla="*/ 206 w 349"/>
                <a:gd name="T23" fmla="*/ 180 h 200"/>
                <a:gd name="T24" fmla="*/ 119 w 349"/>
                <a:gd name="T25" fmla="*/ 200 h 200"/>
                <a:gd name="T26" fmla="*/ 138 w 349"/>
                <a:gd name="T27" fmla="*/ 181 h 200"/>
                <a:gd name="T28" fmla="*/ 119 w 349"/>
                <a:gd name="T29" fmla="*/ 161 h 200"/>
                <a:gd name="T30" fmla="*/ 225 w 349"/>
                <a:gd name="T31" fmla="*/ 161 h 200"/>
                <a:gd name="T32" fmla="*/ 206 w 349"/>
                <a:gd name="T33" fmla="*/ 180 h 200"/>
                <a:gd name="T34" fmla="*/ 225 w 349"/>
                <a:gd name="T35"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9" h="200">
                  <a:moveTo>
                    <a:pt x="138" y="181"/>
                  </a:moveTo>
                  <a:cubicBezTo>
                    <a:pt x="49" y="181"/>
                    <a:pt x="49" y="181"/>
                    <a:pt x="49" y="181"/>
                  </a:cubicBezTo>
                  <a:cubicBezTo>
                    <a:pt x="22" y="181"/>
                    <a:pt x="0" y="159"/>
                    <a:pt x="0" y="132"/>
                  </a:cubicBezTo>
                  <a:cubicBezTo>
                    <a:pt x="0" y="105"/>
                    <a:pt x="22" y="84"/>
                    <a:pt x="49" y="84"/>
                  </a:cubicBezTo>
                  <a:cubicBezTo>
                    <a:pt x="52" y="84"/>
                    <a:pt x="56" y="84"/>
                    <a:pt x="59" y="85"/>
                  </a:cubicBezTo>
                  <a:cubicBezTo>
                    <a:pt x="61" y="38"/>
                    <a:pt x="100" y="0"/>
                    <a:pt x="148" y="0"/>
                  </a:cubicBezTo>
                  <a:cubicBezTo>
                    <a:pt x="189" y="0"/>
                    <a:pt x="224" y="29"/>
                    <a:pt x="234" y="68"/>
                  </a:cubicBezTo>
                  <a:cubicBezTo>
                    <a:pt x="246" y="55"/>
                    <a:pt x="263" y="47"/>
                    <a:pt x="282" y="47"/>
                  </a:cubicBezTo>
                  <a:cubicBezTo>
                    <a:pt x="319" y="47"/>
                    <a:pt x="349" y="77"/>
                    <a:pt x="349" y="114"/>
                  </a:cubicBezTo>
                  <a:cubicBezTo>
                    <a:pt x="349" y="151"/>
                    <a:pt x="319" y="180"/>
                    <a:pt x="282" y="180"/>
                  </a:cubicBezTo>
                  <a:cubicBezTo>
                    <a:pt x="282" y="180"/>
                    <a:pt x="282" y="180"/>
                    <a:pt x="282" y="180"/>
                  </a:cubicBezTo>
                  <a:cubicBezTo>
                    <a:pt x="206" y="180"/>
                    <a:pt x="206" y="180"/>
                    <a:pt x="206" y="180"/>
                  </a:cubicBezTo>
                  <a:moveTo>
                    <a:pt x="119" y="200"/>
                  </a:moveTo>
                  <a:cubicBezTo>
                    <a:pt x="138" y="181"/>
                    <a:pt x="138" y="181"/>
                    <a:pt x="138" y="181"/>
                  </a:cubicBezTo>
                  <a:cubicBezTo>
                    <a:pt x="119" y="161"/>
                    <a:pt x="119" y="161"/>
                    <a:pt x="119" y="161"/>
                  </a:cubicBezTo>
                  <a:moveTo>
                    <a:pt x="225" y="161"/>
                  </a:moveTo>
                  <a:cubicBezTo>
                    <a:pt x="206" y="180"/>
                    <a:pt x="206" y="180"/>
                    <a:pt x="206" y="180"/>
                  </a:cubicBezTo>
                  <a:cubicBezTo>
                    <a:pt x="225" y="200"/>
                    <a:pt x="225" y="200"/>
                    <a:pt x="225" y="200"/>
                  </a:cubicBezTo>
                </a:path>
              </a:pathLst>
            </a:custGeom>
            <a:noFill/>
            <a:ln w="15875" cap="sq">
              <a:solidFill>
                <a:schemeClr val="accent3"/>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20" name="Group 4">
              <a:extLst>
                <a:ext uri="{FF2B5EF4-FFF2-40B4-BE49-F238E27FC236}">
                  <a16:creationId xmlns:a16="http://schemas.microsoft.com/office/drawing/2014/main" id="{7314CB7D-7EF9-4BF9-B473-C7476D20FF13}"/>
                </a:ext>
              </a:extLst>
            </p:cNvPr>
            <p:cNvGrpSpPr>
              <a:grpSpLocks/>
            </p:cNvGrpSpPr>
            <p:nvPr/>
          </p:nvGrpSpPr>
          <p:grpSpPr bwMode="auto">
            <a:xfrm flipH="1">
              <a:off x="8653302" y="5077615"/>
              <a:ext cx="788013" cy="788013"/>
              <a:chOff x="3794" y="2086"/>
              <a:chExt cx="245" cy="238"/>
            </a:xfrm>
          </p:grpSpPr>
          <p:sp>
            <p:nvSpPr>
              <p:cNvPr id="21" name="Rectangle 20">
                <a:extLst>
                  <a:ext uri="{FF2B5EF4-FFF2-40B4-BE49-F238E27FC236}">
                    <a16:creationId xmlns:a16="http://schemas.microsoft.com/office/drawing/2014/main" id="{E757D21B-29FD-439F-9D48-107F06E361A5}"/>
                  </a:ext>
                </a:extLst>
              </p:cNvPr>
              <p:cNvSpPr>
                <a:spLocks noChangeArrowheads="1"/>
              </p:cNvSpPr>
              <p:nvPr/>
            </p:nvSpPr>
            <p:spPr bwMode="auto">
              <a:xfrm>
                <a:off x="3794" y="2086"/>
                <a:ext cx="245" cy="138"/>
              </a:xfrm>
              <a:prstGeom prst="rect">
                <a:avLst/>
              </a:prstGeom>
              <a:noFill/>
              <a:ln w="22225">
                <a:solidFill>
                  <a:schemeClr val="accent3"/>
                </a:solidFill>
                <a:miter lim="800000"/>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3" name="Freeform 6">
                <a:extLst>
                  <a:ext uri="{FF2B5EF4-FFF2-40B4-BE49-F238E27FC236}">
                    <a16:creationId xmlns:a16="http://schemas.microsoft.com/office/drawing/2014/main" id="{4DDC3053-B820-4716-9259-B947351847F5}"/>
                  </a:ext>
                </a:extLst>
              </p:cNvPr>
              <p:cNvSpPr>
                <a:spLocks/>
              </p:cNvSpPr>
              <p:nvPr/>
            </p:nvSpPr>
            <p:spPr bwMode="auto">
              <a:xfrm>
                <a:off x="3801" y="2287"/>
                <a:ext cx="231" cy="37"/>
              </a:xfrm>
              <a:custGeom>
                <a:avLst/>
                <a:gdLst>
                  <a:gd name="T0" fmla="*/ 26 w 231"/>
                  <a:gd name="T1" fmla="*/ 0 h 37"/>
                  <a:gd name="T2" fmla="*/ 205 w 231"/>
                  <a:gd name="T3" fmla="*/ 0 h 37"/>
                  <a:gd name="T4" fmla="*/ 231 w 231"/>
                  <a:gd name="T5" fmla="*/ 37 h 37"/>
                  <a:gd name="T6" fmla="*/ 0 w 231"/>
                  <a:gd name="T7" fmla="*/ 37 h 37"/>
                  <a:gd name="T8" fmla="*/ 26 w 231"/>
                  <a:gd name="T9" fmla="*/ 0 h 37"/>
                </a:gdLst>
                <a:ahLst/>
                <a:cxnLst>
                  <a:cxn ang="0">
                    <a:pos x="T0" y="T1"/>
                  </a:cxn>
                  <a:cxn ang="0">
                    <a:pos x="T2" y="T3"/>
                  </a:cxn>
                  <a:cxn ang="0">
                    <a:pos x="T4" y="T5"/>
                  </a:cxn>
                  <a:cxn ang="0">
                    <a:pos x="T6" y="T7"/>
                  </a:cxn>
                  <a:cxn ang="0">
                    <a:pos x="T8" y="T9"/>
                  </a:cxn>
                </a:cxnLst>
                <a:rect l="0" t="0" r="r" b="b"/>
                <a:pathLst>
                  <a:path w="231" h="37">
                    <a:moveTo>
                      <a:pt x="26" y="0"/>
                    </a:moveTo>
                    <a:lnTo>
                      <a:pt x="205" y="0"/>
                    </a:lnTo>
                    <a:lnTo>
                      <a:pt x="231" y="37"/>
                    </a:lnTo>
                    <a:lnTo>
                      <a:pt x="0" y="37"/>
                    </a:lnTo>
                    <a:lnTo>
                      <a:pt x="26" y="0"/>
                    </a:lnTo>
                    <a:close/>
                  </a:path>
                </a:pathLst>
              </a:custGeom>
              <a:noFill/>
              <a:ln w="22225">
                <a:solidFill>
                  <a:schemeClr val="accent3"/>
                </a:solidFill>
                <a:miter lim="800000"/>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4" name="Line 7">
                <a:extLst>
                  <a:ext uri="{FF2B5EF4-FFF2-40B4-BE49-F238E27FC236}">
                    <a16:creationId xmlns:a16="http://schemas.microsoft.com/office/drawing/2014/main" id="{590DE5EF-15E9-4C38-8651-D5885156193F}"/>
                  </a:ext>
                </a:extLst>
              </p:cNvPr>
              <p:cNvSpPr>
                <a:spLocks noChangeShapeType="1"/>
              </p:cNvSpPr>
              <p:nvPr/>
            </p:nvSpPr>
            <p:spPr bwMode="auto">
              <a:xfrm>
                <a:off x="3917" y="2224"/>
                <a:ext cx="0" cy="29"/>
              </a:xfrm>
              <a:prstGeom prst="line">
                <a:avLst/>
              </a:prstGeom>
              <a:noFill/>
              <a:ln w="22225">
                <a:solidFill>
                  <a:schemeClr val="accent3"/>
                </a:solidFill>
                <a:miter lim="800000"/>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5" name="Line 8">
                <a:extLst>
                  <a:ext uri="{FF2B5EF4-FFF2-40B4-BE49-F238E27FC236}">
                    <a16:creationId xmlns:a16="http://schemas.microsoft.com/office/drawing/2014/main" id="{1CA8295E-B5F1-490D-9710-63E3B2470661}"/>
                  </a:ext>
                </a:extLst>
              </p:cNvPr>
              <p:cNvSpPr>
                <a:spLocks noChangeShapeType="1"/>
              </p:cNvSpPr>
              <p:nvPr/>
            </p:nvSpPr>
            <p:spPr bwMode="auto">
              <a:xfrm>
                <a:off x="3873" y="2255"/>
                <a:ext cx="86" cy="0"/>
              </a:xfrm>
              <a:prstGeom prst="line">
                <a:avLst/>
              </a:prstGeom>
              <a:noFill/>
              <a:ln w="22225">
                <a:solidFill>
                  <a:schemeClr val="accent3"/>
                </a:solidFill>
                <a:miter lim="800000"/>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26" name="cloud_2" title="Icon of a cloud made of two arrows pointing towards eachother">
              <a:extLst>
                <a:ext uri="{FF2B5EF4-FFF2-40B4-BE49-F238E27FC236}">
                  <a16:creationId xmlns:a16="http://schemas.microsoft.com/office/drawing/2014/main" id="{9F1E2A50-91C0-40EE-B6D2-986B0F048C16}"/>
                </a:ext>
              </a:extLst>
            </p:cNvPr>
            <p:cNvSpPr>
              <a:spLocks noChangeAspect="1" noEditPoints="1"/>
            </p:cNvSpPr>
            <p:nvPr/>
          </p:nvSpPr>
          <p:spPr bwMode="auto">
            <a:xfrm>
              <a:off x="8758245" y="5148847"/>
              <a:ext cx="569921" cy="328888"/>
            </a:xfrm>
            <a:custGeom>
              <a:avLst/>
              <a:gdLst>
                <a:gd name="T0" fmla="*/ 138 w 349"/>
                <a:gd name="T1" fmla="*/ 181 h 200"/>
                <a:gd name="T2" fmla="*/ 49 w 349"/>
                <a:gd name="T3" fmla="*/ 181 h 200"/>
                <a:gd name="T4" fmla="*/ 0 w 349"/>
                <a:gd name="T5" fmla="*/ 132 h 200"/>
                <a:gd name="T6" fmla="*/ 49 w 349"/>
                <a:gd name="T7" fmla="*/ 84 h 200"/>
                <a:gd name="T8" fmla="*/ 59 w 349"/>
                <a:gd name="T9" fmla="*/ 85 h 200"/>
                <a:gd name="T10" fmla="*/ 148 w 349"/>
                <a:gd name="T11" fmla="*/ 0 h 200"/>
                <a:gd name="T12" fmla="*/ 234 w 349"/>
                <a:gd name="T13" fmla="*/ 68 h 200"/>
                <a:gd name="T14" fmla="*/ 282 w 349"/>
                <a:gd name="T15" fmla="*/ 47 h 200"/>
                <a:gd name="T16" fmla="*/ 349 w 349"/>
                <a:gd name="T17" fmla="*/ 114 h 200"/>
                <a:gd name="T18" fmla="*/ 282 w 349"/>
                <a:gd name="T19" fmla="*/ 180 h 200"/>
                <a:gd name="T20" fmla="*/ 282 w 349"/>
                <a:gd name="T21" fmla="*/ 180 h 200"/>
                <a:gd name="T22" fmla="*/ 206 w 349"/>
                <a:gd name="T23" fmla="*/ 180 h 200"/>
                <a:gd name="T24" fmla="*/ 119 w 349"/>
                <a:gd name="T25" fmla="*/ 200 h 200"/>
                <a:gd name="T26" fmla="*/ 138 w 349"/>
                <a:gd name="T27" fmla="*/ 181 h 200"/>
                <a:gd name="T28" fmla="*/ 119 w 349"/>
                <a:gd name="T29" fmla="*/ 161 h 200"/>
                <a:gd name="T30" fmla="*/ 225 w 349"/>
                <a:gd name="T31" fmla="*/ 161 h 200"/>
                <a:gd name="T32" fmla="*/ 206 w 349"/>
                <a:gd name="T33" fmla="*/ 180 h 200"/>
                <a:gd name="T34" fmla="*/ 225 w 349"/>
                <a:gd name="T35"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9" h="200">
                  <a:moveTo>
                    <a:pt x="138" y="181"/>
                  </a:moveTo>
                  <a:cubicBezTo>
                    <a:pt x="49" y="181"/>
                    <a:pt x="49" y="181"/>
                    <a:pt x="49" y="181"/>
                  </a:cubicBezTo>
                  <a:cubicBezTo>
                    <a:pt x="22" y="181"/>
                    <a:pt x="0" y="159"/>
                    <a:pt x="0" y="132"/>
                  </a:cubicBezTo>
                  <a:cubicBezTo>
                    <a:pt x="0" y="105"/>
                    <a:pt x="22" y="84"/>
                    <a:pt x="49" y="84"/>
                  </a:cubicBezTo>
                  <a:cubicBezTo>
                    <a:pt x="52" y="84"/>
                    <a:pt x="56" y="84"/>
                    <a:pt x="59" y="85"/>
                  </a:cubicBezTo>
                  <a:cubicBezTo>
                    <a:pt x="61" y="38"/>
                    <a:pt x="100" y="0"/>
                    <a:pt x="148" y="0"/>
                  </a:cubicBezTo>
                  <a:cubicBezTo>
                    <a:pt x="189" y="0"/>
                    <a:pt x="224" y="29"/>
                    <a:pt x="234" y="68"/>
                  </a:cubicBezTo>
                  <a:cubicBezTo>
                    <a:pt x="246" y="55"/>
                    <a:pt x="263" y="47"/>
                    <a:pt x="282" y="47"/>
                  </a:cubicBezTo>
                  <a:cubicBezTo>
                    <a:pt x="319" y="47"/>
                    <a:pt x="349" y="77"/>
                    <a:pt x="349" y="114"/>
                  </a:cubicBezTo>
                  <a:cubicBezTo>
                    <a:pt x="349" y="151"/>
                    <a:pt x="319" y="180"/>
                    <a:pt x="282" y="180"/>
                  </a:cubicBezTo>
                  <a:cubicBezTo>
                    <a:pt x="282" y="180"/>
                    <a:pt x="282" y="180"/>
                    <a:pt x="282" y="180"/>
                  </a:cubicBezTo>
                  <a:cubicBezTo>
                    <a:pt x="206" y="180"/>
                    <a:pt x="206" y="180"/>
                    <a:pt x="206" y="180"/>
                  </a:cubicBezTo>
                  <a:moveTo>
                    <a:pt x="119" y="200"/>
                  </a:moveTo>
                  <a:cubicBezTo>
                    <a:pt x="138" y="181"/>
                    <a:pt x="138" y="181"/>
                    <a:pt x="138" y="181"/>
                  </a:cubicBezTo>
                  <a:cubicBezTo>
                    <a:pt x="119" y="161"/>
                    <a:pt x="119" y="161"/>
                    <a:pt x="119" y="161"/>
                  </a:cubicBezTo>
                  <a:moveTo>
                    <a:pt x="225" y="161"/>
                  </a:moveTo>
                  <a:cubicBezTo>
                    <a:pt x="206" y="180"/>
                    <a:pt x="206" y="180"/>
                    <a:pt x="206" y="180"/>
                  </a:cubicBezTo>
                  <a:cubicBezTo>
                    <a:pt x="225" y="200"/>
                    <a:pt x="225" y="200"/>
                    <a:pt x="225" y="200"/>
                  </a:cubicBezTo>
                </a:path>
              </a:pathLst>
            </a:custGeom>
            <a:noFill/>
            <a:ln w="15875" cap="sq">
              <a:solidFill>
                <a:schemeClr val="accent3"/>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sp>
        <p:nvSpPr>
          <p:cNvPr id="27" name="MS cloud text">
            <a:extLst>
              <a:ext uri="{FF2B5EF4-FFF2-40B4-BE49-F238E27FC236}">
                <a16:creationId xmlns:a16="http://schemas.microsoft.com/office/drawing/2014/main" id="{E3E98129-B275-4361-AAC2-ACF7CA5DB260}"/>
              </a:ext>
            </a:extLst>
          </p:cNvPr>
          <p:cNvSpPr txBox="1">
            <a:spLocks/>
          </p:cNvSpPr>
          <p:nvPr/>
        </p:nvSpPr>
        <p:spPr>
          <a:xfrm>
            <a:off x="4931479" y="490735"/>
            <a:ext cx="6076461" cy="627846"/>
          </a:xfrm>
          <a:prstGeom prst="rect">
            <a:avLst/>
          </a:prstGeom>
        </p:spPr>
        <p:txBody>
          <a:bodyPr vert="horz" wrap="square" lIns="143428" tIns="89642" rIns="143428" bIns="89642" rtlCol="0" anchor="t">
            <a:noAutofit/>
          </a:bodyPr>
          <a:lstStyle>
            <a:lvl1pPr algn="ctr">
              <a:lnSpc>
                <a:spcPct val="90000"/>
              </a:lnSpc>
              <a:spcBef>
                <a:spcPct val="0"/>
              </a:spcBef>
              <a:buNone/>
              <a:defRPr lang="en-US" sz="4800" b="0" cap="none" spc="-102" baseline="0" dirty="0" smtClean="0">
                <a:ln w="3175">
                  <a:noFill/>
                </a:ln>
                <a:gradFill>
                  <a:gsLst>
                    <a:gs pos="21239">
                      <a:schemeClr val="bg2">
                        <a:lumMod val="50000"/>
                      </a:schemeClr>
                    </a:gs>
                    <a:gs pos="84000">
                      <a:schemeClr val="bg2">
                        <a:lumMod val="50000"/>
                      </a:schemeClr>
                    </a:gs>
                  </a:gsLst>
                  <a:lin ang="5400000" scaled="0"/>
                </a:gradFill>
                <a:effectLst/>
                <a:latin typeface="+mj-lt"/>
                <a:cs typeface="Segoe UI" pitchFamily="34" charset="0"/>
              </a:defRPr>
            </a:lvl1pPr>
          </a:lstStyle>
          <a:p>
            <a:pPr marL="0" marR="0" lvl="0" indent="0" algn="ctr" defTabSz="896386" rtl="0" eaLnBrk="1" fontAlgn="auto" latinLnBrk="0" hangingPunct="1">
              <a:lnSpc>
                <a:spcPct val="90000"/>
              </a:lnSpc>
              <a:spcBef>
                <a:spcPct val="0"/>
              </a:spcBef>
              <a:spcAft>
                <a:spcPts val="0"/>
              </a:spcAft>
              <a:buClrTx/>
              <a:buSzTx/>
              <a:buFontTx/>
              <a:buNone/>
              <a:tabLst/>
              <a:defRPr/>
            </a:pPr>
            <a:r>
              <a:rPr kumimoji="0" lang="en-US" sz="4000" b="0" i="0" u="none" strike="noStrike" kern="0" cap="none" spc="-100" normalizeH="0" baseline="0" noProof="0">
                <a:ln w="3175">
                  <a:noFill/>
                </a:ln>
                <a:solidFill>
                  <a:srgbClr val="0078D7"/>
                </a:solidFill>
                <a:effectLst/>
                <a:uLnTx/>
                <a:uFillTx/>
                <a:latin typeface="Segoe UI Light"/>
                <a:ea typeface="+mn-ea"/>
                <a:cs typeface="Segoe UI Semibold" panose="020B0702040204020203" pitchFamily="34" charset="0"/>
              </a:rPr>
              <a:t>Purpose-built infrastructure </a:t>
            </a:r>
            <a:r>
              <a:rPr kumimoji="0" lang="en-US" sz="4000" b="0" i="0" u="none" strike="noStrike" kern="1200" cap="none" spc="-102" normalizeH="0" baseline="0" noProof="0">
                <a:ln w="3175">
                  <a:noFill/>
                </a:ln>
                <a:solidFill>
                  <a:srgbClr val="0078D7"/>
                </a:solidFill>
                <a:effectLst/>
                <a:uLnTx/>
                <a:uFillTx/>
                <a:latin typeface="Segoe UI Light"/>
                <a:ea typeface="+mn-ea"/>
                <a:cs typeface="Segoe UI" pitchFamily="34" charset="0"/>
              </a:rPr>
              <a:t>for specialized workloads</a:t>
            </a:r>
            <a:endParaRPr kumimoji="0" lang="en-US" sz="4000" b="0" i="0" u="none" strike="noStrike" kern="0" cap="none" spc="-100" normalizeH="0" baseline="0" noProof="0">
              <a:ln w="3175">
                <a:noFill/>
              </a:ln>
              <a:solidFill>
                <a:srgbClr val="0078D7"/>
              </a:solidFill>
              <a:effectLst/>
              <a:uLnTx/>
              <a:uFillTx/>
              <a:latin typeface="Segoe UI Light"/>
              <a:ea typeface="+mn-ea"/>
              <a:cs typeface="Segoe UI Semibold" panose="020B0702040204020203" pitchFamily="34" charset="0"/>
            </a:endParaRPr>
          </a:p>
        </p:txBody>
      </p:sp>
      <p:pic>
        <p:nvPicPr>
          <p:cNvPr id="28" name="Picture 27">
            <a:extLst>
              <a:ext uri="{FF2B5EF4-FFF2-40B4-BE49-F238E27FC236}">
                <a16:creationId xmlns:a16="http://schemas.microsoft.com/office/drawing/2014/main" id="{8A3C6B13-ED02-4894-A220-4AF498D68A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68841" y="3122268"/>
            <a:ext cx="1599403" cy="1599403"/>
          </a:xfrm>
          <a:prstGeom prst="rect">
            <a:avLst/>
          </a:prstGeom>
        </p:spPr>
      </p:pic>
      <p:pic>
        <p:nvPicPr>
          <p:cNvPr id="29" name="Picture 28">
            <a:extLst>
              <a:ext uri="{FF2B5EF4-FFF2-40B4-BE49-F238E27FC236}">
                <a16:creationId xmlns:a16="http://schemas.microsoft.com/office/drawing/2014/main" id="{50FF0D79-EBF3-450D-AB27-83FCC183111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45080" y="2419090"/>
            <a:ext cx="1784992" cy="290963"/>
          </a:xfrm>
          <a:prstGeom prst="rect">
            <a:avLst/>
          </a:prstGeom>
        </p:spPr>
      </p:pic>
      <p:pic>
        <p:nvPicPr>
          <p:cNvPr id="30" name="Picture 29">
            <a:extLst>
              <a:ext uri="{FF2B5EF4-FFF2-40B4-BE49-F238E27FC236}">
                <a16:creationId xmlns:a16="http://schemas.microsoft.com/office/drawing/2014/main" id="{63A1B10A-6190-482B-AC41-49BD8BC3B58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120769" y="3821728"/>
            <a:ext cx="1728297" cy="200482"/>
          </a:xfrm>
          <a:prstGeom prst="rect">
            <a:avLst/>
          </a:prstGeom>
        </p:spPr>
      </p:pic>
      <p:pic>
        <p:nvPicPr>
          <p:cNvPr id="32" name="Picture 31">
            <a:extLst>
              <a:ext uri="{FF2B5EF4-FFF2-40B4-BE49-F238E27FC236}">
                <a16:creationId xmlns:a16="http://schemas.microsoft.com/office/drawing/2014/main" id="{1F5A9872-03F5-4C80-B1FF-A275495CA7D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566948" y="2287989"/>
            <a:ext cx="1996899" cy="493678"/>
          </a:xfrm>
          <a:prstGeom prst="rect">
            <a:avLst/>
          </a:prstGeom>
        </p:spPr>
      </p:pic>
    </p:spTree>
    <p:extLst>
      <p:ext uri="{BB962C8B-B14F-4D97-AF65-F5344CB8AC3E}">
        <p14:creationId xmlns:p14="http://schemas.microsoft.com/office/powerpoint/2010/main" val="3308802419"/>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Group 26">
            <a:extLst>
              <a:ext uri="{FF2B5EF4-FFF2-40B4-BE49-F238E27FC236}">
                <a16:creationId xmlns:a16="http://schemas.microsoft.com/office/drawing/2014/main" id="{4FEC4257-4AA8-4625-A432-C834E27F1E1C}"/>
              </a:ext>
              <a:ext uri="{C183D7F6-B498-43B3-948B-1728B52AA6E4}">
                <adec:decorative xmlns:adec="http://schemas.microsoft.com/office/drawing/2017/decorative" val="1"/>
              </a:ext>
            </a:extLst>
          </p:cNvPr>
          <p:cNvGrpSpPr/>
          <p:nvPr/>
        </p:nvGrpSpPr>
        <p:grpSpPr>
          <a:xfrm>
            <a:off x="583064" y="1674086"/>
            <a:ext cx="7436441" cy="4306374"/>
            <a:chOff x="581499" y="1673587"/>
            <a:chExt cx="8400576" cy="4307596"/>
          </a:xfrm>
        </p:grpSpPr>
        <p:sp>
          <p:nvSpPr>
            <p:cNvPr id="12" name="Freeform 5">
              <a:extLst>
                <a:ext uri="{FF2B5EF4-FFF2-40B4-BE49-F238E27FC236}">
                  <a16:creationId xmlns:a16="http://schemas.microsoft.com/office/drawing/2014/main" id="{5EABE22C-D676-49A0-BF01-5D52BB696677}"/>
                </a:ext>
              </a:extLst>
            </p:cNvPr>
            <p:cNvSpPr>
              <a:spLocks/>
            </p:cNvSpPr>
            <p:nvPr/>
          </p:nvSpPr>
          <p:spPr bwMode="auto">
            <a:xfrm>
              <a:off x="581499" y="1673587"/>
              <a:ext cx="8400576" cy="124155"/>
            </a:xfrm>
            <a:custGeom>
              <a:avLst/>
              <a:gdLst>
                <a:gd name="T0" fmla="*/ 0 w 1773"/>
                <a:gd name="T1" fmla="*/ 264 h 264"/>
                <a:gd name="T2" fmla="*/ 0 w 1773"/>
                <a:gd name="T3" fmla="*/ 0 h 264"/>
                <a:gd name="T4" fmla="*/ 1773 w 1773"/>
                <a:gd name="T5" fmla="*/ 0 h 264"/>
                <a:gd name="T6" fmla="*/ 1773 w 1773"/>
                <a:gd name="T7" fmla="*/ 264 h 264"/>
              </a:gdLst>
              <a:ahLst/>
              <a:cxnLst>
                <a:cxn ang="0">
                  <a:pos x="T0" y="T1"/>
                </a:cxn>
                <a:cxn ang="0">
                  <a:pos x="T2" y="T3"/>
                </a:cxn>
                <a:cxn ang="0">
                  <a:pos x="T4" y="T5"/>
                </a:cxn>
                <a:cxn ang="0">
                  <a:pos x="T6" y="T7"/>
                </a:cxn>
              </a:cxnLst>
              <a:rect l="0" t="0" r="r" b="b"/>
              <a:pathLst>
                <a:path w="1773" h="264">
                  <a:moveTo>
                    <a:pt x="0" y="264"/>
                  </a:moveTo>
                  <a:lnTo>
                    <a:pt x="0" y="0"/>
                  </a:lnTo>
                  <a:lnTo>
                    <a:pt x="1773" y="0"/>
                  </a:lnTo>
                  <a:lnTo>
                    <a:pt x="1773" y="264"/>
                  </a:lnTo>
                </a:path>
              </a:pathLst>
            </a:custGeom>
            <a:solidFill>
              <a:srgbClr val="FFFFFF"/>
            </a:solidFill>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vert="horz" wrap="square" lIns="91414" tIns="45706" rIns="91414" bIns="45706"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2050"/>
                </a:solidFill>
                <a:effectLst/>
                <a:uLnTx/>
                <a:uFillTx/>
                <a:latin typeface="Segoe UI"/>
                <a:ea typeface="+mn-ea"/>
                <a:cs typeface="+mn-cs"/>
              </a:endParaRPr>
            </a:p>
          </p:txBody>
        </p:sp>
        <p:sp>
          <p:nvSpPr>
            <p:cNvPr id="196" name="Freeform 5">
              <a:extLst>
                <a:ext uri="{FF2B5EF4-FFF2-40B4-BE49-F238E27FC236}">
                  <a16:creationId xmlns:a16="http://schemas.microsoft.com/office/drawing/2014/main" id="{79123552-EFCF-43B3-A139-23E18EFD192C}"/>
                </a:ext>
              </a:extLst>
            </p:cNvPr>
            <p:cNvSpPr>
              <a:spLocks/>
            </p:cNvSpPr>
            <p:nvPr/>
          </p:nvSpPr>
          <p:spPr bwMode="auto">
            <a:xfrm rot="10800000">
              <a:off x="581499" y="5857028"/>
              <a:ext cx="8400576" cy="124155"/>
            </a:xfrm>
            <a:custGeom>
              <a:avLst/>
              <a:gdLst>
                <a:gd name="T0" fmla="*/ 0 w 1773"/>
                <a:gd name="T1" fmla="*/ 264 h 264"/>
                <a:gd name="T2" fmla="*/ 0 w 1773"/>
                <a:gd name="T3" fmla="*/ 0 h 264"/>
                <a:gd name="T4" fmla="*/ 1773 w 1773"/>
                <a:gd name="T5" fmla="*/ 0 h 264"/>
                <a:gd name="T6" fmla="*/ 1773 w 1773"/>
                <a:gd name="T7" fmla="*/ 264 h 264"/>
              </a:gdLst>
              <a:ahLst/>
              <a:cxnLst>
                <a:cxn ang="0">
                  <a:pos x="T0" y="T1"/>
                </a:cxn>
                <a:cxn ang="0">
                  <a:pos x="T2" y="T3"/>
                </a:cxn>
                <a:cxn ang="0">
                  <a:pos x="T4" y="T5"/>
                </a:cxn>
                <a:cxn ang="0">
                  <a:pos x="T6" y="T7"/>
                </a:cxn>
              </a:cxnLst>
              <a:rect l="0" t="0" r="r" b="b"/>
              <a:pathLst>
                <a:path w="1773" h="264">
                  <a:moveTo>
                    <a:pt x="0" y="264"/>
                  </a:moveTo>
                  <a:lnTo>
                    <a:pt x="0" y="0"/>
                  </a:lnTo>
                  <a:lnTo>
                    <a:pt x="1773" y="0"/>
                  </a:lnTo>
                  <a:lnTo>
                    <a:pt x="1773" y="264"/>
                  </a:lnTo>
                </a:path>
              </a:pathLst>
            </a:custGeom>
            <a:solidFill>
              <a:srgbClr val="FFFFFF"/>
            </a:solidFill>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vert="horz" wrap="square" lIns="91414" tIns="45706" rIns="91414" bIns="45706"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2050"/>
                </a:solidFill>
                <a:effectLst/>
                <a:uLnTx/>
                <a:uFillTx/>
                <a:latin typeface="Segoe UI"/>
                <a:ea typeface="+mn-ea"/>
                <a:cs typeface="+mn-cs"/>
              </a:endParaRPr>
            </a:p>
          </p:txBody>
        </p:sp>
      </p:grpSp>
      <p:sp>
        <p:nvSpPr>
          <p:cNvPr id="2" name="Title 1">
            <a:extLst>
              <a:ext uri="{FF2B5EF4-FFF2-40B4-BE49-F238E27FC236}">
                <a16:creationId xmlns:a16="http://schemas.microsoft.com/office/drawing/2014/main" id="{852A9BB4-BA6D-423B-9B7A-AE3CBF7E2A33}"/>
              </a:ext>
            </a:extLst>
          </p:cNvPr>
          <p:cNvSpPr>
            <a:spLocks noGrp="1"/>
          </p:cNvSpPr>
          <p:nvPr>
            <p:ph type="title"/>
          </p:nvPr>
        </p:nvSpPr>
        <p:spPr/>
        <p:txBody>
          <a:bodyPr>
            <a:normAutofit/>
          </a:bodyPr>
          <a:lstStyle/>
          <a:p>
            <a:r>
              <a:rPr lang="en-US"/>
              <a:t>Azure Virtual Machines and Azure Dedicated</a:t>
            </a:r>
          </a:p>
        </p:txBody>
      </p:sp>
      <p:sp>
        <p:nvSpPr>
          <p:cNvPr id="13" name="TextBox 12">
            <a:extLst>
              <a:ext uri="{FF2B5EF4-FFF2-40B4-BE49-F238E27FC236}">
                <a16:creationId xmlns:a16="http://schemas.microsoft.com/office/drawing/2014/main" id="{F7061BDD-0985-41CC-896D-E23CF023B5DC}"/>
              </a:ext>
              <a:ext uri="{C183D7F6-B498-43B3-948B-1728B52AA6E4}">
                <adec:decorative xmlns:adec="http://schemas.microsoft.com/office/drawing/2017/decorative" val="1"/>
              </a:ext>
            </a:extLst>
          </p:cNvPr>
          <p:cNvSpPr txBox="1"/>
          <p:nvPr/>
        </p:nvSpPr>
        <p:spPr>
          <a:xfrm>
            <a:off x="2916643" y="1569067"/>
            <a:ext cx="2769282" cy="249299"/>
          </a:xfrm>
          <a:prstGeom prst="rect">
            <a:avLst/>
          </a:prstGeom>
          <a:solidFill>
            <a:srgbClr val="FFFFFF"/>
          </a:solidFill>
        </p:spPr>
        <p:txBody>
          <a:bodyPr wrap="square" lIns="0" tIns="0" rIns="0" bIns="0" rtlCol="0">
            <a:spAutoFit/>
          </a:bodyPr>
          <a:lstStyle/>
          <a:p>
            <a:pPr marL="0" marR="0" lvl="0" indent="0" algn="ctr" defTabSz="895871" rtl="0" eaLnBrk="1" fontAlgn="base" latinLnBrk="0" hangingPunct="1">
              <a:lnSpc>
                <a:spcPct val="90000"/>
              </a:lnSpc>
              <a:spcBef>
                <a:spcPct val="0"/>
              </a:spcBef>
              <a:spcAft>
                <a:spcPts val="588"/>
              </a:spcAft>
              <a:buClrTx/>
              <a:buSzTx/>
              <a:buFontTx/>
              <a:buNone/>
              <a:tabLst/>
              <a:defRPr/>
            </a:pPr>
            <a:r>
              <a:rPr kumimoji="0" lang="en-US" sz="1800" b="1" i="0" u="none" strike="noStrike" kern="1200" cap="none" spc="0" normalizeH="0" baseline="0" noProof="0">
                <a:ln>
                  <a:noFill/>
                </a:ln>
                <a:gradFill>
                  <a:gsLst>
                    <a:gs pos="2917">
                      <a:srgbClr val="2C292A"/>
                    </a:gs>
                    <a:gs pos="30000">
                      <a:srgbClr val="2C292A"/>
                    </a:gs>
                  </a:gsLst>
                  <a:lin ang="5400000" scaled="0"/>
                </a:gradFill>
                <a:effectLst/>
                <a:uLnTx/>
                <a:uFillTx/>
                <a:latin typeface="Segoe UI"/>
                <a:ea typeface="+mn-ea"/>
                <a:cs typeface="+mn-cs"/>
              </a:rPr>
              <a:t>VIRTUAL MACHINES</a:t>
            </a:r>
          </a:p>
        </p:txBody>
      </p:sp>
      <p:grpSp>
        <p:nvGrpSpPr>
          <p:cNvPr id="126" name="Group 125">
            <a:extLst>
              <a:ext uri="{FF2B5EF4-FFF2-40B4-BE49-F238E27FC236}">
                <a16:creationId xmlns:a16="http://schemas.microsoft.com/office/drawing/2014/main" id="{B792791E-FF6F-4A9D-9664-22CDE5A73EFD}"/>
              </a:ext>
              <a:ext uri="{C183D7F6-B498-43B3-948B-1728B52AA6E4}">
                <adec:decorative xmlns:adec="http://schemas.microsoft.com/office/drawing/2017/decorative" val="1"/>
              </a:ext>
            </a:extLst>
          </p:cNvPr>
          <p:cNvGrpSpPr/>
          <p:nvPr/>
        </p:nvGrpSpPr>
        <p:grpSpPr>
          <a:xfrm>
            <a:off x="8268623" y="1674087"/>
            <a:ext cx="3336597" cy="4306374"/>
            <a:chOff x="581499" y="1673587"/>
            <a:chExt cx="8400576" cy="4307596"/>
          </a:xfrm>
        </p:grpSpPr>
        <p:sp>
          <p:nvSpPr>
            <p:cNvPr id="137" name="Freeform 5">
              <a:extLst>
                <a:ext uri="{FF2B5EF4-FFF2-40B4-BE49-F238E27FC236}">
                  <a16:creationId xmlns:a16="http://schemas.microsoft.com/office/drawing/2014/main" id="{61F8F507-2296-4A5E-9579-E689162004CA}"/>
                </a:ext>
              </a:extLst>
            </p:cNvPr>
            <p:cNvSpPr>
              <a:spLocks/>
            </p:cNvSpPr>
            <p:nvPr/>
          </p:nvSpPr>
          <p:spPr bwMode="auto">
            <a:xfrm>
              <a:off x="581499" y="1673587"/>
              <a:ext cx="8400576" cy="124155"/>
            </a:xfrm>
            <a:custGeom>
              <a:avLst/>
              <a:gdLst>
                <a:gd name="T0" fmla="*/ 0 w 1773"/>
                <a:gd name="T1" fmla="*/ 264 h 264"/>
                <a:gd name="T2" fmla="*/ 0 w 1773"/>
                <a:gd name="T3" fmla="*/ 0 h 264"/>
                <a:gd name="T4" fmla="*/ 1773 w 1773"/>
                <a:gd name="T5" fmla="*/ 0 h 264"/>
                <a:gd name="T6" fmla="*/ 1773 w 1773"/>
                <a:gd name="T7" fmla="*/ 264 h 264"/>
              </a:gdLst>
              <a:ahLst/>
              <a:cxnLst>
                <a:cxn ang="0">
                  <a:pos x="T0" y="T1"/>
                </a:cxn>
                <a:cxn ang="0">
                  <a:pos x="T2" y="T3"/>
                </a:cxn>
                <a:cxn ang="0">
                  <a:pos x="T4" y="T5"/>
                </a:cxn>
                <a:cxn ang="0">
                  <a:pos x="T6" y="T7"/>
                </a:cxn>
              </a:cxnLst>
              <a:rect l="0" t="0" r="r" b="b"/>
              <a:pathLst>
                <a:path w="1773" h="264">
                  <a:moveTo>
                    <a:pt x="0" y="264"/>
                  </a:moveTo>
                  <a:lnTo>
                    <a:pt x="0" y="0"/>
                  </a:lnTo>
                  <a:lnTo>
                    <a:pt x="1773" y="0"/>
                  </a:lnTo>
                  <a:lnTo>
                    <a:pt x="1773" y="264"/>
                  </a:lnTo>
                </a:path>
              </a:pathLst>
            </a:custGeom>
            <a:ln w="19050">
              <a:solidFill>
                <a:schemeClr val="tx1"/>
              </a:solidFill>
              <a:headEnd type="none" w="lg" len="med"/>
              <a:tailEnd type="none" w="lg" len="med"/>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14" tIns="45706" rIns="91414" bIns="45706"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2050"/>
                </a:solidFill>
                <a:effectLst/>
                <a:uLnTx/>
                <a:uFillTx/>
                <a:latin typeface="Segoe UI"/>
                <a:ea typeface="+mn-ea"/>
                <a:cs typeface="+mn-cs"/>
              </a:endParaRPr>
            </a:p>
          </p:txBody>
        </p:sp>
        <p:sp>
          <p:nvSpPr>
            <p:cNvPr id="138" name="Freeform 5">
              <a:extLst>
                <a:ext uri="{FF2B5EF4-FFF2-40B4-BE49-F238E27FC236}">
                  <a16:creationId xmlns:a16="http://schemas.microsoft.com/office/drawing/2014/main" id="{97360281-F8E6-4C87-92BF-CCB6E70A8A7B}"/>
                </a:ext>
              </a:extLst>
            </p:cNvPr>
            <p:cNvSpPr>
              <a:spLocks/>
            </p:cNvSpPr>
            <p:nvPr/>
          </p:nvSpPr>
          <p:spPr bwMode="auto">
            <a:xfrm rot="10800000">
              <a:off x="581499" y="5857028"/>
              <a:ext cx="8400576" cy="124155"/>
            </a:xfrm>
            <a:custGeom>
              <a:avLst/>
              <a:gdLst>
                <a:gd name="T0" fmla="*/ 0 w 1773"/>
                <a:gd name="T1" fmla="*/ 264 h 264"/>
                <a:gd name="T2" fmla="*/ 0 w 1773"/>
                <a:gd name="T3" fmla="*/ 0 h 264"/>
                <a:gd name="T4" fmla="*/ 1773 w 1773"/>
                <a:gd name="T5" fmla="*/ 0 h 264"/>
                <a:gd name="T6" fmla="*/ 1773 w 1773"/>
                <a:gd name="T7" fmla="*/ 264 h 264"/>
              </a:gdLst>
              <a:ahLst/>
              <a:cxnLst>
                <a:cxn ang="0">
                  <a:pos x="T0" y="T1"/>
                </a:cxn>
                <a:cxn ang="0">
                  <a:pos x="T2" y="T3"/>
                </a:cxn>
                <a:cxn ang="0">
                  <a:pos x="T4" y="T5"/>
                </a:cxn>
                <a:cxn ang="0">
                  <a:pos x="T6" y="T7"/>
                </a:cxn>
              </a:cxnLst>
              <a:rect l="0" t="0" r="r" b="b"/>
              <a:pathLst>
                <a:path w="1773" h="264">
                  <a:moveTo>
                    <a:pt x="0" y="264"/>
                  </a:moveTo>
                  <a:lnTo>
                    <a:pt x="0" y="0"/>
                  </a:lnTo>
                  <a:lnTo>
                    <a:pt x="1773" y="0"/>
                  </a:lnTo>
                  <a:lnTo>
                    <a:pt x="1773" y="264"/>
                  </a:lnTo>
                </a:path>
              </a:pathLst>
            </a:custGeom>
            <a:ln w="19050">
              <a:solidFill>
                <a:schemeClr val="tx1"/>
              </a:solidFill>
              <a:headEnd type="none" w="lg" len="med"/>
              <a:tailEnd type="none" w="lg" len="med"/>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14" tIns="45706" rIns="91414" bIns="45706"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2050"/>
                </a:solidFill>
                <a:effectLst/>
                <a:uLnTx/>
                <a:uFillTx/>
                <a:latin typeface="Segoe UI"/>
                <a:ea typeface="+mn-ea"/>
                <a:cs typeface="+mn-cs"/>
              </a:endParaRPr>
            </a:p>
          </p:txBody>
        </p:sp>
      </p:grpSp>
      <p:sp>
        <p:nvSpPr>
          <p:cNvPr id="139" name="TextBox 138">
            <a:extLst>
              <a:ext uri="{FF2B5EF4-FFF2-40B4-BE49-F238E27FC236}">
                <a16:creationId xmlns:a16="http://schemas.microsoft.com/office/drawing/2014/main" id="{6BA09AB4-A77E-4B0C-9BE0-C27D9576F290}"/>
              </a:ext>
            </a:extLst>
          </p:cNvPr>
          <p:cNvSpPr txBox="1"/>
          <p:nvPr/>
        </p:nvSpPr>
        <p:spPr>
          <a:xfrm>
            <a:off x="8830226" y="1569067"/>
            <a:ext cx="2213391" cy="498598"/>
          </a:xfrm>
          <a:prstGeom prst="rect">
            <a:avLst/>
          </a:prstGeom>
          <a:solidFill>
            <a:srgbClr val="FFFFFF"/>
          </a:solidFill>
        </p:spPr>
        <p:txBody>
          <a:bodyPr wrap="square" lIns="0" tIns="0" rIns="0" bIns="0" rtlCol="0">
            <a:spAutoFit/>
          </a:bodyPr>
          <a:lstStyle>
            <a:defPPr>
              <a:defRPr lang="en-US"/>
            </a:defPPr>
            <a:lvl1pPr algn="ctr">
              <a:defRPr sz="1600" spc="300">
                <a:gradFill>
                  <a:gsLst>
                    <a:gs pos="2917">
                      <a:schemeClr val="tx1"/>
                    </a:gs>
                    <a:gs pos="30000">
                      <a:schemeClr val="tx1"/>
                    </a:gs>
                  </a:gsLst>
                  <a:lin ang="5400000" scaled="0"/>
                </a:gradFill>
                <a:latin typeface="+mj-lt"/>
              </a:defRPr>
            </a:lvl1pPr>
          </a:lstStyle>
          <a:p>
            <a:pPr marL="0" marR="0" lvl="0" indent="0" algn="ctr" defTabSz="895871" rtl="0" eaLnBrk="1" fontAlgn="base" latinLnBrk="0" hangingPunct="1">
              <a:lnSpc>
                <a:spcPct val="90000"/>
              </a:lnSpc>
              <a:spcBef>
                <a:spcPct val="0"/>
              </a:spcBef>
              <a:spcAft>
                <a:spcPts val="588"/>
              </a:spcAft>
              <a:buClrTx/>
              <a:buSzTx/>
              <a:buFontTx/>
              <a:buNone/>
              <a:tabLst/>
              <a:defRPr/>
            </a:pPr>
            <a:r>
              <a:rPr kumimoji="0" lang="en-US" sz="1800" b="1" i="0" u="none" strike="noStrike" kern="1200" cap="none" spc="300" normalizeH="0" baseline="0" noProof="0">
                <a:ln>
                  <a:noFill/>
                </a:ln>
                <a:gradFill>
                  <a:gsLst>
                    <a:gs pos="2917">
                      <a:srgbClr val="2C292A"/>
                    </a:gs>
                    <a:gs pos="30000">
                      <a:srgbClr val="2C292A"/>
                    </a:gs>
                  </a:gsLst>
                  <a:lin ang="5400000" scaled="0"/>
                </a:gradFill>
                <a:effectLst/>
                <a:uLnTx/>
                <a:uFillTx/>
                <a:latin typeface="Segoe UI"/>
                <a:ea typeface="+mn-ea"/>
                <a:cs typeface="+mn-cs"/>
              </a:rPr>
              <a:t>PURPOSE-BUILT</a:t>
            </a:r>
          </a:p>
        </p:txBody>
      </p:sp>
      <p:sp>
        <p:nvSpPr>
          <p:cNvPr id="182" name="Oval 181">
            <a:extLst>
              <a:ext uri="{FF2B5EF4-FFF2-40B4-BE49-F238E27FC236}">
                <a16:creationId xmlns:a16="http://schemas.microsoft.com/office/drawing/2014/main" id="{C8C4B042-185C-4A69-8855-641A18810598}"/>
              </a:ext>
              <a:ext uri="{C183D7F6-B498-43B3-948B-1728B52AA6E4}">
                <adec:decorative xmlns:adec="http://schemas.microsoft.com/office/drawing/2017/decorative" val="1"/>
              </a:ext>
            </a:extLst>
          </p:cNvPr>
          <p:cNvSpPr/>
          <p:nvPr/>
        </p:nvSpPr>
        <p:spPr bwMode="auto">
          <a:xfrm>
            <a:off x="966316" y="2205151"/>
            <a:ext cx="874831" cy="849068"/>
          </a:xfrm>
          <a:prstGeom prst="ellipse">
            <a:avLst/>
          </a:prstGeom>
          <a:solidFill>
            <a:schemeClr val="bg1"/>
          </a:solidFill>
          <a:ln w="15875">
            <a:solidFill>
              <a:schemeClr val="accent6"/>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199" name="Oval 198">
            <a:extLst>
              <a:ext uri="{FF2B5EF4-FFF2-40B4-BE49-F238E27FC236}">
                <a16:creationId xmlns:a16="http://schemas.microsoft.com/office/drawing/2014/main" id="{CDE2CB00-1967-4A79-9790-4F1AD03D1544}"/>
              </a:ext>
              <a:ext uri="{C183D7F6-B498-43B3-948B-1728B52AA6E4}">
                <adec:decorative xmlns:adec="http://schemas.microsoft.com/office/drawing/2017/decorative" val="1"/>
              </a:ext>
            </a:extLst>
          </p:cNvPr>
          <p:cNvSpPr/>
          <p:nvPr/>
        </p:nvSpPr>
        <p:spPr bwMode="auto">
          <a:xfrm>
            <a:off x="2900712" y="2205149"/>
            <a:ext cx="874831" cy="849067"/>
          </a:xfrm>
          <a:prstGeom prst="ellipse">
            <a:avLst/>
          </a:prstGeom>
          <a:solidFill>
            <a:schemeClr val="bg1"/>
          </a:solidFill>
          <a:ln w="15875">
            <a:solidFill>
              <a:schemeClr val="accent6"/>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Light"/>
              <a:ea typeface="+mn-ea"/>
              <a:cs typeface="Segoe UI" pitchFamily="34" charset="0"/>
            </a:endParaRPr>
          </a:p>
        </p:txBody>
      </p:sp>
      <p:sp>
        <p:nvSpPr>
          <p:cNvPr id="202" name="Oval 201">
            <a:extLst>
              <a:ext uri="{FF2B5EF4-FFF2-40B4-BE49-F238E27FC236}">
                <a16:creationId xmlns:a16="http://schemas.microsoft.com/office/drawing/2014/main" id="{88EFF703-2685-4075-9A82-D7A73F4CF09F}"/>
              </a:ext>
              <a:ext uri="{C183D7F6-B498-43B3-948B-1728B52AA6E4}">
                <adec:decorative xmlns:adec="http://schemas.microsoft.com/office/drawing/2017/decorative" val="1"/>
              </a:ext>
            </a:extLst>
          </p:cNvPr>
          <p:cNvSpPr/>
          <p:nvPr/>
        </p:nvSpPr>
        <p:spPr bwMode="auto">
          <a:xfrm>
            <a:off x="4741547" y="2205148"/>
            <a:ext cx="874832" cy="849069"/>
          </a:xfrm>
          <a:prstGeom prst="ellipse">
            <a:avLst/>
          </a:prstGeom>
          <a:solidFill>
            <a:schemeClr val="bg1"/>
          </a:solidFill>
          <a:ln w="15875">
            <a:solidFill>
              <a:schemeClr val="accent6"/>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Light"/>
              <a:ea typeface="+mn-ea"/>
              <a:cs typeface="Segoe UI" pitchFamily="34" charset="0"/>
            </a:endParaRPr>
          </a:p>
        </p:txBody>
      </p:sp>
      <p:sp>
        <p:nvSpPr>
          <p:cNvPr id="205" name="Oval 204">
            <a:extLst>
              <a:ext uri="{FF2B5EF4-FFF2-40B4-BE49-F238E27FC236}">
                <a16:creationId xmlns:a16="http://schemas.microsoft.com/office/drawing/2014/main" id="{2307D194-5F6F-4D93-A8B1-E8B3671512A1}"/>
              </a:ext>
              <a:ext uri="{C183D7F6-B498-43B3-948B-1728B52AA6E4}">
                <adec:decorative xmlns:adec="http://schemas.microsoft.com/office/drawing/2017/decorative" val="1"/>
              </a:ext>
            </a:extLst>
          </p:cNvPr>
          <p:cNvSpPr/>
          <p:nvPr/>
        </p:nvSpPr>
        <p:spPr bwMode="auto">
          <a:xfrm>
            <a:off x="6545946" y="2205149"/>
            <a:ext cx="874832" cy="849067"/>
          </a:xfrm>
          <a:prstGeom prst="ellipse">
            <a:avLst/>
          </a:prstGeom>
          <a:solidFill>
            <a:schemeClr val="bg1"/>
          </a:solidFill>
          <a:ln w="15875">
            <a:solidFill>
              <a:schemeClr val="accent6"/>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Light"/>
              <a:ea typeface="+mn-ea"/>
              <a:cs typeface="Segoe UI" pitchFamily="34" charset="0"/>
            </a:endParaRPr>
          </a:p>
        </p:txBody>
      </p:sp>
      <p:sp>
        <p:nvSpPr>
          <p:cNvPr id="206" name="binary">
            <a:extLst>
              <a:ext uri="{FF2B5EF4-FFF2-40B4-BE49-F238E27FC236}">
                <a16:creationId xmlns:a16="http://schemas.microsoft.com/office/drawing/2014/main" id="{AA2638CC-5C7C-46E7-9362-A3264B18CB03}"/>
              </a:ext>
              <a:ext uri="{C183D7F6-B498-43B3-948B-1728B52AA6E4}">
                <adec:decorative xmlns:adec="http://schemas.microsoft.com/office/drawing/2017/decorative" val="1"/>
              </a:ext>
            </a:extLst>
          </p:cNvPr>
          <p:cNvSpPr>
            <a:spLocks noChangeAspect="1" noEditPoints="1"/>
          </p:cNvSpPr>
          <p:nvPr/>
        </p:nvSpPr>
        <p:spPr bwMode="auto">
          <a:xfrm>
            <a:off x="6810208" y="2484569"/>
            <a:ext cx="346308" cy="290229"/>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solidFill>
            <a:schemeClr val="bg1"/>
          </a:solidFill>
          <a:ln w="22225" cap="sq">
            <a:solidFill>
              <a:schemeClr val="accent6"/>
            </a:solidFill>
            <a:prstDash val="solid"/>
            <a:miter lim="800000"/>
            <a:headEnd/>
            <a:tailEnd/>
          </a:ln>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gradFill>
                <a:gsLst>
                  <a:gs pos="0">
                    <a:srgbClr val="505050"/>
                  </a:gs>
                  <a:gs pos="100000">
                    <a:srgbClr val="505050"/>
                  </a:gs>
                </a:gsLst>
              </a:gradFill>
              <a:effectLst/>
              <a:uLnTx/>
              <a:uFillTx/>
              <a:latin typeface="Segoe UI Light"/>
              <a:ea typeface="+mn-ea"/>
              <a:cs typeface="+mn-cs"/>
            </a:endParaRPr>
          </a:p>
        </p:txBody>
      </p:sp>
      <p:sp>
        <p:nvSpPr>
          <p:cNvPr id="217" name="Oval 216">
            <a:extLst>
              <a:ext uri="{FF2B5EF4-FFF2-40B4-BE49-F238E27FC236}">
                <a16:creationId xmlns:a16="http://schemas.microsoft.com/office/drawing/2014/main" id="{4C2AEDF8-AAD5-4583-A246-AF04A8B198D8}"/>
              </a:ext>
              <a:ext uri="{C183D7F6-B498-43B3-948B-1728B52AA6E4}">
                <adec:decorative xmlns:adec="http://schemas.microsoft.com/office/drawing/2017/decorative" val="1"/>
              </a:ext>
            </a:extLst>
          </p:cNvPr>
          <p:cNvSpPr/>
          <p:nvPr/>
        </p:nvSpPr>
        <p:spPr bwMode="auto">
          <a:xfrm>
            <a:off x="971469" y="4279685"/>
            <a:ext cx="864523" cy="873721"/>
          </a:xfrm>
          <a:prstGeom prst="ellipse">
            <a:avLst/>
          </a:prstGeom>
          <a:solidFill>
            <a:schemeClr val="bg1"/>
          </a:solidFill>
          <a:ln w="15875">
            <a:solidFill>
              <a:schemeClr val="accent6"/>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220" name="Oval 219">
            <a:extLst>
              <a:ext uri="{FF2B5EF4-FFF2-40B4-BE49-F238E27FC236}">
                <a16:creationId xmlns:a16="http://schemas.microsoft.com/office/drawing/2014/main" id="{09DE8E80-5B97-4A25-9BCD-12779724F9F2}"/>
              </a:ext>
              <a:ext uri="{C183D7F6-B498-43B3-948B-1728B52AA6E4}">
                <adec:decorative xmlns:adec="http://schemas.microsoft.com/office/drawing/2017/decorative" val="1"/>
              </a:ext>
            </a:extLst>
          </p:cNvPr>
          <p:cNvSpPr/>
          <p:nvPr/>
        </p:nvSpPr>
        <p:spPr bwMode="auto">
          <a:xfrm>
            <a:off x="4767413" y="4279681"/>
            <a:ext cx="864523" cy="873722"/>
          </a:xfrm>
          <a:prstGeom prst="ellipse">
            <a:avLst/>
          </a:prstGeom>
          <a:solidFill>
            <a:schemeClr val="bg1"/>
          </a:solidFill>
          <a:ln w="15875">
            <a:solidFill>
              <a:schemeClr val="accent6"/>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223" name="Oval 222">
            <a:extLst>
              <a:ext uri="{FF2B5EF4-FFF2-40B4-BE49-F238E27FC236}">
                <a16:creationId xmlns:a16="http://schemas.microsoft.com/office/drawing/2014/main" id="{4FEF5459-3AC8-4339-AF3E-9C1C471FFAD8}"/>
              </a:ext>
              <a:ext uri="{C183D7F6-B498-43B3-948B-1728B52AA6E4}">
                <adec:decorative xmlns:adec="http://schemas.microsoft.com/office/drawing/2017/decorative" val="1"/>
              </a:ext>
            </a:extLst>
          </p:cNvPr>
          <p:cNvSpPr/>
          <p:nvPr/>
        </p:nvSpPr>
        <p:spPr bwMode="auto">
          <a:xfrm>
            <a:off x="6608250" y="4279681"/>
            <a:ext cx="864523" cy="873722"/>
          </a:xfrm>
          <a:prstGeom prst="ellipse">
            <a:avLst/>
          </a:prstGeom>
          <a:solidFill>
            <a:schemeClr val="bg1"/>
          </a:solidFill>
          <a:ln w="15875">
            <a:solidFill>
              <a:schemeClr val="accent6"/>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67" name="Picture 66" descr="SAP">
            <a:extLst>
              <a:ext uri="{FF2B5EF4-FFF2-40B4-BE49-F238E27FC236}">
                <a16:creationId xmlns:a16="http://schemas.microsoft.com/office/drawing/2014/main" id="{6C1E2537-E173-4236-B5DB-CEFCD8AB8D76}"/>
              </a:ext>
            </a:extLst>
          </p:cNvPr>
          <p:cNvPicPr>
            <a:picLocks noChangeAspect="1"/>
          </p:cNvPicPr>
          <p:nvPr/>
        </p:nvPicPr>
        <p:blipFill>
          <a:blip r:embed="rId3"/>
          <a:stretch>
            <a:fillRect/>
          </a:stretch>
        </p:blipFill>
        <p:spPr>
          <a:xfrm>
            <a:off x="9291291" y="2460409"/>
            <a:ext cx="1629224" cy="756673"/>
          </a:xfrm>
          <a:prstGeom prst="rect">
            <a:avLst/>
          </a:prstGeom>
        </p:spPr>
      </p:pic>
      <p:pic>
        <p:nvPicPr>
          <p:cNvPr id="68" name="Picture 67" descr="CRAY">
            <a:extLst>
              <a:ext uri="{FF2B5EF4-FFF2-40B4-BE49-F238E27FC236}">
                <a16:creationId xmlns:a16="http://schemas.microsoft.com/office/drawing/2014/main" id="{DC9C1220-2A91-420B-A8AA-CDD140858563}"/>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8777142" y="3801126"/>
            <a:ext cx="2435419" cy="276920"/>
          </a:xfrm>
          <a:prstGeom prst="rect">
            <a:avLst/>
          </a:prstGeom>
        </p:spPr>
      </p:pic>
      <p:sp>
        <p:nvSpPr>
          <p:cNvPr id="230" name="Rectangle 229">
            <a:extLst>
              <a:ext uri="{FF2B5EF4-FFF2-40B4-BE49-F238E27FC236}">
                <a16:creationId xmlns:a16="http://schemas.microsoft.com/office/drawing/2014/main" id="{3BD9567A-AF37-4586-ACDE-AD171DA5AEAD}"/>
              </a:ext>
              <a:ext uri="{C183D7F6-B498-43B3-948B-1728B52AA6E4}">
                <adec:decorative xmlns:adec="http://schemas.microsoft.com/office/drawing/2017/decorative" val="1"/>
              </a:ext>
            </a:extLst>
          </p:cNvPr>
          <p:cNvSpPr/>
          <p:nvPr/>
        </p:nvSpPr>
        <p:spPr bwMode="auto">
          <a:xfrm>
            <a:off x="727010" y="5339414"/>
            <a:ext cx="1466515" cy="442503"/>
          </a:xfrm>
          <a:prstGeom prst="rect">
            <a:avLst/>
          </a:prstGeom>
          <a:no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marL="0" marR="0" lvl="0" indent="0" algn="ctr" defTabSz="895871" rtl="0" eaLnBrk="1" fontAlgn="base" latinLnBrk="0" hangingPunct="1">
              <a:lnSpc>
                <a:spcPct val="90000"/>
              </a:lnSpc>
              <a:spcBef>
                <a:spcPct val="0"/>
              </a:spcBef>
              <a:spcAft>
                <a:spcPts val="588"/>
              </a:spcAft>
              <a:buClrTx/>
              <a:buSzTx/>
              <a:buFontTx/>
              <a:buNone/>
              <a:tabLst/>
              <a:defRPr/>
            </a:pPr>
            <a:r>
              <a:rPr kumimoji="0" lang="en-US" sz="1400" b="1" i="0" u="none" strike="noStrike" kern="1200" cap="none" spc="0" normalizeH="0" baseline="0" noProof="0">
                <a:ln>
                  <a:noFill/>
                </a:ln>
                <a:gradFill>
                  <a:gsLst>
                    <a:gs pos="2917">
                      <a:srgbClr val="2C292A"/>
                    </a:gs>
                    <a:gs pos="30000">
                      <a:srgbClr val="2C292A"/>
                    </a:gs>
                  </a:gsLst>
                  <a:lin ang="5400000" scaled="0"/>
                </a:gradFill>
                <a:effectLst/>
                <a:uLnTx/>
                <a:uFillTx/>
                <a:latin typeface="Segoe UI"/>
                <a:ea typeface="+mn-ea"/>
                <a:cs typeface="+mn-cs"/>
              </a:rPr>
              <a:t>Memory optimized </a:t>
            </a:r>
            <a:r>
              <a:rPr kumimoji="0" lang="en-US" sz="1400" b="1" i="0" u="none" strike="noStrike" kern="1200" cap="none" spc="0" normalizeH="0" baseline="0" noProof="0">
                <a:ln>
                  <a:noFill/>
                </a:ln>
                <a:solidFill>
                  <a:srgbClr val="0078D4"/>
                </a:solidFill>
                <a:effectLst/>
                <a:uLnTx/>
                <a:uFillTx/>
                <a:latin typeface="Segoe UI"/>
                <a:ea typeface="+mn-ea"/>
                <a:cs typeface="+mn-cs"/>
              </a:rPr>
              <a:t>[E, M]</a:t>
            </a:r>
          </a:p>
        </p:txBody>
      </p:sp>
      <p:sp>
        <p:nvSpPr>
          <p:cNvPr id="233" name="Rectangle 232">
            <a:extLst>
              <a:ext uri="{FF2B5EF4-FFF2-40B4-BE49-F238E27FC236}">
                <a16:creationId xmlns:a16="http://schemas.microsoft.com/office/drawing/2014/main" id="{F743878F-0F8C-4762-81B9-2E542ACEA7A0}"/>
              </a:ext>
              <a:ext uri="{C183D7F6-B498-43B3-948B-1728B52AA6E4}">
                <adec:decorative xmlns:adec="http://schemas.microsoft.com/office/drawing/2017/decorative" val="1"/>
              </a:ext>
            </a:extLst>
          </p:cNvPr>
          <p:cNvSpPr/>
          <p:nvPr/>
        </p:nvSpPr>
        <p:spPr bwMode="auto">
          <a:xfrm>
            <a:off x="4522952" y="5328778"/>
            <a:ext cx="1353445" cy="442503"/>
          </a:xfrm>
          <a:prstGeom prst="rect">
            <a:avLst/>
          </a:prstGeom>
          <a:no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marL="0" marR="0" lvl="0" indent="0" algn="ctr" defTabSz="895871" rtl="0" eaLnBrk="1" fontAlgn="base" latinLnBrk="0" hangingPunct="1">
              <a:lnSpc>
                <a:spcPct val="90000"/>
              </a:lnSpc>
              <a:spcBef>
                <a:spcPct val="0"/>
              </a:spcBef>
              <a:spcAft>
                <a:spcPts val="588"/>
              </a:spcAft>
              <a:buClrTx/>
              <a:buSzTx/>
              <a:buFontTx/>
              <a:buNone/>
              <a:tabLst/>
              <a:defRPr/>
            </a:pPr>
            <a:r>
              <a:rPr kumimoji="0" lang="en-US" sz="1400" b="1" i="0" u="none" strike="noStrike" kern="1200" cap="none" spc="0" normalizeH="0" baseline="0" noProof="0">
                <a:ln>
                  <a:noFill/>
                </a:ln>
                <a:gradFill>
                  <a:gsLst>
                    <a:gs pos="2917">
                      <a:srgbClr val="2C292A"/>
                    </a:gs>
                    <a:gs pos="30000">
                      <a:srgbClr val="2C292A"/>
                    </a:gs>
                  </a:gsLst>
                  <a:lin ang="5400000" scaled="0"/>
                </a:gradFill>
                <a:effectLst/>
                <a:uLnTx/>
                <a:uFillTx/>
                <a:latin typeface="Segoe UI"/>
                <a:ea typeface="+mn-ea"/>
                <a:cs typeface="+mn-cs"/>
              </a:rPr>
              <a:t>GPU accelerated </a:t>
            </a:r>
            <a:r>
              <a:rPr kumimoji="0" lang="en-US" sz="1400" b="1" i="0" u="none" strike="noStrike" kern="1200" cap="none" spc="0" normalizeH="0" baseline="0" noProof="0">
                <a:ln>
                  <a:noFill/>
                </a:ln>
                <a:solidFill>
                  <a:srgbClr val="0078D4"/>
                </a:solidFill>
                <a:effectLst/>
                <a:uLnTx/>
                <a:uFillTx/>
                <a:latin typeface="Segoe UI"/>
                <a:ea typeface="+mn-ea"/>
                <a:cs typeface="+mn-cs"/>
              </a:rPr>
              <a:t>[N]</a:t>
            </a:r>
          </a:p>
        </p:txBody>
      </p:sp>
      <p:sp>
        <p:nvSpPr>
          <p:cNvPr id="236" name="Rectangle 235">
            <a:extLst>
              <a:ext uri="{FF2B5EF4-FFF2-40B4-BE49-F238E27FC236}">
                <a16:creationId xmlns:a16="http://schemas.microsoft.com/office/drawing/2014/main" id="{E63F0DCA-1F2F-419A-A934-14129431CDEE}"/>
              </a:ext>
              <a:ext uri="{C183D7F6-B498-43B3-948B-1728B52AA6E4}">
                <adec:decorative xmlns:adec="http://schemas.microsoft.com/office/drawing/2017/decorative" val="1"/>
              </a:ext>
            </a:extLst>
          </p:cNvPr>
          <p:cNvSpPr/>
          <p:nvPr/>
        </p:nvSpPr>
        <p:spPr bwMode="auto">
          <a:xfrm>
            <a:off x="6234918" y="5324090"/>
            <a:ext cx="1611190" cy="442503"/>
          </a:xfrm>
          <a:prstGeom prst="rect">
            <a:avLst/>
          </a:prstGeom>
          <a:no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marL="0" marR="0" lvl="0" indent="0" algn="ctr" defTabSz="895871" rtl="0" eaLnBrk="1" fontAlgn="base" latinLnBrk="0" hangingPunct="1">
              <a:lnSpc>
                <a:spcPct val="90000"/>
              </a:lnSpc>
              <a:spcBef>
                <a:spcPct val="0"/>
              </a:spcBef>
              <a:spcAft>
                <a:spcPts val="588"/>
              </a:spcAft>
              <a:buClrTx/>
              <a:buSzTx/>
              <a:buFontTx/>
              <a:buNone/>
              <a:tabLst/>
              <a:defRPr/>
            </a:pPr>
            <a:r>
              <a:rPr kumimoji="0" lang="en-US" sz="1400" b="1" i="0" u="none" strike="noStrike" kern="1200" cap="none" spc="0" normalizeH="0" baseline="0" noProof="0">
                <a:ln>
                  <a:noFill/>
                </a:ln>
                <a:gradFill>
                  <a:gsLst>
                    <a:gs pos="2917">
                      <a:srgbClr val="2C292A"/>
                    </a:gs>
                    <a:gs pos="30000">
                      <a:srgbClr val="2C292A"/>
                    </a:gs>
                  </a:gsLst>
                  <a:lin ang="5400000" scaled="0"/>
                </a:gradFill>
                <a:effectLst/>
                <a:uLnTx/>
                <a:uFillTx/>
                <a:latin typeface="Segoe UI"/>
                <a:ea typeface="+mn-ea"/>
                <a:cs typeface="+mn-cs"/>
              </a:rPr>
              <a:t>High Performance Computing </a:t>
            </a:r>
            <a:r>
              <a:rPr kumimoji="0" lang="en-US" sz="1400" b="1" i="0" u="none" strike="noStrike" kern="1200" cap="none" spc="0" normalizeH="0" baseline="0" noProof="0">
                <a:ln>
                  <a:noFill/>
                </a:ln>
                <a:solidFill>
                  <a:srgbClr val="0078D4"/>
                </a:solidFill>
                <a:effectLst/>
                <a:uLnTx/>
                <a:uFillTx/>
                <a:latin typeface="Segoe UI"/>
                <a:ea typeface="+mn-ea"/>
                <a:cs typeface="+mn-cs"/>
              </a:rPr>
              <a:t>[H]</a:t>
            </a:r>
          </a:p>
        </p:txBody>
      </p:sp>
      <p:sp>
        <p:nvSpPr>
          <p:cNvPr id="174" name="Rectangle 173">
            <a:extLst>
              <a:ext uri="{FF2B5EF4-FFF2-40B4-BE49-F238E27FC236}">
                <a16:creationId xmlns:a16="http://schemas.microsoft.com/office/drawing/2014/main" id="{2E9F4F1E-19BD-4EEF-9142-CA19530D067E}"/>
              </a:ext>
              <a:ext uri="{C183D7F6-B498-43B3-948B-1728B52AA6E4}">
                <adec:decorative xmlns:adec="http://schemas.microsoft.com/office/drawing/2017/decorative" val="1"/>
              </a:ext>
            </a:extLst>
          </p:cNvPr>
          <p:cNvSpPr/>
          <p:nvPr/>
        </p:nvSpPr>
        <p:spPr bwMode="auto">
          <a:xfrm>
            <a:off x="727009" y="3275258"/>
            <a:ext cx="1353445" cy="442503"/>
          </a:xfrm>
          <a:prstGeom prst="rect">
            <a:avLst/>
          </a:prstGeom>
          <a:solidFill>
            <a:schemeClr val="bg1"/>
          </a:solid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marL="0" marR="0" lvl="0" indent="0" algn="ctr" defTabSz="895871" rtl="0" eaLnBrk="1" fontAlgn="base" latinLnBrk="0" hangingPunct="1">
              <a:lnSpc>
                <a:spcPct val="90000"/>
              </a:lnSpc>
              <a:spcBef>
                <a:spcPct val="0"/>
              </a:spcBef>
              <a:spcAft>
                <a:spcPts val="588"/>
              </a:spcAft>
              <a:buClrTx/>
              <a:buSzTx/>
              <a:buFontTx/>
              <a:buNone/>
              <a:tabLst/>
              <a:defRPr/>
            </a:pPr>
            <a:r>
              <a:rPr kumimoji="0" lang="en-US" sz="1400" b="1" i="0" u="none" strike="noStrike" kern="1200" cap="none" spc="0" normalizeH="0" baseline="0" noProof="0">
                <a:ln>
                  <a:noFill/>
                </a:ln>
                <a:gradFill>
                  <a:gsLst>
                    <a:gs pos="2917">
                      <a:srgbClr val="2C292A"/>
                    </a:gs>
                    <a:gs pos="30000">
                      <a:srgbClr val="2C292A"/>
                    </a:gs>
                  </a:gsLst>
                  <a:lin ang="5400000" scaled="0"/>
                </a:gradFill>
                <a:effectLst/>
                <a:uLnTx/>
                <a:uFillTx/>
                <a:latin typeface="Segoe UI"/>
                <a:ea typeface="+mn-ea"/>
                <a:cs typeface="+mn-cs"/>
              </a:rPr>
              <a:t>Entry level </a:t>
            </a:r>
            <a:r>
              <a:rPr kumimoji="0" lang="en-US" sz="1400" b="1" i="0" u="none" strike="noStrike" kern="1200" cap="none" spc="0" normalizeH="0" baseline="0" noProof="0">
                <a:ln>
                  <a:noFill/>
                </a:ln>
                <a:solidFill>
                  <a:srgbClr val="0078D4"/>
                </a:solidFill>
                <a:effectLst/>
                <a:uLnTx/>
                <a:uFillTx/>
                <a:latin typeface="Segoe UI"/>
                <a:ea typeface="+mn-ea"/>
                <a:cs typeface="+mn-cs"/>
              </a:rPr>
              <a:t>[A]</a:t>
            </a:r>
          </a:p>
        </p:txBody>
      </p:sp>
      <p:sp>
        <p:nvSpPr>
          <p:cNvPr id="209" name="Rectangle 208">
            <a:extLst>
              <a:ext uri="{FF2B5EF4-FFF2-40B4-BE49-F238E27FC236}">
                <a16:creationId xmlns:a16="http://schemas.microsoft.com/office/drawing/2014/main" id="{A134E022-E114-46E7-AD8C-6ECA930D8707}"/>
              </a:ext>
              <a:ext uri="{C183D7F6-B498-43B3-948B-1728B52AA6E4}">
                <adec:decorative xmlns:adec="http://schemas.microsoft.com/office/drawing/2017/decorative" val="1"/>
              </a:ext>
            </a:extLst>
          </p:cNvPr>
          <p:cNvSpPr/>
          <p:nvPr/>
        </p:nvSpPr>
        <p:spPr bwMode="auto">
          <a:xfrm>
            <a:off x="2661404" y="3264623"/>
            <a:ext cx="1353445" cy="442503"/>
          </a:xfrm>
          <a:prstGeom prst="rect">
            <a:avLst/>
          </a:prstGeom>
          <a:solidFill>
            <a:schemeClr val="bg1"/>
          </a:solid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marL="0" marR="0" lvl="0" indent="0" algn="ctr" defTabSz="895871" rtl="0" eaLnBrk="1" fontAlgn="base" latinLnBrk="0" hangingPunct="1">
              <a:lnSpc>
                <a:spcPct val="90000"/>
              </a:lnSpc>
              <a:spcBef>
                <a:spcPct val="0"/>
              </a:spcBef>
              <a:spcAft>
                <a:spcPts val="588"/>
              </a:spcAft>
              <a:buClrTx/>
              <a:buSzTx/>
              <a:buFontTx/>
              <a:buNone/>
              <a:tabLst/>
              <a:defRPr/>
            </a:pPr>
            <a:r>
              <a:rPr kumimoji="0" lang="en-US" sz="1400" b="1" i="0" u="none" strike="noStrike" kern="1200" cap="none" spc="0" normalizeH="0" baseline="0" noProof="0">
                <a:ln>
                  <a:noFill/>
                </a:ln>
                <a:gradFill>
                  <a:gsLst>
                    <a:gs pos="2917">
                      <a:srgbClr val="2C292A"/>
                    </a:gs>
                    <a:gs pos="30000">
                      <a:srgbClr val="2C292A"/>
                    </a:gs>
                  </a:gsLst>
                  <a:lin ang="5400000" scaled="0"/>
                </a:gradFill>
                <a:effectLst/>
                <a:uLnTx/>
                <a:uFillTx/>
                <a:latin typeface="Segoe UI"/>
                <a:ea typeface="+mn-ea"/>
                <a:cs typeface="+mn-cs"/>
              </a:rPr>
              <a:t>Burstable </a:t>
            </a:r>
            <a:r>
              <a:rPr kumimoji="0" lang="en-US" sz="1400" b="1" i="0" u="none" strike="noStrike" kern="1200" cap="none" spc="0" normalizeH="0" baseline="0" noProof="0">
                <a:ln>
                  <a:noFill/>
                </a:ln>
                <a:solidFill>
                  <a:srgbClr val="0078D4"/>
                </a:solidFill>
                <a:effectLst/>
                <a:uLnTx/>
                <a:uFillTx/>
                <a:latin typeface="Segoe UI"/>
                <a:ea typeface="+mn-ea"/>
                <a:cs typeface="+mn-cs"/>
              </a:rPr>
              <a:t>[B]</a:t>
            </a:r>
          </a:p>
        </p:txBody>
      </p:sp>
      <p:sp>
        <p:nvSpPr>
          <p:cNvPr id="212" name="Rectangle 211">
            <a:extLst>
              <a:ext uri="{FF2B5EF4-FFF2-40B4-BE49-F238E27FC236}">
                <a16:creationId xmlns:a16="http://schemas.microsoft.com/office/drawing/2014/main" id="{3B1C422C-C8BB-41C8-9898-87C16CCA7A67}"/>
              </a:ext>
              <a:ext uri="{C183D7F6-B498-43B3-948B-1728B52AA6E4}">
                <adec:decorative xmlns:adec="http://schemas.microsoft.com/office/drawing/2017/decorative" val="1"/>
              </a:ext>
            </a:extLst>
          </p:cNvPr>
          <p:cNvSpPr/>
          <p:nvPr/>
        </p:nvSpPr>
        <p:spPr bwMode="auto">
          <a:xfrm>
            <a:off x="4089197" y="3259934"/>
            <a:ext cx="2282342" cy="442503"/>
          </a:xfrm>
          <a:prstGeom prst="rect">
            <a:avLst/>
          </a:prstGeom>
          <a:solidFill>
            <a:schemeClr val="bg1"/>
          </a:solid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marL="0" marR="0" lvl="0" indent="0" algn="ctr" defTabSz="895871" rtl="0" eaLnBrk="1" fontAlgn="base" latinLnBrk="0" hangingPunct="1">
              <a:lnSpc>
                <a:spcPct val="90000"/>
              </a:lnSpc>
              <a:spcBef>
                <a:spcPct val="0"/>
              </a:spcBef>
              <a:spcAft>
                <a:spcPts val="588"/>
              </a:spcAft>
              <a:buClrTx/>
              <a:buSzTx/>
              <a:buFontTx/>
              <a:buNone/>
              <a:tabLst/>
              <a:defRPr/>
            </a:pPr>
            <a:r>
              <a:rPr kumimoji="0" lang="en-US" sz="1400" b="1" i="0" u="none" strike="noStrike" kern="1200" cap="none" spc="0" normalizeH="0" baseline="0" noProof="0">
                <a:ln>
                  <a:noFill/>
                </a:ln>
                <a:gradFill>
                  <a:gsLst>
                    <a:gs pos="2917">
                      <a:srgbClr val="2C292A"/>
                    </a:gs>
                    <a:gs pos="30000">
                      <a:srgbClr val="2C292A"/>
                    </a:gs>
                  </a:gsLst>
                  <a:lin ang="5400000" scaled="0"/>
                </a:gradFill>
                <a:effectLst/>
                <a:uLnTx/>
                <a:uFillTx/>
                <a:latin typeface="Segoe UI"/>
                <a:ea typeface="+mn-ea"/>
                <a:cs typeface="+mn-cs"/>
              </a:rPr>
              <a:t>General Purpose </a:t>
            </a:r>
            <a:r>
              <a:rPr kumimoji="0" lang="en-US" sz="1400" b="1" i="0" u="none" strike="noStrike" kern="1200" cap="none" spc="0" normalizeH="0" baseline="0" noProof="0">
                <a:ln>
                  <a:noFill/>
                </a:ln>
                <a:solidFill>
                  <a:srgbClr val="0078D4"/>
                </a:solidFill>
                <a:effectLst/>
                <a:uLnTx/>
                <a:uFillTx/>
                <a:latin typeface="Segoe UI"/>
                <a:ea typeface="+mn-ea"/>
                <a:cs typeface="+mn-cs"/>
              </a:rPr>
              <a:t>[D, DC]</a:t>
            </a:r>
          </a:p>
        </p:txBody>
      </p:sp>
      <p:sp>
        <p:nvSpPr>
          <p:cNvPr id="215" name="Rectangle 214">
            <a:extLst>
              <a:ext uri="{FF2B5EF4-FFF2-40B4-BE49-F238E27FC236}">
                <a16:creationId xmlns:a16="http://schemas.microsoft.com/office/drawing/2014/main" id="{ED8C44DF-2D07-499D-9745-2AF0C97EBA94}"/>
              </a:ext>
              <a:ext uri="{C183D7F6-B498-43B3-948B-1728B52AA6E4}">
                <adec:decorative xmlns:adec="http://schemas.microsoft.com/office/drawing/2017/decorative" val="1"/>
              </a:ext>
            </a:extLst>
          </p:cNvPr>
          <p:cNvSpPr/>
          <p:nvPr/>
        </p:nvSpPr>
        <p:spPr bwMode="auto">
          <a:xfrm>
            <a:off x="6307458" y="3247634"/>
            <a:ext cx="1351809" cy="442503"/>
          </a:xfrm>
          <a:prstGeom prst="rect">
            <a:avLst/>
          </a:prstGeom>
          <a:solidFill>
            <a:schemeClr val="bg1"/>
          </a:solid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marL="0" marR="0" lvl="0" indent="0" algn="ctr" defTabSz="895871" rtl="0" eaLnBrk="1" fontAlgn="base" latinLnBrk="0" hangingPunct="1">
              <a:lnSpc>
                <a:spcPct val="90000"/>
              </a:lnSpc>
              <a:spcBef>
                <a:spcPct val="0"/>
              </a:spcBef>
              <a:spcAft>
                <a:spcPts val="588"/>
              </a:spcAft>
              <a:buClrTx/>
              <a:buSzTx/>
              <a:buFontTx/>
              <a:buNone/>
              <a:tabLst/>
              <a:defRPr/>
            </a:pPr>
            <a:r>
              <a:rPr kumimoji="0" lang="en-US" sz="1400" b="1" i="0" u="none" strike="noStrike" kern="1200" cap="none" spc="0" normalizeH="0" baseline="0" noProof="0">
                <a:ln>
                  <a:noFill/>
                </a:ln>
                <a:gradFill>
                  <a:gsLst>
                    <a:gs pos="2917">
                      <a:srgbClr val="2C292A"/>
                    </a:gs>
                    <a:gs pos="30000">
                      <a:srgbClr val="2C292A"/>
                    </a:gs>
                  </a:gsLst>
                  <a:lin ang="5400000" scaled="0"/>
                </a:gradFill>
                <a:effectLst/>
                <a:uLnTx/>
                <a:uFillTx/>
                <a:latin typeface="Segoe UI"/>
                <a:ea typeface="+mn-ea"/>
                <a:cs typeface="+mn-cs"/>
              </a:rPr>
              <a:t>Compute intensive </a:t>
            </a:r>
            <a:r>
              <a:rPr kumimoji="0" lang="en-US" sz="1400" b="1" i="0" u="none" strike="noStrike" kern="1200" cap="none" spc="0" normalizeH="0" baseline="0" noProof="0">
                <a:ln>
                  <a:noFill/>
                </a:ln>
                <a:solidFill>
                  <a:srgbClr val="0078D4"/>
                </a:solidFill>
                <a:effectLst/>
                <a:uLnTx/>
                <a:uFillTx/>
                <a:latin typeface="Segoe UI"/>
                <a:ea typeface="+mn-ea"/>
                <a:cs typeface="+mn-cs"/>
              </a:rPr>
              <a:t>[F]</a:t>
            </a:r>
          </a:p>
        </p:txBody>
      </p:sp>
      <p:grpSp>
        <p:nvGrpSpPr>
          <p:cNvPr id="8" name="Group 7">
            <a:extLst>
              <a:ext uri="{FF2B5EF4-FFF2-40B4-BE49-F238E27FC236}">
                <a16:creationId xmlns:a16="http://schemas.microsoft.com/office/drawing/2014/main" id="{3ABEFCDD-9E41-4087-B45E-95D1537BA39C}"/>
              </a:ext>
              <a:ext uri="{C183D7F6-B498-43B3-948B-1728B52AA6E4}">
                <adec:decorative xmlns:adec="http://schemas.microsoft.com/office/drawing/2017/decorative" val="1"/>
              </a:ext>
            </a:extLst>
          </p:cNvPr>
          <p:cNvGrpSpPr>
            <a:grpSpLocks noChangeAspect="1"/>
          </p:cNvGrpSpPr>
          <p:nvPr/>
        </p:nvGrpSpPr>
        <p:grpSpPr>
          <a:xfrm>
            <a:off x="1229875" y="4542689"/>
            <a:ext cx="347711" cy="347711"/>
            <a:chOff x="8615684" y="2318708"/>
            <a:chExt cx="1371600" cy="1371600"/>
          </a:xfrm>
          <a:solidFill>
            <a:schemeClr val="bg1"/>
          </a:solidFill>
        </p:grpSpPr>
        <p:grpSp>
          <p:nvGrpSpPr>
            <p:cNvPr id="52" name="Group 51">
              <a:extLst>
                <a:ext uri="{FF2B5EF4-FFF2-40B4-BE49-F238E27FC236}">
                  <a16:creationId xmlns:a16="http://schemas.microsoft.com/office/drawing/2014/main" id="{BDDDC3C1-7E0B-4542-A392-FF96C3FDDB1C}"/>
                </a:ext>
              </a:extLst>
            </p:cNvPr>
            <p:cNvGrpSpPr/>
            <p:nvPr/>
          </p:nvGrpSpPr>
          <p:grpSpPr>
            <a:xfrm>
              <a:off x="8972158" y="2318708"/>
              <a:ext cx="653575" cy="1371600"/>
              <a:chOff x="8972158" y="2318708"/>
              <a:chExt cx="653575" cy="1371600"/>
            </a:xfrm>
            <a:grpFill/>
          </p:grpSpPr>
          <p:sp>
            <p:nvSpPr>
              <p:cNvPr id="53" name="Rectangle: Rounded Corners 52">
                <a:extLst>
                  <a:ext uri="{FF2B5EF4-FFF2-40B4-BE49-F238E27FC236}">
                    <a16:creationId xmlns:a16="http://schemas.microsoft.com/office/drawing/2014/main" id="{7701ED2B-A4B0-4EA2-A826-9E41DF971FBC}"/>
                  </a:ext>
                </a:extLst>
              </p:cNvPr>
              <p:cNvSpPr/>
              <p:nvPr/>
            </p:nvSpPr>
            <p:spPr bwMode="auto">
              <a:xfrm>
                <a:off x="8972158" y="2318708"/>
                <a:ext cx="91440" cy="1371600"/>
              </a:xfrm>
              <a:prstGeom prst="roundRect">
                <a:avLst>
                  <a:gd name="adj" fmla="val 50000"/>
                </a:avLst>
              </a:prstGeom>
              <a:grpFill/>
              <a:ln>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4" name="Rectangle: Rounded Corners 53">
                <a:extLst>
                  <a:ext uri="{FF2B5EF4-FFF2-40B4-BE49-F238E27FC236}">
                    <a16:creationId xmlns:a16="http://schemas.microsoft.com/office/drawing/2014/main" id="{D199CBE4-DB25-4DE2-A975-1EBD146E16C2}"/>
                  </a:ext>
                </a:extLst>
              </p:cNvPr>
              <p:cNvSpPr/>
              <p:nvPr/>
            </p:nvSpPr>
            <p:spPr bwMode="auto">
              <a:xfrm>
                <a:off x="9112692" y="2318708"/>
                <a:ext cx="91440" cy="1371600"/>
              </a:xfrm>
              <a:prstGeom prst="roundRect">
                <a:avLst>
                  <a:gd name="adj" fmla="val 50000"/>
                </a:avLst>
              </a:prstGeom>
              <a:grpFill/>
              <a:ln>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5" name="Rectangle: Rounded Corners 54">
                <a:extLst>
                  <a:ext uri="{FF2B5EF4-FFF2-40B4-BE49-F238E27FC236}">
                    <a16:creationId xmlns:a16="http://schemas.microsoft.com/office/drawing/2014/main" id="{DE21A90E-61FA-4653-B603-8E8D7DEFBB14}"/>
                  </a:ext>
                </a:extLst>
              </p:cNvPr>
              <p:cNvSpPr/>
              <p:nvPr/>
            </p:nvSpPr>
            <p:spPr bwMode="auto">
              <a:xfrm>
                <a:off x="9253226" y="2318708"/>
                <a:ext cx="91440" cy="1371600"/>
              </a:xfrm>
              <a:prstGeom prst="roundRect">
                <a:avLst>
                  <a:gd name="adj" fmla="val 50000"/>
                </a:avLst>
              </a:prstGeom>
              <a:grpFill/>
              <a:ln>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6" name="Rectangle: Rounded Corners 55">
                <a:extLst>
                  <a:ext uri="{FF2B5EF4-FFF2-40B4-BE49-F238E27FC236}">
                    <a16:creationId xmlns:a16="http://schemas.microsoft.com/office/drawing/2014/main" id="{51B9B0A2-F0C3-4D4D-942C-C01C30F27856}"/>
                  </a:ext>
                </a:extLst>
              </p:cNvPr>
              <p:cNvSpPr/>
              <p:nvPr/>
            </p:nvSpPr>
            <p:spPr bwMode="auto">
              <a:xfrm>
                <a:off x="9393760" y="2318708"/>
                <a:ext cx="91440" cy="1371600"/>
              </a:xfrm>
              <a:prstGeom prst="roundRect">
                <a:avLst>
                  <a:gd name="adj" fmla="val 50000"/>
                </a:avLst>
              </a:prstGeom>
              <a:grpFill/>
              <a:ln>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7" name="Rectangle: Rounded Corners 56">
                <a:extLst>
                  <a:ext uri="{FF2B5EF4-FFF2-40B4-BE49-F238E27FC236}">
                    <a16:creationId xmlns:a16="http://schemas.microsoft.com/office/drawing/2014/main" id="{27FAE8BA-B0F8-41A2-B3FA-3DAA95873E40}"/>
                  </a:ext>
                </a:extLst>
              </p:cNvPr>
              <p:cNvSpPr/>
              <p:nvPr/>
            </p:nvSpPr>
            <p:spPr bwMode="auto">
              <a:xfrm>
                <a:off x="9534293" y="2318708"/>
                <a:ext cx="91440" cy="1371600"/>
              </a:xfrm>
              <a:prstGeom prst="roundRect">
                <a:avLst>
                  <a:gd name="adj" fmla="val 50000"/>
                </a:avLst>
              </a:prstGeom>
              <a:grpFill/>
              <a:ln>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58" name="Group 57">
              <a:extLst>
                <a:ext uri="{FF2B5EF4-FFF2-40B4-BE49-F238E27FC236}">
                  <a16:creationId xmlns:a16="http://schemas.microsoft.com/office/drawing/2014/main" id="{C6D979FA-3718-46FC-8B3B-8DDFED957B8B}"/>
                </a:ext>
              </a:extLst>
            </p:cNvPr>
            <p:cNvGrpSpPr/>
            <p:nvPr/>
          </p:nvGrpSpPr>
          <p:grpSpPr>
            <a:xfrm rot="16200000">
              <a:off x="8974696" y="2299629"/>
              <a:ext cx="653575" cy="1371600"/>
              <a:chOff x="8746253" y="2318708"/>
              <a:chExt cx="653575" cy="1371600"/>
            </a:xfrm>
            <a:grpFill/>
          </p:grpSpPr>
          <p:sp>
            <p:nvSpPr>
              <p:cNvPr id="59" name="Rectangle: Rounded Corners 58">
                <a:extLst>
                  <a:ext uri="{FF2B5EF4-FFF2-40B4-BE49-F238E27FC236}">
                    <a16:creationId xmlns:a16="http://schemas.microsoft.com/office/drawing/2014/main" id="{27D9D56F-12B3-415C-846B-61A840B3D2AF}"/>
                  </a:ext>
                </a:extLst>
              </p:cNvPr>
              <p:cNvSpPr/>
              <p:nvPr/>
            </p:nvSpPr>
            <p:spPr bwMode="auto">
              <a:xfrm>
                <a:off x="8746253" y="2318708"/>
                <a:ext cx="91440" cy="1371600"/>
              </a:xfrm>
              <a:prstGeom prst="roundRect">
                <a:avLst>
                  <a:gd name="adj" fmla="val 50000"/>
                </a:avLst>
              </a:prstGeom>
              <a:grpFill/>
              <a:ln>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0" name="Rectangle: Rounded Corners 59">
                <a:extLst>
                  <a:ext uri="{FF2B5EF4-FFF2-40B4-BE49-F238E27FC236}">
                    <a16:creationId xmlns:a16="http://schemas.microsoft.com/office/drawing/2014/main" id="{E451F793-1F5A-405F-9848-2A291E38E3FE}"/>
                  </a:ext>
                </a:extLst>
              </p:cNvPr>
              <p:cNvSpPr/>
              <p:nvPr/>
            </p:nvSpPr>
            <p:spPr bwMode="auto">
              <a:xfrm>
                <a:off x="8886787" y="2318708"/>
                <a:ext cx="91440" cy="1371600"/>
              </a:xfrm>
              <a:prstGeom prst="roundRect">
                <a:avLst>
                  <a:gd name="adj" fmla="val 50000"/>
                </a:avLst>
              </a:prstGeom>
              <a:grpFill/>
              <a:ln>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1" name="Rectangle: Rounded Corners 60">
                <a:extLst>
                  <a:ext uri="{FF2B5EF4-FFF2-40B4-BE49-F238E27FC236}">
                    <a16:creationId xmlns:a16="http://schemas.microsoft.com/office/drawing/2014/main" id="{CFCCF65F-5EB9-465C-9496-1A7FD7335BB4}"/>
                  </a:ext>
                </a:extLst>
              </p:cNvPr>
              <p:cNvSpPr/>
              <p:nvPr/>
            </p:nvSpPr>
            <p:spPr bwMode="auto">
              <a:xfrm>
                <a:off x="9027321" y="2318708"/>
                <a:ext cx="91440" cy="1371600"/>
              </a:xfrm>
              <a:prstGeom prst="roundRect">
                <a:avLst>
                  <a:gd name="adj" fmla="val 50000"/>
                </a:avLst>
              </a:prstGeom>
              <a:grpFill/>
              <a:ln>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2" name="Rectangle: Rounded Corners 61">
                <a:extLst>
                  <a:ext uri="{FF2B5EF4-FFF2-40B4-BE49-F238E27FC236}">
                    <a16:creationId xmlns:a16="http://schemas.microsoft.com/office/drawing/2014/main" id="{D7E9782D-44B9-4415-B59C-2C7CE469514E}"/>
                  </a:ext>
                </a:extLst>
              </p:cNvPr>
              <p:cNvSpPr/>
              <p:nvPr/>
            </p:nvSpPr>
            <p:spPr bwMode="auto">
              <a:xfrm>
                <a:off x="9167855" y="2318708"/>
                <a:ext cx="91440" cy="1371600"/>
              </a:xfrm>
              <a:prstGeom prst="roundRect">
                <a:avLst>
                  <a:gd name="adj" fmla="val 50000"/>
                </a:avLst>
              </a:prstGeom>
              <a:grpFill/>
              <a:ln>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3" name="Rectangle: Rounded Corners 62">
                <a:extLst>
                  <a:ext uri="{FF2B5EF4-FFF2-40B4-BE49-F238E27FC236}">
                    <a16:creationId xmlns:a16="http://schemas.microsoft.com/office/drawing/2014/main" id="{9EBA56D2-85C0-4B89-BE13-3138D690D732}"/>
                  </a:ext>
                </a:extLst>
              </p:cNvPr>
              <p:cNvSpPr/>
              <p:nvPr/>
            </p:nvSpPr>
            <p:spPr bwMode="auto">
              <a:xfrm>
                <a:off x="9308388" y="2318708"/>
                <a:ext cx="91440" cy="1371600"/>
              </a:xfrm>
              <a:prstGeom prst="roundRect">
                <a:avLst>
                  <a:gd name="adj" fmla="val 50000"/>
                </a:avLst>
              </a:prstGeom>
              <a:grpFill/>
              <a:ln>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64" name="Rectangle: Rounded Corners 63">
              <a:extLst>
                <a:ext uri="{FF2B5EF4-FFF2-40B4-BE49-F238E27FC236}">
                  <a16:creationId xmlns:a16="http://schemas.microsoft.com/office/drawing/2014/main" id="{FED293C5-72AB-46C6-A032-83C42A0467FA}"/>
                </a:ext>
              </a:extLst>
            </p:cNvPr>
            <p:cNvSpPr/>
            <p:nvPr/>
          </p:nvSpPr>
          <p:spPr bwMode="auto">
            <a:xfrm>
              <a:off x="8857854" y="2531567"/>
              <a:ext cx="929800" cy="944364"/>
            </a:xfrm>
            <a:prstGeom prst="roundRect">
              <a:avLst>
                <a:gd name="adj" fmla="val 9078"/>
              </a:avLst>
            </a:prstGeom>
            <a:grpFill/>
            <a:ln>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5" name="Group 14">
            <a:extLst>
              <a:ext uri="{FF2B5EF4-FFF2-40B4-BE49-F238E27FC236}">
                <a16:creationId xmlns:a16="http://schemas.microsoft.com/office/drawing/2014/main" id="{9C9E1483-AB55-4C4D-97B1-8C40C11D7CDF}"/>
              </a:ext>
              <a:ext uri="{C183D7F6-B498-43B3-948B-1728B52AA6E4}">
                <adec:decorative xmlns:adec="http://schemas.microsoft.com/office/drawing/2017/decorative" val="1"/>
              </a:ext>
            </a:extLst>
          </p:cNvPr>
          <p:cNvGrpSpPr/>
          <p:nvPr/>
        </p:nvGrpSpPr>
        <p:grpSpPr>
          <a:xfrm>
            <a:off x="5034753" y="4596652"/>
            <a:ext cx="329840" cy="328590"/>
            <a:chOff x="3373304" y="4542310"/>
            <a:chExt cx="419101" cy="417513"/>
          </a:xfrm>
          <a:solidFill>
            <a:schemeClr val="bg1"/>
          </a:solidFill>
        </p:grpSpPr>
        <p:sp>
          <p:nvSpPr>
            <p:cNvPr id="70" name="AutoShape 42">
              <a:extLst>
                <a:ext uri="{FF2B5EF4-FFF2-40B4-BE49-F238E27FC236}">
                  <a16:creationId xmlns:a16="http://schemas.microsoft.com/office/drawing/2014/main" id="{6FEB5D3C-92A9-4521-9AB4-91309BBEC636}"/>
                </a:ext>
              </a:extLst>
            </p:cNvPr>
            <p:cNvSpPr>
              <a:spLocks noChangeAspect="1" noChangeArrowheads="1" noTextEdit="1"/>
            </p:cNvSpPr>
            <p:nvPr/>
          </p:nvSpPr>
          <p:spPr bwMode="auto">
            <a:xfrm>
              <a:off x="3373304" y="4545485"/>
              <a:ext cx="406400" cy="406400"/>
            </a:xfrm>
            <a:prstGeom prst="rect">
              <a:avLst/>
            </a:prstGeom>
            <a:grpFill/>
            <a:ln w="9525">
              <a:solidFill>
                <a:schemeClr val="accent6"/>
              </a:solidFill>
              <a:miter lim="800000"/>
              <a:headEnd/>
              <a:tailEnd/>
            </a:ln>
          </p:spPr>
          <p:txBody>
            <a:bodyPr vert="horz" wrap="square" lIns="91414" tIns="45706" rIns="91414" bIns="45706"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2050"/>
                </a:solidFill>
                <a:effectLst/>
                <a:uLnTx/>
                <a:uFillTx/>
                <a:latin typeface="Segoe UI"/>
                <a:ea typeface="+mn-ea"/>
                <a:cs typeface="+mn-cs"/>
              </a:endParaRPr>
            </a:p>
          </p:txBody>
        </p:sp>
        <p:sp>
          <p:nvSpPr>
            <p:cNvPr id="71" name="Freeform 44">
              <a:extLst>
                <a:ext uri="{FF2B5EF4-FFF2-40B4-BE49-F238E27FC236}">
                  <a16:creationId xmlns:a16="http://schemas.microsoft.com/office/drawing/2014/main" id="{30457B26-3AB9-488A-BA55-77E30934A58D}"/>
                </a:ext>
              </a:extLst>
            </p:cNvPr>
            <p:cNvSpPr>
              <a:spLocks/>
            </p:cNvSpPr>
            <p:nvPr/>
          </p:nvSpPr>
          <p:spPr bwMode="auto">
            <a:xfrm>
              <a:off x="3373304" y="4542310"/>
              <a:ext cx="419100" cy="314325"/>
            </a:xfrm>
            <a:custGeom>
              <a:avLst/>
              <a:gdLst>
                <a:gd name="T0" fmla="*/ 416 w 426"/>
                <a:gd name="T1" fmla="*/ 8 h 319"/>
                <a:gd name="T2" fmla="*/ 416 w 426"/>
                <a:gd name="T3" fmla="*/ 8 h 319"/>
                <a:gd name="T4" fmla="*/ 406 w 426"/>
                <a:gd name="T5" fmla="*/ 2 h 319"/>
                <a:gd name="T6" fmla="*/ 393 w 426"/>
                <a:gd name="T7" fmla="*/ 0 h 319"/>
                <a:gd name="T8" fmla="*/ 33 w 426"/>
                <a:gd name="T9" fmla="*/ 0 h 319"/>
                <a:gd name="T10" fmla="*/ 20 w 426"/>
                <a:gd name="T11" fmla="*/ 2 h 319"/>
                <a:gd name="T12" fmla="*/ 9 w 426"/>
                <a:gd name="T13" fmla="*/ 8 h 319"/>
                <a:gd name="T14" fmla="*/ 2 w 426"/>
                <a:gd name="T15" fmla="*/ 19 h 319"/>
                <a:gd name="T16" fmla="*/ 0 w 426"/>
                <a:gd name="T17" fmla="*/ 32 h 319"/>
                <a:gd name="T18" fmla="*/ 0 w 426"/>
                <a:gd name="T19" fmla="*/ 285 h 319"/>
                <a:gd name="T20" fmla="*/ 2 w 426"/>
                <a:gd name="T21" fmla="*/ 298 h 319"/>
                <a:gd name="T22" fmla="*/ 9 w 426"/>
                <a:gd name="T23" fmla="*/ 309 h 319"/>
                <a:gd name="T24" fmla="*/ 20 w 426"/>
                <a:gd name="T25" fmla="*/ 316 h 319"/>
                <a:gd name="T26" fmla="*/ 33 w 426"/>
                <a:gd name="T27" fmla="*/ 319 h 319"/>
                <a:gd name="T28" fmla="*/ 193 w 426"/>
                <a:gd name="T29" fmla="*/ 319 h 319"/>
                <a:gd name="T30" fmla="*/ 196 w 426"/>
                <a:gd name="T31" fmla="*/ 317 h 319"/>
                <a:gd name="T32" fmla="*/ 180 w 426"/>
                <a:gd name="T33" fmla="*/ 307 h 319"/>
                <a:gd name="T34" fmla="*/ 186 w 426"/>
                <a:gd name="T35" fmla="*/ 292 h 319"/>
                <a:gd name="T36" fmla="*/ 33 w 426"/>
                <a:gd name="T37" fmla="*/ 292 h 319"/>
                <a:gd name="T38" fmla="*/ 28 w 426"/>
                <a:gd name="T39" fmla="*/ 290 h 319"/>
                <a:gd name="T40" fmla="*/ 26 w 426"/>
                <a:gd name="T41" fmla="*/ 285 h 319"/>
                <a:gd name="T42" fmla="*/ 26 w 426"/>
                <a:gd name="T43" fmla="*/ 32 h 319"/>
                <a:gd name="T44" fmla="*/ 28 w 426"/>
                <a:gd name="T45" fmla="*/ 27 h 319"/>
                <a:gd name="T46" fmla="*/ 33 w 426"/>
                <a:gd name="T47" fmla="*/ 25 h 319"/>
                <a:gd name="T48" fmla="*/ 393 w 426"/>
                <a:gd name="T49" fmla="*/ 25 h 319"/>
                <a:gd name="T50" fmla="*/ 398 w 426"/>
                <a:gd name="T51" fmla="*/ 27 h 319"/>
                <a:gd name="T52" fmla="*/ 399 w 426"/>
                <a:gd name="T53" fmla="*/ 32 h 319"/>
                <a:gd name="T54" fmla="*/ 399 w 426"/>
                <a:gd name="T55" fmla="*/ 206 h 319"/>
                <a:gd name="T56" fmla="*/ 411 w 426"/>
                <a:gd name="T57" fmla="*/ 211 h 319"/>
                <a:gd name="T58" fmla="*/ 407 w 426"/>
                <a:gd name="T59" fmla="*/ 230 h 319"/>
                <a:gd name="T60" fmla="*/ 425 w 426"/>
                <a:gd name="T61" fmla="*/ 225 h 319"/>
                <a:gd name="T62" fmla="*/ 426 w 426"/>
                <a:gd name="T63" fmla="*/ 227 h 319"/>
                <a:gd name="T64" fmla="*/ 426 w 426"/>
                <a:gd name="T65" fmla="*/ 32 h 319"/>
                <a:gd name="T66" fmla="*/ 424 w 426"/>
                <a:gd name="T67" fmla="*/ 19 h 319"/>
                <a:gd name="T68" fmla="*/ 416 w 426"/>
                <a:gd name="T69" fmla="*/ 8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26" h="319">
                  <a:moveTo>
                    <a:pt x="416" y="8"/>
                  </a:moveTo>
                  <a:lnTo>
                    <a:pt x="416" y="8"/>
                  </a:lnTo>
                  <a:cubicBezTo>
                    <a:pt x="413" y="5"/>
                    <a:pt x="410" y="3"/>
                    <a:pt x="406" y="2"/>
                  </a:cubicBezTo>
                  <a:cubicBezTo>
                    <a:pt x="402" y="0"/>
                    <a:pt x="397" y="0"/>
                    <a:pt x="393" y="0"/>
                  </a:cubicBezTo>
                  <a:lnTo>
                    <a:pt x="33" y="0"/>
                  </a:lnTo>
                  <a:cubicBezTo>
                    <a:pt x="28" y="0"/>
                    <a:pt x="24" y="0"/>
                    <a:pt x="20" y="2"/>
                  </a:cubicBezTo>
                  <a:cubicBezTo>
                    <a:pt x="16" y="3"/>
                    <a:pt x="12" y="5"/>
                    <a:pt x="9" y="8"/>
                  </a:cubicBezTo>
                  <a:cubicBezTo>
                    <a:pt x="6" y="11"/>
                    <a:pt x="4" y="15"/>
                    <a:pt x="2" y="19"/>
                  </a:cubicBezTo>
                  <a:cubicBezTo>
                    <a:pt x="0" y="23"/>
                    <a:pt x="0" y="27"/>
                    <a:pt x="0" y="32"/>
                  </a:cubicBezTo>
                  <a:lnTo>
                    <a:pt x="0" y="285"/>
                  </a:lnTo>
                  <a:cubicBezTo>
                    <a:pt x="0" y="290"/>
                    <a:pt x="0" y="294"/>
                    <a:pt x="2" y="298"/>
                  </a:cubicBezTo>
                  <a:cubicBezTo>
                    <a:pt x="4" y="302"/>
                    <a:pt x="6" y="306"/>
                    <a:pt x="9" y="309"/>
                  </a:cubicBezTo>
                  <a:cubicBezTo>
                    <a:pt x="12" y="312"/>
                    <a:pt x="16" y="314"/>
                    <a:pt x="20" y="316"/>
                  </a:cubicBezTo>
                  <a:cubicBezTo>
                    <a:pt x="24" y="318"/>
                    <a:pt x="28" y="319"/>
                    <a:pt x="33" y="319"/>
                  </a:cubicBezTo>
                  <a:lnTo>
                    <a:pt x="193" y="319"/>
                  </a:lnTo>
                  <a:lnTo>
                    <a:pt x="196" y="317"/>
                  </a:lnTo>
                  <a:lnTo>
                    <a:pt x="180" y="307"/>
                  </a:lnTo>
                  <a:lnTo>
                    <a:pt x="186" y="292"/>
                  </a:lnTo>
                  <a:lnTo>
                    <a:pt x="33" y="292"/>
                  </a:lnTo>
                  <a:cubicBezTo>
                    <a:pt x="31" y="292"/>
                    <a:pt x="29" y="291"/>
                    <a:pt x="28" y="290"/>
                  </a:cubicBezTo>
                  <a:cubicBezTo>
                    <a:pt x="27" y="289"/>
                    <a:pt x="26" y="287"/>
                    <a:pt x="26" y="285"/>
                  </a:cubicBezTo>
                  <a:lnTo>
                    <a:pt x="26" y="32"/>
                  </a:lnTo>
                  <a:cubicBezTo>
                    <a:pt x="26" y="30"/>
                    <a:pt x="27" y="28"/>
                    <a:pt x="28" y="27"/>
                  </a:cubicBezTo>
                  <a:cubicBezTo>
                    <a:pt x="29" y="26"/>
                    <a:pt x="31" y="25"/>
                    <a:pt x="33" y="25"/>
                  </a:cubicBezTo>
                  <a:lnTo>
                    <a:pt x="393" y="25"/>
                  </a:lnTo>
                  <a:cubicBezTo>
                    <a:pt x="395" y="25"/>
                    <a:pt x="396" y="26"/>
                    <a:pt x="398" y="27"/>
                  </a:cubicBezTo>
                  <a:cubicBezTo>
                    <a:pt x="399" y="28"/>
                    <a:pt x="399" y="30"/>
                    <a:pt x="399" y="32"/>
                  </a:cubicBezTo>
                  <a:lnTo>
                    <a:pt x="399" y="206"/>
                  </a:lnTo>
                  <a:lnTo>
                    <a:pt x="411" y="211"/>
                  </a:lnTo>
                  <a:lnTo>
                    <a:pt x="407" y="230"/>
                  </a:lnTo>
                  <a:lnTo>
                    <a:pt x="425" y="225"/>
                  </a:lnTo>
                  <a:lnTo>
                    <a:pt x="426" y="227"/>
                  </a:lnTo>
                  <a:lnTo>
                    <a:pt x="426" y="32"/>
                  </a:lnTo>
                  <a:cubicBezTo>
                    <a:pt x="426" y="27"/>
                    <a:pt x="425" y="23"/>
                    <a:pt x="424" y="19"/>
                  </a:cubicBezTo>
                  <a:cubicBezTo>
                    <a:pt x="422" y="15"/>
                    <a:pt x="419" y="11"/>
                    <a:pt x="416" y="8"/>
                  </a:cubicBezTo>
                  <a:close/>
                </a:path>
              </a:pathLst>
            </a:custGeom>
            <a:grpFill/>
            <a:ln w="0">
              <a:solidFill>
                <a:schemeClr val="accent6"/>
              </a:solidFill>
              <a:prstDash val="solid"/>
              <a:round/>
              <a:headEnd/>
              <a:tailEnd/>
            </a:ln>
          </p:spPr>
          <p:txBody>
            <a:bodyPr vert="horz" wrap="square" lIns="91414" tIns="45706" rIns="91414" bIns="45706"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2050"/>
                </a:solidFill>
                <a:effectLst/>
                <a:uLnTx/>
                <a:uFillTx/>
                <a:latin typeface="Segoe UI"/>
                <a:ea typeface="+mn-ea"/>
                <a:cs typeface="+mn-cs"/>
              </a:endParaRPr>
            </a:p>
          </p:txBody>
        </p:sp>
        <p:sp>
          <p:nvSpPr>
            <p:cNvPr id="72" name="Freeform 45">
              <a:extLst>
                <a:ext uri="{FF2B5EF4-FFF2-40B4-BE49-F238E27FC236}">
                  <a16:creationId xmlns:a16="http://schemas.microsoft.com/office/drawing/2014/main" id="{CF3C9FC1-15D3-4D1D-AA59-DE6A46A69BB6}"/>
                </a:ext>
              </a:extLst>
            </p:cNvPr>
            <p:cNvSpPr>
              <a:spLocks/>
            </p:cNvSpPr>
            <p:nvPr/>
          </p:nvSpPr>
          <p:spPr bwMode="auto">
            <a:xfrm>
              <a:off x="3530467" y="4778848"/>
              <a:ext cx="47625" cy="25400"/>
            </a:xfrm>
            <a:custGeom>
              <a:avLst/>
              <a:gdLst>
                <a:gd name="T0" fmla="*/ 0 w 49"/>
                <a:gd name="T1" fmla="*/ 0 h 26"/>
                <a:gd name="T2" fmla="*/ 0 w 49"/>
                <a:gd name="T3" fmla="*/ 0 h 26"/>
                <a:gd name="T4" fmla="*/ 0 w 49"/>
                <a:gd name="T5" fmla="*/ 26 h 26"/>
                <a:gd name="T6" fmla="*/ 27 w 49"/>
                <a:gd name="T7" fmla="*/ 26 h 26"/>
                <a:gd name="T8" fmla="*/ 38 w 49"/>
                <a:gd name="T9" fmla="*/ 26 h 26"/>
                <a:gd name="T10" fmla="*/ 49 w 49"/>
                <a:gd name="T11" fmla="*/ 0 h 26"/>
                <a:gd name="T12" fmla="*/ 27 w 49"/>
                <a:gd name="T13" fmla="*/ 0 h 26"/>
                <a:gd name="T14" fmla="*/ 0 w 49"/>
                <a:gd name="T15" fmla="*/ 0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 h="26">
                  <a:moveTo>
                    <a:pt x="0" y="0"/>
                  </a:moveTo>
                  <a:lnTo>
                    <a:pt x="0" y="0"/>
                  </a:lnTo>
                  <a:lnTo>
                    <a:pt x="0" y="26"/>
                  </a:lnTo>
                  <a:lnTo>
                    <a:pt x="27" y="26"/>
                  </a:lnTo>
                  <a:lnTo>
                    <a:pt x="38" y="26"/>
                  </a:lnTo>
                  <a:lnTo>
                    <a:pt x="49" y="0"/>
                  </a:lnTo>
                  <a:lnTo>
                    <a:pt x="27" y="0"/>
                  </a:lnTo>
                  <a:lnTo>
                    <a:pt x="0" y="0"/>
                  </a:lnTo>
                  <a:close/>
                </a:path>
              </a:pathLst>
            </a:custGeom>
            <a:grpFill/>
            <a:ln w="0">
              <a:solidFill>
                <a:schemeClr val="accent6"/>
              </a:solidFill>
              <a:prstDash val="solid"/>
              <a:round/>
              <a:headEnd/>
              <a:tailEnd/>
            </a:ln>
          </p:spPr>
          <p:txBody>
            <a:bodyPr vert="horz" wrap="square" lIns="91414" tIns="45706" rIns="91414" bIns="45706"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2050"/>
                </a:solidFill>
                <a:effectLst/>
                <a:uLnTx/>
                <a:uFillTx/>
                <a:latin typeface="Segoe UI"/>
                <a:ea typeface="+mn-ea"/>
                <a:cs typeface="+mn-cs"/>
              </a:endParaRPr>
            </a:p>
          </p:txBody>
        </p:sp>
        <p:sp>
          <p:nvSpPr>
            <p:cNvPr id="73" name="Freeform 46">
              <a:extLst>
                <a:ext uri="{FF2B5EF4-FFF2-40B4-BE49-F238E27FC236}">
                  <a16:creationId xmlns:a16="http://schemas.microsoft.com/office/drawing/2014/main" id="{8E8D2D50-BB65-4C01-A963-DB0E22A380E0}"/>
                </a:ext>
              </a:extLst>
            </p:cNvPr>
            <p:cNvSpPr>
              <a:spLocks/>
            </p:cNvSpPr>
            <p:nvPr/>
          </p:nvSpPr>
          <p:spPr bwMode="auto">
            <a:xfrm>
              <a:off x="3790817" y="4832823"/>
              <a:ext cx="1588" cy="3175"/>
            </a:xfrm>
            <a:custGeom>
              <a:avLst/>
              <a:gdLst>
                <a:gd name="T0" fmla="*/ 2 w 2"/>
                <a:gd name="T1" fmla="*/ 3 h 4"/>
                <a:gd name="T2" fmla="*/ 2 w 2"/>
                <a:gd name="T3" fmla="*/ 3 h 4"/>
                <a:gd name="T4" fmla="*/ 1 w 2"/>
                <a:gd name="T5" fmla="*/ 0 h 4"/>
                <a:gd name="T6" fmla="*/ 0 w 2"/>
                <a:gd name="T7" fmla="*/ 4 h 4"/>
                <a:gd name="T8" fmla="*/ 2 w 2"/>
                <a:gd name="T9" fmla="*/ 3 h 4"/>
              </a:gdLst>
              <a:ahLst/>
              <a:cxnLst>
                <a:cxn ang="0">
                  <a:pos x="T0" y="T1"/>
                </a:cxn>
                <a:cxn ang="0">
                  <a:pos x="T2" y="T3"/>
                </a:cxn>
                <a:cxn ang="0">
                  <a:pos x="T4" y="T5"/>
                </a:cxn>
                <a:cxn ang="0">
                  <a:pos x="T6" y="T7"/>
                </a:cxn>
                <a:cxn ang="0">
                  <a:pos x="T8" y="T9"/>
                </a:cxn>
              </a:cxnLst>
              <a:rect l="0" t="0" r="r" b="b"/>
              <a:pathLst>
                <a:path w="2" h="4">
                  <a:moveTo>
                    <a:pt x="2" y="3"/>
                  </a:moveTo>
                  <a:lnTo>
                    <a:pt x="2" y="3"/>
                  </a:lnTo>
                  <a:lnTo>
                    <a:pt x="1" y="0"/>
                  </a:lnTo>
                  <a:cubicBezTo>
                    <a:pt x="1" y="1"/>
                    <a:pt x="0" y="3"/>
                    <a:pt x="0" y="4"/>
                  </a:cubicBezTo>
                  <a:lnTo>
                    <a:pt x="2" y="3"/>
                  </a:lnTo>
                  <a:close/>
                </a:path>
              </a:pathLst>
            </a:custGeom>
            <a:grpFill/>
            <a:ln w="0">
              <a:solidFill>
                <a:schemeClr val="accent6"/>
              </a:solidFill>
              <a:prstDash val="solid"/>
              <a:round/>
              <a:headEnd/>
              <a:tailEnd/>
            </a:ln>
          </p:spPr>
          <p:txBody>
            <a:bodyPr vert="horz" wrap="square" lIns="91414" tIns="45706" rIns="91414" bIns="45706"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2050"/>
                </a:solidFill>
                <a:effectLst/>
                <a:uLnTx/>
                <a:uFillTx/>
                <a:latin typeface="Segoe UI"/>
                <a:ea typeface="+mn-ea"/>
                <a:cs typeface="+mn-cs"/>
              </a:endParaRPr>
            </a:p>
          </p:txBody>
        </p:sp>
        <p:sp>
          <p:nvSpPr>
            <p:cNvPr id="74" name="Freeform 47">
              <a:extLst>
                <a:ext uri="{FF2B5EF4-FFF2-40B4-BE49-F238E27FC236}">
                  <a16:creationId xmlns:a16="http://schemas.microsoft.com/office/drawing/2014/main" id="{98CF0B54-0030-4068-87FC-8C5F02293FDB}"/>
                </a:ext>
              </a:extLst>
            </p:cNvPr>
            <p:cNvSpPr>
              <a:spLocks noEditPoints="1"/>
            </p:cNvSpPr>
            <p:nvPr/>
          </p:nvSpPr>
          <p:spPr bwMode="auto">
            <a:xfrm>
              <a:off x="3582854" y="4750273"/>
              <a:ext cx="209550" cy="209550"/>
            </a:xfrm>
            <a:custGeom>
              <a:avLst/>
              <a:gdLst>
                <a:gd name="T0" fmla="*/ 146 w 213"/>
                <a:gd name="T1" fmla="*/ 108 h 213"/>
                <a:gd name="T2" fmla="*/ 134 w 213"/>
                <a:gd name="T3" fmla="*/ 134 h 213"/>
                <a:gd name="T4" fmla="*/ 106 w 213"/>
                <a:gd name="T5" fmla="*/ 146 h 213"/>
                <a:gd name="T6" fmla="*/ 79 w 213"/>
                <a:gd name="T7" fmla="*/ 134 h 213"/>
                <a:gd name="T8" fmla="*/ 67 w 213"/>
                <a:gd name="T9" fmla="*/ 108 h 213"/>
                <a:gd name="T10" fmla="*/ 70 w 213"/>
                <a:gd name="T11" fmla="*/ 91 h 213"/>
                <a:gd name="T12" fmla="*/ 79 w 213"/>
                <a:gd name="T13" fmla="*/ 78 h 213"/>
                <a:gd name="T14" fmla="*/ 106 w 213"/>
                <a:gd name="T15" fmla="*/ 67 h 213"/>
                <a:gd name="T16" fmla="*/ 134 w 213"/>
                <a:gd name="T17" fmla="*/ 78 h 213"/>
                <a:gd name="T18" fmla="*/ 143 w 213"/>
                <a:gd name="T19" fmla="*/ 91 h 213"/>
                <a:gd name="T20" fmla="*/ 146 w 213"/>
                <a:gd name="T21" fmla="*/ 108 h 213"/>
                <a:gd name="T22" fmla="*/ 212 w 213"/>
                <a:gd name="T23" fmla="*/ 83 h 213"/>
                <a:gd name="T24" fmla="*/ 187 w 213"/>
                <a:gd name="T25" fmla="*/ 48 h 213"/>
                <a:gd name="T26" fmla="*/ 160 w 213"/>
                <a:gd name="T27" fmla="*/ 47 h 213"/>
                <a:gd name="T28" fmla="*/ 127 w 213"/>
                <a:gd name="T29" fmla="*/ 0 h 213"/>
                <a:gd name="T30" fmla="*/ 108 w 213"/>
                <a:gd name="T31" fmla="*/ 27 h 213"/>
                <a:gd name="T32" fmla="*/ 105 w 213"/>
                <a:gd name="T33" fmla="*/ 27 h 213"/>
                <a:gd name="T34" fmla="*/ 86 w 213"/>
                <a:gd name="T35" fmla="*/ 0 h 213"/>
                <a:gd name="T36" fmla="*/ 48 w 213"/>
                <a:gd name="T37" fmla="*/ 28 h 213"/>
                <a:gd name="T38" fmla="*/ 48 w 213"/>
                <a:gd name="T39" fmla="*/ 53 h 213"/>
                <a:gd name="T40" fmla="*/ 16 w 213"/>
                <a:gd name="T41" fmla="*/ 45 h 213"/>
                <a:gd name="T42" fmla="*/ 2 w 213"/>
                <a:gd name="T43" fmla="*/ 81 h 213"/>
                <a:gd name="T44" fmla="*/ 27 w 213"/>
                <a:gd name="T45" fmla="*/ 102 h 213"/>
                <a:gd name="T46" fmla="*/ 27 w 213"/>
                <a:gd name="T47" fmla="*/ 106 h 213"/>
                <a:gd name="T48" fmla="*/ 27 w 213"/>
                <a:gd name="T49" fmla="*/ 108 h 213"/>
                <a:gd name="T50" fmla="*/ 0 w 213"/>
                <a:gd name="T51" fmla="*/ 127 h 213"/>
                <a:gd name="T52" fmla="*/ 48 w 213"/>
                <a:gd name="T53" fmla="*/ 160 h 213"/>
                <a:gd name="T54" fmla="*/ 46 w 213"/>
                <a:gd name="T55" fmla="*/ 196 h 213"/>
                <a:gd name="T56" fmla="*/ 103 w 213"/>
                <a:gd name="T57" fmla="*/ 186 h 213"/>
                <a:gd name="T58" fmla="*/ 106 w 213"/>
                <a:gd name="T59" fmla="*/ 186 h 213"/>
                <a:gd name="T60" fmla="*/ 110 w 213"/>
                <a:gd name="T61" fmla="*/ 186 h 213"/>
                <a:gd name="T62" fmla="*/ 167 w 213"/>
                <a:gd name="T63" fmla="*/ 196 h 213"/>
                <a:gd name="T64" fmla="*/ 165 w 213"/>
                <a:gd name="T65" fmla="*/ 160 h 213"/>
                <a:gd name="T66" fmla="*/ 213 w 213"/>
                <a:gd name="T67" fmla="*/ 127 h 213"/>
                <a:gd name="T68" fmla="*/ 186 w 213"/>
                <a:gd name="T69" fmla="*/ 108 h 213"/>
                <a:gd name="T70" fmla="*/ 186 w 213"/>
                <a:gd name="T71" fmla="*/ 106 h 213"/>
                <a:gd name="T72" fmla="*/ 186 w 213"/>
                <a:gd name="T73" fmla="*/ 102 h 213"/>
                <a:gd name="T74" fmla="*/ 212 w 213"/>
                <a:gd name="T75" fmla="*/ 83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13" h="213">
                  <a:moveTo>
                    <a:pt x="146" y="108"/>
                  </a:moveTo>
                  <a:lnTo>
                    <a:pt x="146" y="108"/>
                  </a:lnTo>
                  <a:cubicBezTo>
                    <a:pt x="146" y="112"/>
                    <a:pt x="145" y="117"/>
                    <a:pt x="143" y="122"/>
                  </a:cubicBezTo>
                  <a:cubicBezTo>
                    <a:pt x="141" y="126"/>
                    <a:pt x="138" y="130"/>
                    <a:pt x="134" y="134"/>
                  </a:cubicBezTo>
                  <a:cubicBezTo>
                    <a:pt x="131" y="138"/>
                    <a:pt x="127" y="140"/>
                    <a:pt x="122" y="142"/>
                  </a:cubicBezTo>
                  <a:cubicBezTo>
                    <a:pt x="117" y="145"/>
                    <a:pt x="112" y="146"/>
                    <a:pt x="106" y="146"/>
                  </a:cubicBezTo>
                  <a:cubicBezTo>
                    <a:pt x="101" y="146"/>
                    <a:pt x="96" y="145"/>
                    <a:pt x="91" y="142"/>
                  </a:cubicBezTo>
                  <a:cubicBezTo>
                    <a:pt x="86" y="140"/>
                    <a:pt x="82" y="138"/>
                    <a:pt x="79" y="134"/>
                  </a:cubicBezTo>
                  <a:cubicBezTo>
                    <a:pt x="75" y="130"/>
                    <a:pt x="72" y="126"/>
                    <a:pt x="70" y="122"/>
                  </a:cubicBezTo>
                  <a:cubicBezTo>
                    <a:pt x="68" y="117"/>
                    <a:pt x="67" y="112"/>
                    <a:pt x="67" y="108"/>
                  </a:cubicBezTo>
                  <a:cubicBezTo>
                    <a:pt x="67" y="107"/>
                    <a:pt x="67" y="107"/>
                    <a:pt x="67" y="106"/>
                  </a:cubicBezTo>
                  <a:cubicBezTo>
                    <a:pt x="67" y="101"/>
                    <a:pt x="68" y="96"/>
                    <a:pt x="70" y="91"/>
                  </a:cubicBezTo>
                  <a:cubicBezTo>
                    <a:pt x="72" y="87"/>
                    <a:pt x="74" y="84"/>
                    <a:pt x="76" y="81"/>
                  </a:cubicBezTo>
                  <a:cubicBezTo>
                    <a:pt x="77" y="80"/>
                    <a:pt x="78" y="79"/>
                    <a:pt x="79" y="78"/>
                  </a:cubicBezTo>
                  <a:cubicBezTo>
                    <a:pt x="82" y="75"/>
                    <a:pt x="86" y="72"/>
                    <a:pt x="91" y="70"/>
                  </a:cubicBezTo>
                  <a:cubicBezTo>
                    <a:pt x="96" y="68"/>
                    <a:pt x="101" y="67"/>
                    <a:pt x="106" y="67"/>
                  </a:cubicBezTo>
                  <a:cubicBezTo>
                    <a:pt x="112" y="67"/>
                    <a:pt x="117" y="68"/>
                    <a:pt x="122" y="70"/>
                  </a:cubicBezTo>
                  <a:cubicBezTo>
                    <a:pt x="127" y="72"/>
                    <a:pt x="131" y="75"/>
                    <a:pt x="134" y="78"/>
                  </a:cubicBezTo>
                  <a:cubicBezTo>
                    <a:pt x="135" y="79"/>
                    <a:pt x="136" y="80"/>
                    <a:pt x="136" y="81"/>
                  </a:cubicBezTo>
                  <a:cubicBezTo>
                    <a:pt x="139" y="84"/>
                    <a:pt x="141" y="87"/>
                    <a:pt x="143" y="91"/>
                  </a:cubicBezTo>
                  <a:cubicBezTo>
                    <a:pt x="145" y="96"/>
                    <a:pt x="146" y="101"/>
                    <a:pt x="146" y="106"/>
                  </a:cubicBezTo>
                  <a:cubicBezTo>
                    <a:pt x="146" y="107"/>
                    <a:pt x="146" y="107"/>
                    <a:pt x="146" y="108"/>
                  </a:cubicBezTo>
                  <a:close/>
                  <a:moveTo>
                    <a:pt x="212" y="83"/>
                  </a:moveTo>
                  <a:lnTo>
                    <a:pt x="212" y="83"/>
                  </a:lnTo>
                  <a:lnTo>
                    <a:pt x="196" y="45"/>
                  </a:lnTo>
                  <a:lnTo>
                    <a:pt x="187" y="48"/>
                  </a:lnTo>
                  <a:lnTo>
                    <a:pt x="165" y="53"/>
                  </a:lnTo>
                  <a:cubicBezTo>
                    <a:pt x="164" y="51"/>
                    <a:pt x="162" y="49"/>
                    <a:pt x="160" y="47"/>
                  </a:cubicBezTo>
                  <a:lnTo>
                    <a:pt x="167" y="16"/>
                  </a:lnTo>
                  <a:lnTo>
                    <a:pt x="127" y="0"/>
                  </a:lnTo>
                  <a:lnTo>
                    <a:pt x="110" y="27"/>
                  </a:lnTo>
                  <a:cubicBezTo>
                    <a:pt x="110" y="27"/>
                    <a:pt x="109" y="27"/>
                    <a:pt x="108" y="27"/>
                  </a:cubicBezTo>
                  <a:cubicBezTo>
                    <a:pt x="108" y="27"/>
                    <a:pt x="107" y="27"/>
                    <a:pt x="106" y="27"/>
                  </a:cubicBezTo>
                  <a:cubicBezTo>
                    <a:pt x="106" y="27"/>
                    <a:pt x="105" y="27"/>
                    <a:pt x="105" y="27"/>
                  </a:cubicBezTo>
                  <a:cubicBezTo>
                    <a:pt x="104" y="27"/>
                    <a:pt x="103" y="27"/>
                    <a:pt x="103" y="27"/>
                  </a:cubicBezTo>
                  <a:lnTo>
                    <a:pt x="86" y="0"/>
                  </a:lnTo>
                  <a:lnTo>
                    <a:pt x="46" y="16"/>
                  </a:lnTo>
                  <a:lnTo>
                    <a:pt x="48" y="28"/>
                  </a:lnTo>
                  <a:lnTo>
                    <a:pt x="53" y="47"/>
                  </a:lnTo>
                  <a:cubicBezTo>
                    <a:pt x="51" y="49"/>
                    <a:pt x="49" y="51"/>
                    <a:pt x="48" y="53"/>
                  </a:cubicBezTo>
                  <a:lnTo>
                    <a:pt x="27" y="48"/>
                  </a:lnTo>
                  <a:lnTo>
                    <a:pt x="16" y="45"/>
                  </a:lnTo>
                  <a:lnTo>
                    <a:pt x="13" y="54"/>
                  </a:lnTo>
                  <a:lnTo>
                    <a:pt x="2" y="81"/>
                  </a:lnTo>
                  <a:lnTo>
                    <a:pt x="0" y="86"/>
                  </a:lnTo>
                  <a:lnTo>
                    <a:pt x="27" y="102"/>
                  </a:lnTo>
                  <a:cubicBezTo>
                    <a:pt x="27" y="103"/>
                    <a:pt x="27" y="104"/>
                    <a:pt x="27" y="104"/>
                  </a:cubicBezTo>
                  <a:cubicBezTo>
                    <a:pt x="27" y="105"/>
                    <a:pt x="27" y="106"/>
                    <a:pt x="27" y="106"/>
                  </a:cubicBezTo>
                  <a:cubicBezTo>
                    <a:pt x="27" y="107"/>
                    <a:pt x="27" y="107"/>
                    <a:pt x="27" y="108"/>
                  </a:cubicBezTo>
                  <a:cubicBezTo>
                    <a:pt x="27" y="108"/>
                    <a:pt x="27" y="108"/>
                    <a:pt x="27" y="108"/>
                  </a:cubicBezTo>
                  <a:cubicBezTo>
                    <a:pt x="27" y="109"/>
                    <a:pt x="27" y="109"/>
                    <a:pt x="27" y="110"/>
                  </a:cubicBezTo>
                  <a:lnTo>
                    <a:pt x="0" y="127"/>
                  </a:lnTo>
                  <a:lnTo>
                    <a:pt x="16" y="167"/>
                  </a:lnTo>
                  <a:lnTo>
                    <a:pt x="48" y="160"/>
                  </a:lnTo>
                  <a:cubicBezTo>
                    <a:pt x="49" y="162"/>
                    <a:pt x="51" y="163"/>
                    <a:pt x="53" y="165"/>
                  </a:cubicBezTo>
                  <a:lnTo>
                    <a:pt x="46" y="196"/>
                  </a:lnTo>
                  <a:lnTo>
                    <a:pt x="86" y="213"/>
                  </a:lnTo>
                  <a:lnTo>
                    <a:pt x="103" y="186"/>
                  </a:lnTo>
                  <a:cubicBezTo>
                    <a:pt x="103" y="186"/>
                    <a:pt x="104" y="186"/>
                    <a:pt x="105" y="186"/>
                  </a:cubicBezTo>
                  <a:cubicBezTo>
                    <a:pt x="105" y="186"/>
                    <a:pt x="106" y="186"/>
                    <a:pt x="106" y="186"/>
                  </a:cubicBezTo>
                  <a:cubicBezTo>
                    <a:pt x="107" y="186"/>
                    <a:pt x="108" y="186"/>
                    <a:pt x="108" y="186"/>
                  </a:cubicBezTo>
                  <a:cubicBezTo>
                    <a:pt x="109" y="186"/>
                    <a:pt x="110" y="186"/>
                    <a:pt x="110" y="186"/>
                  </a:cubicBezTo>
                  <a:lnTo>
                    <a:pt x="127" y="213"/>
                  </a:lnTo>
                  <a:lnTo>
                    <a:pt x="167" y="196"/>
                  </a:lnTo>
                  <a:lnTo>
                    <a:pt x="160" y="165"/>
                  </a:lnTo>
                  <a:cubicBezTo>
                    <a:pt x="162" y="163"/>
                    <a:pt x="164" y="162"/>
                    <a:pt x="165" y="160"/>
                  </a:cubicBezTo>
                  <a:lnTo>
                    <a:pt x="196" y="167"/>
                  </a:lnTo>
                  <a:lnTo>
                    <a:pt x="213" y="127"/>
                  </a:lnTo>
                  <a:lnTo>
                    <a:pt x="186" y="110"/>
                  </a:lnTo>
                  <a:cubicBezTo>
                    <a:pt x="186" y="109"/>
                    <a:pt x="186" y="109"/>
                    <a:pt x="186" y="108"/>
                  </a:cubicBezTo>
                  <a:cubicBezTo>
                    <a:pt x="186" y="108"/>
                    <a:pt x="186" y="107"/>
                    <a:pt x="186" y="107"/>
                  </a:cubicBezTo>
                  <a:cubicBezTo>
                    <a:pt x="186" y="107"/>
                    <a:pt x="186" y="106"/>
                    <a:pt x="186" y="106"/>
                  </a:cubicBezTo>
                  <a:cubicBezTo>
                    <a:pt x="186" y="106"/>
                    <a:pt x="186" y="105"/>
                    <a:pt x="186" y="104"/>
                  </a:cubicBezTo>
                  <a:cubicBezTo>
                    <a:pt x="186" y="104"/>
                    <a:pt x="186" y="103"/>
                    <a:pt x="186" y="102"/>
                  </a:cubicBezTo>
                  <a:lnTo>
                    <a:pt x="211" y="87"/>
                  </a:lnTo>
                  <a:cubicBezTo>
                    <a:pt x="211" y="86"/>
                    <a:pt x="212" y="84"/>
                    <a:pt x="212" y="83"/>
                  </a:cubicBezTo>
                  <a:close/>
                </a:path>
              </a:pathLst>
            </a:custGeom>
            <a:grpFill/>
            <a:ln w="0">
              <a:solidFill>
                <a:schemeClr val="accent6"/>
              </a:solidFill>
              <a:prstDash val="solid"/>
              <a:round/>
              <a:headEnd/>
              <a:tailEnd/>
            </a:ln>
          </p:spPr>
          <p:txBody>
            <a:bodyPr vert="horz" wrap="square" lIns="91414" tIns="45706" rIns="91414" bIns="45706"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2050"/>
                </a:solidFill>
                <a:effectLst/>
                <a:uLnTx/>
                <a:uFillTx/>
                <a:latin typeface="Segoe UI"/>
                <a:ea typeface="+mn-ea"/>
                <a:cs typeface="+mn-cs"/>
              </a:endParaRPr>
            </a:p>
          </p:txBody>
        </p:sp>
        <p:sp>
          <p:nvSpPr>
            <p:cNvPr id="75" name="Freeform 48">
              <a:extLst>
                <a:ext uri="{FF2B5EF4-FFF2-40B4-BE49-F238E27FC236}">
                  <a16:creationId xmlns:a16="http://schemas.microsoft.com/office/drawing/2014/main" id="{1799FBE4-F955-49E5-8BFC-A0D140C9215A}"/>
                </a:ext>
              </a:extLst>
            </p:cNvPr>
            <p:cNvSpPr>
              <a:spLocks/>
            </p:cNvSpPr>
            <p:nvPr/>
          </p:nvSpPr>
          <p:spPr bwMode="auto">
            <a:xfrm>
              <a:off x="3676517" y="4842348"/>
              <a:ext cx="23813" cy="25400"/>
            </a:xfrm>
            <a:custGeom>
              <a:avLst/>
              <a:gdLst>
                <a:gd name="T0" fmla="*/ 21 w 25"/>
                <a:gd name="T1" fmla="*/ 4 h 26"/>
                <a:gd name="T2" fmla="*/ 21 w 25"/>
                <a:gd name="T3" fmla="*/ 4 h 26"/>
                <a:gd name="T4" fmla="*/ 17 w 25"/>
                <a:gd name="T5" fmla="*/ 1 h 26"/>
                <a:gd name="T6" fmla="*/ 12 w 25"/>
                <a:gd name="T7" fmla="*/ 0 h 26"/>
                <a:gd name="T8" fmla="*/ 8 w 25"/>
                <a:gd name="T9" fmla="*/ 1 h 26"/>
                <a:gd name="T10" fmla="*/ 3 w 25"/>
                <a:gd name="T11" fmla="*/ 4 h 26"/>
                <a:gd name="T12" fmla="*/ 1 w 25"/>
                <a:gd name="T13" fmla="*/ 8 h 26"/>
                <a:gd name="T14" fmla="*/ 0 w 25"/>
                <a:gd name="T15" fmla="*/ 13 h 26"/>
                <a:gd name="T16" fmla="*/ 0 w 25"/>
                <a:gd name="T17" fmla="*/ 15 h 26"/>
                <a:gd name="T18" fmla="*/ 1 w 25"/>
                <a:gd name="T19" fmla="*/ 18 h 26"/>
                <a:gd name="T20" fmla="*/ 3 w 25"/>
                <a:gd name="T21" fmla="*/ 22 h 26"/>
                <a:gd name="T22" fmla="*/ 8 w 25"/>
                <a:gd name="T23" fmla="*/ 25 h 26"/>
                <a:gd name="T24" fmla="*/ 12 w 25"/>
                <a:gd name="T25" fmla="*/ 26 h 26"/>
                <a:gd name="T26" fmla="*/ 17 w 25"/>
                <a:gd name="T27" fmla="*/ 25 h 26"/>
                <a:gd name="T28" fmla="*/ 21 w 25"/>
                <a:gd name="T29" fmla="*/ 22 h 26"/>
                <a:gd name="T30" fmla="*/ 24 w 25"/>
                <a:gd name="T31" fmla="*/ 18 h 26"/>
                <a:gd name="T32" fmla="*/ 25 w 25"/>
                <a:gd name="T33" fmla="*/ 15 h 26"/>
                <a:gd name="T34" fmla="*/ 25 w 25"/>
                <a:gd name="T35" fmla="*/ 13 h 26"/>
                <a:gd name="T36" fmla="*/ 24 w 25"/>
                <a:gd name="T37" fmla="*/ 8 h 26"/>
                <a:gd name="T38" fmla="*/ 21 w 25"/>
                <a:gd name="T39" fmla="*/ 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5" h="26">
                  <a:moveTo>
                    <a:pt x="21" y="4"/>
                  </a:moveTo>
                  <a:lnTo>
                    <a:pt x="21" y="4"/>
                  </a:lnTo>
                  <a:cubicBezTo>
                    <a:pt x="20" y="3"/>
                    <a:pt x="19" y="2"/>
                    <a:pt x="17" y="1"/>
                  </a:cubicBezTo>
                  <a:cubicBezTo>
                    <a:pt x="16" y="1"/>
                    <a:pt x="14" y="0"/>
                    <a:pt x="12" y="0"/>
                  </a:cubicBezTo>
                  <a:cubicBezTo>
                    <a:pt x="11" y="0"/>
                    <a:pt x="9" y="1"/>
                    <a:pt x="8" y="1"/>
                  </a:cubicBezTo>
                  <a:cubicBezTo>
                    <a:pt x="6" y="2"/>
                    <a:pt x="5" y="3"/>
                    <a:pt x="3" y="4"/>
                  </a:cubicBezTo>
                  <a:cubicBezTo>
                    <a:pt x="2" y="5"/>
                    <a:pt x="1" y="7"/>
                    <a:pt x="1" y="8"/>
                  </a:cubicBezTo>
                  <a:cubicBezTo>
                    <a:pt x="0" y="10"/>
                    <a:pt x="0" y="11"/>
                    <a:pt x="0" y="13"/>
                  </a:cubicBezTo>
                  <a:cubicBezTo>
                    <a:pt x="0" y="14"/>
                    <a:pt x="0" y="14"/>
                    <a:pt x="0" y="15"/>
                  </a:cubicBezTo>
                  <a:cubicBezTo>
                    <a:pt x="0" y="16"/>
                    <a:pt x="0" y="17"/>
                    <a:pt x="1" y="18"/>
                  </a:cubicBezTo>
                  <a:cubicBezTo>
                    <a:pt x="1" y="20"/>
                    <a:pt x="2" y="21"/>
                    <a:pt x="3" y="22"/>
                  </a:cubicBezTo>
                  <a:cubicBezTo>
                    <a:pt x="5" y="23"/>
                    <a:pt x="6" y="24"/>
                    <a:pt x="8" y="25"/>
                  </a:cubicBezTo>
                  <a:cubicBezTo>
                    <a:pt x="9" y="26"/>
                    <a:pt x="11" y="26"/>
                    <a:pt x="12" y="26"/>
                  </a:cubicBezTo>
                  <a:cubicBezTo>
                    <a:pt x="14" y="26"/>
                    <a:pt x="16" y="26"/>
                    <a:pt x="17" y="25"/>
                  </a:cubicBezTo>
                  <a:cubicBezTo>
                    <a:pt x="19" y="24"/>
                    <a:pt x="20" y="23"/>
                    <a:pt x="21" y="22"/>
                  </a:cubicBezTo>
                  <a:cubicBezTo>
                    <a:pt x="23" y="21"/>
                    <a:pt x="24" y="20"/>
                    <a:pt x="24" y="18"/>
                  </a:cubicBezTo>
                  <a:cubicBezTo>
                    <a:pt x="25" y="17"/>
                    <a:pt x="25" y="16"/>
                    <a:pt x="25" y="15"/>
                  </a:cubicBezTo>
                  <a:cubicBezTo>
                    <a:pt x="25" y="14"/>
                    <a:pt x="25" y="14"/>
                    <a:pt x="25" y="13"/>
                  </a:cubicBezTo>
                  <a:cubicBezTo>
                    <a:pt x="25" y="11"/>
                    <a:pt x="25" y="10"/>
                    <a:pt x="24" y="8"/>
                  </a:cubicBezTo>
                  <a:cubicBezTo>
                    <a:pt x="24" y="7"/>
                    <a:pt x="23" y="5"/>
                    <a:pt x="21" y="4"/>
                  </a:cubicBezTo>
                  <a:close/>
                </a:path>
              </a:pathLst>
            </a:custGeom>
            <a:grpFill/>
            <a:ln w="0">
              <a:solidFill>
                <a:schemeClr val="accent6"/>
              </a:solidFill>
              <a:prstDash val="solid"/>
              <a:round/>
              <a:headEnd/>
              <a:tailEnd/>
            </a:ln>
          </p:spPr>
          <p:txBody>
            <a:bodyPr vert="horz" wrap="square" lIns="91414" tIns="45706" rIns="91414" bIns="45706"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2050"/>
                </a:solidFill>
                <a:effectLst/>
                <a:uLnTx/>
                <a:uFillTx/>
                <a:latin typeface="Segoe UI"/>
                <a:ea typeface="+mn-ea"/>
                <a:cs typeface="+mn-cs"/>
              </a:endParaRPr>
            </a:p>
          </p:txBody>
        </p:sp>
      </p:grpSp>
      <p:sp>
        <p:nvSpPr>
          <p:cNvPr id="89" name="Freeform 1018">
            <a:extLst>
              <a:ext uri="{FF2B5EF4-FFF2-40B4-BE49-F238E27FC236}">
                <a16:creationId xmlns:a16="http://schemas.microsoft.com/office/drawing/2014/main" id="{6B86DAAE-F225-4D76-BA12-A34FA1C75693}"/>
              </a:ext>
              <a:ext uri="{C183D7F6-B498-43B3-948B-1728B52AA6E4}">
                <adec:decorative xmlns:adec="http://schemas.microsoft.com/office/drawing/2017/decorative" val="1"/>
              </a:ext>
            </a:extLst>
          </p:cNvPr>
          <p:cNvSpPr>
            <a:spLocks/>
          </p:cNvSpPr>
          <p:nvPr/>
        </p:nvSpPr>
        <p:spPr bwMode="auto">
          <a:xfrm>
            <a:off x="6878543" y="4598349"/>
            <a:ext cx="323939" cy="323939"/>
          </a:xfrm>
          <a:custGeom>
            <a:avLst/>
            <a:gdLst>
              <a:gd name="T0" fmla="*/ 102 w 102"/>
              <a:gd name="T1" fmla="*/ 0 h 102"/>
              <a:gd name="T2" fmla="*/ 60 w 102"/>
              <a:gd name="T3" fmla="*/ 0 h 102"/>
              <a:gd name="T4" fmla="*/ 13 w 102"/>
              <a:gd name="T5" fmla="*/ 58 h 102"/>
              <a:gd name="T6" fmla="*/ 38 w 102"/>
              <a:gd name="T7" fmla="*/ 58 h 102"/>
              <a:gd name="T8" fmla="*/ 0 w 102"/>
              <a:gd name="T9" fmla="*/ 102 h 102"/>
              <a:gd name="T10" fmla="*/ 9 w 102"/>
              <a:gd name="T11" fmla="*/ 102 h 102"/>
              <a:gd name="T12" fmla="*/ 92 w 102"/>
              <a:gd name="T13" fmla="*/ 42 h 102"/>
              <a:gd name="T14" fmla="*/ 57 w 102"/>
              <a:gd name="T15" fmla="*/ 42 h 102"/>
              <a:gd name="T16" fmla="*/ 102 w 102"/>
              <a:gd name="T17"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2" h="102">
                <a:moveTo>
                  <a:pt x="102" y="0"/>
                </a:moveTo>
                <a:lnTo>
                  <a:pt x="60" y="0"/>
                </a:lnTo>
                <a:lnTo>
                  <a:pt x="13" y="58"/>
                </a:lnTo>
                <a:lnTo>
                  <a:pt x="38" y="58"/>
                </a:lnTo>
                <a:lnTo>
                  <a:pt x="0" y="102"/>
                </a:lnTo>
                <a:lnTo>
                  <a:pt x="9" y="102"/>
                </a:lnTo>
                <a:lnTo>
                  <a:pt x="92" y="42"/>
                </a:lnTo>
                <a:lnTo>
                  <a:pt x="57" y="42"/>
                </a:lnTo>
                <a:lnTo>
                  <a:pt x="102" y="0"/>
                </a:lnTo>
                <a:close/>
              </a:path>
            </a:pathLst>
          </a:custGeom>
          <a:solidFill>
            <a:schemeClr val="bg1"/>
          </a:solidFill>
          <a:ln>
            <a:solidFill>
              <a:schemeClr val="accent6"/>
            </a:solidFill>
          </a:ln>
        </p:spPr>
        <p:txBody>
          <a:bodyPr vert="horz" wrap="square" lIns="91414" tIns="45706" rIns="91414" bIns="45706"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2050"/>
              </a:solidFill>
              <a:effectLst/>
              <a:uLnTx/>
              <a:uFillTx/>
              <a:latin typeface="Segoe UI"/>
              <a:ea typeface="+mn-ea"/>
              <a:cs typeface="+mn-cs"/>
            </a:endParaRPr>
          </a:p>
        </p:txBody>
      </p:sp>
      <p:grpSp>
        <p:nvGrpSpPr>
          <p:cNvPr id="90" name="Group 113">
            <a:extLst>
              <a:ext uri="{FF2B5EF4-FFF2-40B4-BE49-F238E27FC236}">
                <a16:creationId xmlns:a16="http://schemas.microsoft.com/office/drawing/2014/main" id="{6C767B6C-1550-4E8F-86E2-1BAEA55D8D55}"/>
              </a:ext>
              <a:ext uri="{C183D7F6-B498-43B3-948B-1728B52AA6E4}">
                <adec:decorative xmlns:adec="http://schemas.microsoft.com/office/drawing/2017/decorative" val="1"/>
              </a:ext>
            </a:extLst>
          </p:cNvPr>
          <p:cNvGrpSpPr>
            <a:grpSpLocks noChangeAspect="1"/>
          </p:cNvGrpSpPr>
          <p:nvPr/>
        </p:nvGrpSpPr>
        <p:grpSpPr bwMode="auto">
          <a:xfrm>
            <a:off x="1174675" y="2400627"/>
            <a:ext cx="458112" cy="458112"/>
            <a:chOff x="6739" y="2067"/>
            <a:chExt cx="256" cy="256"/>
          </a:xfrm>
          <a:solidFill>
            <a:schemeClr val="bg1"/>
          </a:solidFill>
        </p:grpSpPr>
        <p:sp>
          <p:nvSpPr>
            <p:cNvPr id="91" name="AutoShape 112">
              <a:extLst>
                <a:ext uri="{FF2B5EF4-FFF2-40B4-BE49-F238E27FC236}">
                  <a16:creationId xmlns:a16="http://schemas.microsoft.com/office/drawing/2014/main" id="{18E2A404-3221-4148-A4BA-6A1AB9C53641}"/>
                </a:ext>
              </a:extLst>
            </p:cNvPr>
            <p:cNvSpPr>
              <a:spLocks noChangeAspect="1" noChangeArrowheads="1" noTextEdit="1"/>
            </p:cNvSpPr>
            <p:nvPr/>
          </p:nvSpPr>
          <p:spPr bwMode="auto">
            <a:xfrm>
              <a:off x="6739" y="2067"/>
              <a:ext cx="256" cy="256"/>
            </a:xfrm>
            <a:prstGeom prst="rect">
              <a:avLst/>
            </a:prstGeom>
            <a:grpFill/>
            <a:ln w="9525">
              <a:solidFill>
                <a:schemeClr val="accent6"/>
              </a:solidFill>
              <a:miter lim="800000"/>
              <a:headEnd/>
              <a:tailEnd/>
            </a:ln>
          </p:spPr>
          <p:txBody>
            <a:bodyPr vert="horz" wrap="square" lIns="91414" tIns="45706" rIns="91414" bIns="45706"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2050"/>
                </a:solidFill>
                <a:effectLst/>
                <a:uLnTx/>
                <a:uFillTx/>
                <a:latin typeface="Segoe UI"/>
                <a:ea typeface="+mn-ea"/>
                <a:cs typeface="+mn-cs"/>
              </a:endParaRPr>
            </a:p>
          </p:txBody>
        </p:sp>
        <p:sp>
          <p:nvSpPr>
            <p:cNvPr id="92" name="Freeform 114">
              <a:extLst>
                <a:ext uri="{FF2B5EF4-FFF2-40B4-BE49-F238E27FC236}">
                  <a16:creationId xmlns:a16="http://schemas.microsoft.com/office/drawing/2014/main" id="{AAA67EBB-68FD-40B7-AF76-FA862F46AFE9}"/>
                </a:ext>
              </a:extLst>
            </p:cNvPr>
            <p:cNvSpPr>
              <a:spLocks/>
            </p:cNvSpPr>
            <p:nvPr/>
          </p:nvSpPr>
          <p:spPr bwMode="auto">
            <a:xfrm>
              <a:off x="6779" y="2104"/>
              <a:ext cx="211" cy="183"/>
            </a:xfrm>
            <a:custGeom>
              <a:avLst/>
              <a:gdLst>
                <a:gd name="T0" fmla="*/ 340 w 340"/>
                <a:gd name="T1" fmla="*/ 240 h 294"/>
                <a:gd name="T2" fmla="*/ 340 w 340"/>
                <a:gd name="T3" fmla="*/ 240 h 294"/>
                <a:gd name="T4" fmla="*/ 340 w 340"/>
                <a:gd name="T5" fmla="*/ 0 h 294"/>
                <a:gd name="T6" fmla="*/ 0 w 340"/>
                <a:gd name="T7" fmla="*/ 0 h 294"/>
                <a:gd name="T8" fmla="*/ 0 w 340"/>
                <a:gd name="T9" fmla="*/ 113 h 294"/>
                <a:gd name="T10" fmla="*/ 27 w 340"/>
                <a:gd name="T11" fmla="*/ 113 h 294"/>
                <a:gd name="T12" fmla="*/ 27 w 340"/>
                <a:gd name="T13" fmla="*/ 27 h 294"/>
                <a:gd name="T14" fmla="*/ 313 w 340"/>
                <a:gd name="T15" fmla="*/ 27 h 294"/>
                <a:gd name="T16" fmla="*/ 313 w 340"/>
                <a:gd name="T17" fmla="*/ 214 h 294"/>
                <a:gd name="T18" fmla="*/ 78 w 340"/>
                <a:gd name="T19" fmla="*/ 214 h 294"/>
                <a:gd name="T20" fmla="*/ 78 w 340"/>
                <a:gd name="T21" fmla="*/ 240 h 294"/>
                <a:gd name="T22" fmla="*/ 153 w 340"/>
                <a:gd name="T23" fmla="*/ 240 h 294"/>
                <a:gd name="T24" fmla="*/ 153 w 340"/>
                <a:gd name="T25" fmla="*/ 267 h 294"/>
                <a:gd name="T26" fmla="*/ 100 w 340"/>
                <a:gd name="T27" fmla="*/ 267 h 294"/>
                <a:gd name="T28" fmla="*/ 100 w 340"/>
                <a:gd name="T29" fmla="*/ 294 h 294"/>
                <a:gd name="T30" fmla="*/ 233 w 340"/>
                <a:gd name="T31" fmla="*/ 294 h 294"/>
                <a:gd name="T32" fmla="*/ 233 w 340"/>
                <a:gd name="T33" fmla="*/ 267 h 294"/>
                <a:gd name="T34" fmla="*/ 180 w 340"/>
                <a:gd name="T35" fmla="*/ 267 h 294"/>
                <a:gd name="T36" fmla="*/ 180 w 340"/>
                <a:gd name="T37" fmla="*/ 240 h 294"/>
                <a:gd name="T38" fmla="*/ 340 w 340"/>
                <a:gd name="T39" fmla="*/ 240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40" h="294">
                  <a:moveTo>
                    <a:pt x="340" y="240"/>
                  </a:moveTo>
                  <a:lnTo>
                    <a:pt x="340" y="240"/>
                  </a:lnTo>
                  <a:lnTo>
                    <a:pt x="340" y="0"/>
                  </a:lnTo>
                  <a:lnTo>
                    <a:pt x="0" y="0"/>
                  </a:lnTo>
                  <a:lnTo>
                    <a:pt x="0" y="113"/>
                  </a:lnTo>
                  <a:lnTo>
                    <a:pt x="27" y="113"/>
                  </a:lnTo>
                  <a:lnTo>
                    <a:pt x="27" y="27"/>
                  </a:lnTo>
                  <a:lnTo>
                    <a:pt x="313" y="27"/>
                  </a:lnTo>
                  <a:lnTo>
                    <a:pt x="313" y="214"/>
                  </a:lnTo>
                  <a:lnTo>
                    <a:pt x="78" y="214"/>
                  </a:lnTo>
                  <a:lnTo>
                    <a:pt x="78" y="240"/>
                  </a:lnTo>
                  <a:lnTo>
                    <a:pt x="153" y="240"/>
                  </a:lnTo>
                  <a:lnTo>
                    <a:pt x="153" y="267"/>
                  </a:lnTo>
                  <a:lnTo>
                    <a:pt x="100" y="267"/>
                  </a:lnTo>
                  <a:lnTo>
                    <a:pt x="100" y="294"/>
                  </a:lnTo>
                  <a:lnTo>
                    <a:pt x="233" y="294"/>
                  </a:lnTo>
                  <a:lnTo>
                    <a:pt x="233" y="267"/>
                  </a:lnTo>
                  <a:lnTo>
                    <a:pt x="180" y="267"/>
                  </a:lnTo>
                  <a:lnTo>
                    <a:pt x="180" y="240"/>
                  </a:lnTo>
                  <a:lnTo>
                    <a:pt x="340" y="240"/>
                  </a:lnTo>
                  <a:close/>
                </a:path>
              </a:pathLst>
            </a:custGeom>
            <a:grpFill/>
            <a:ln w="0">
              <a:solidFill>
                <a:schemeClr val="accent6"/>
              </a:solidFill>
              <a:prstDash val="solid"/>
              <a:round/>
              <a:headEnd/>
              <a:tailEnd/>
            </a:ln>
          </p:spPr>
          <p:txBody>
            <a:bodyPr vert="horz" wrap="square" lIns="91414" tIns="45706" rIns="91414" bIns="45706"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2050"/>
                </a:solidFill>
                <a:effectLst/>
                <a:uLnTx/>
                <a:uFillTx/>
                <a:latin typeface="Segoe UI"/>
                <a:ea typeface="+mn-ea"/>
                <a:cs typeface="+mn-cs"/>
              </a:endParaRPr>
            </a:p>
          </p:txBody>
        </p:sp>
        <p:sp>
          <p:nvSpPr>
            <p:cNvPr id="93" name="Freeform 115">
              <a:extLst>
                <a:ext uri="{FF2B5EF4-FFF2-40B4-BE49-F238E27FC236}">
                  <a16:creationId xmlns:a16="http://schemas.microsoft.com/office/drawing/2014/main" id="{4E63E10C-B926-4BAA-8384-C04630FF0E58}"/>
                </a:ext>
              </a:extLst>
            </p:cNvPr>
            <p:cNvSpPr>
              <a:spLocks noEditPoints="1"/>
            </p:cNvSpPr>
            <p:nvPr/>
          </p:nvSpPr>
          <p:spPr bwMode="auto">
            <a:xfrm>
              <a:off x="6753" y="2191"/>
              <a:ext cx="58" cy="97"/>
            </a:xfrm>
            <a:custGeom>
              <a:avLst/>
              <a:gdLst>
                <a:gd name="T0" fmla="*/ 72 w 94"/>
                <a:gd name="T1" fmla="*/ 75 h 157"/>
                <a:gd name="T2" fmla="*/ 72 w 94"/>
                <a:gd name="T3" fmla="*/ 75 h 157"/>
                <a:gd name="T4" fmla="*/ 72 w 94"/>
                <a:gd name="T5" fmla="*/ 101 h 157"/>
                <a:gd name="T6" fmla="*/ 72 w 94"/>
                <a:gd name="T7" fmla="*/ 131 h 157"/>
                <a:gd name="T8" fmla="*/ 22 w 94"/>
                <a:gd name="T9" fmla="*/ 131 h 157"/>
                <a:gd name="T10" fmla="*/ 22 w 94"/>
                <a:gd name="T11" fmla="*/ 26 h 157"/>
                <a:gd name="T12" fmla="*/ 42 w 94"/>
                <a:gd name="T13" fmla="*/ 26 h 157"/>
                <a:gd name="T14" fmla="*/ 69 w 94"/>
                <a:gd name="T15" fmla="*/ 26 h 157"/>
                <a:gd name="T16" fmla="*/ 72 w 94"/>
                <a:gd name="T17" fmla="*/ 26 h 157"/>
                <a:gd name="T18" fmla="*/ 72 w 94"/>
                <a:gd name="T19" fmla="*/ 75 h 157"/>
                <a:gd name="T20" fmla="*/ 94 w 94"/>
                <a:gd name="T21" fmla="*/ 101 h 157"/>
                <a:gd name="T22" fmla="*/ 94 w 94"/>
                <a:gd name="T23" fmla="*/ 101 h 157"/>
                <a:gd name="T24" fmla="*/ 94 w 94"/>
                <a:gd name="T25" fmla="*/ 75 h 157"/>
                <a:gd name="T26" fmla="*/ 94 w 94"/>
                <a:gd name="T27" fmla="*/ 0 h 157"/>
                <a:gd name="T28" fmla="*/ 69 w 94"/>
                <a:gd name="T29" fmla="*/ 0 h 157"/>
                <a:gd name="T30" fmla="*/ 42 w 94"/>
                <a:gd name="T31" fmla="*/ 0 h 157"/>
                <a:gd name="T32" fmla="*/ 0 w 94"/>
                <a:gd name="T33" fmla="*/ 0 h 157"/>
                <a:gd name="T34" fmla="*/ 0 w 94"/>
                <a:gd name="T35" fmla="*/ 157 h 157"/>
                <a:gd name="T36" fmla="*/ 94 w 94"/>
                <a:gd name="T37" fmla="*/ 157 h 157"/>
                <a:gd name="T38" fmla="*/ 94 w 94"/>
                <a:gd name="T39" fmla="*/ 101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4" h="157">
                  <a:moveTo>
                    <a:pt x="72" y="75"/>
                  </a:moveTo>
                  <a:lnTo>
                    <a:pt x="72" y="75"/>
                  </a:lnTo>
                  <a:lnTo>
                    <a:pt x="72" y="101"/>
                  </a:lnTo>
                  <a:lnTo>
                    <a:pt x="72" y="131"/>
                  </a:lnTo>
                  <a:lnTo>
                    <a:pt x="22" y="131"/>
                  </a:lnTo>
                  <a:lnTo>
                    <a:pt x="22" y="26"/>
                  </a:lnTo>
                  <a:lnTo>
                    <a:pt x="42" y="26"/>
                  </a:lnTo>
                  <a:lnTo>
                    <a:pt x="69" y="26"/>
                  </a:lnTo>
                  <a:lnTo>
                    <a:pt x="72" y="26"/>
                  </a:lnTo>
                  <a:lnTo>
                    <a:pt x="72" y="75"/>
                  </a:lnTo>
                  <a:close/>
                  <a:moveTo>
                    <a:pt x="94" y="101"/>
                  </a:moveTo>
                  <a:lnTo>
                    <a:pt x="94" y="101"/>
                  </a:lnTo>
                  <a:lnTo>
                    <a:pt x="94" y="75"/>
                  </a:lnTo>
                  <a:lnTo>
                    <a:pt x="94" y="0"/>
                  </a:lnTo>
                  <a:lnTo>
                    <a:pt x="69" y="0"/>
                  </a:lnTo>
                  <a:lnTo>
                    <a:pt x="42" y="0"/>
                  </a:lnTo>
                  <a:lnTo>
                    <a:pt x="0" y="0"/>
                  </a:lnTo>
                  <a:lnTo>
                    <a:pt x="0" y="157"/>
                  </a:lnTo>
                  <a:lnTo>
                    <a:pt x="94" y="157"/>
                  </a:lnTo>
                  <a:lnTo>
                    <a:pt x="94" y="101"/>
                  </a:lnTo>
                  <a:close/>
                </a:path>
              </a:pathLst>
            </a:custGeom>
            <a:grpFill/>
            <a:ln w="0">
              <a:solidFill>
                <a:schemeClr val="accent6"/>
              </a:solidFill>
              <a:prstDash val="solid"/>
              <a:round/>
              <a:headEnd/>
              <a:tailEnd/>
            </a:ln>
          </p:spPr>
          <p:txBody>
            <a:bodyPr vert="horz" wrap="square" lIns="91414" tIns="45706" rIns="91414" bIns="45706"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2050"/>
                </a:solidFill>
                <a:effectLst/>
                <a:uLnTx/>
                <a:uFillTx/>
                <a:latin typeface="Segoe UI"/>
                <a:ea typeface="+mn-ea"/>
                <a:cs typeface="+mn-cs"/>
              </a:endParaRPr>
            </a:p>
          </p:txBody>
        </p:sp>
        <p:sp>
          <p:nvSpPr>
            <p:cNvPr id="94" name="Freeform 116">
              <a:extLst>
                <a:ext uri="{FF2B5EF4-FFF2-40B4-BE49-F238E27FC236}">
                  <a16:creationId xmlns:a16="http://schemas.microsoft.com/office/drawing/2014/main" id="{63A9F0D3-EFEF-4981-B995-DC53D4EA2BBB}"/>
                </a:ext>
              </a:extLst>
            </p:cNvPr>
            <p:cNvSpPr>
              <a:spLocks/>
            </p:cNvSpPr>
            <p:nvPr/>
          </p:nvSpPr>
          <p:spPr bwMode="auto">
            <a:xfrm>
              <a:off x="6848" y="2140"/>
              <a:ext cx="29" cy="39"/>
            </a:xfrm>
            <a:custGeom>
              <a:avLst/>
              <a:gdLst>
                <a:gd name="T0" fmla="*/ 0 w 48"/>
                <a:gd name="T1" fmla="*/ 63 h 63"/>
                <a:gd name="T2" fmla="*/ 0 w 48"/>
                <a:gd name="T3" fmla="*/ 63 h 63"/>
                <a:gd name="T4" fmla="*/ 27 w 48"/>
                <a:gd name="T5" fmla="*/ 63 h 63"/>
                <a:gd name="T6" fmla="*/ 48 w 48"/>
                <a:gd name="T7" fmla="*/ 27 h 63"/>
                <a:gd name="T8" fmla="*/ 44 w 48"/>
                <a:gd name="T9" fmla="*/ 0 h 63"/>
                <a:gd name="T10" fmla="*/ 0 w 48"/>
                <a:gd name="T11" fmla="*/ 63 h 63"/>
              </a:gdLst>
              <a:ahLst/>
              <a:cxnLst>
                <a:cxn ang="0">
                  <a:pos x="T0" y="T1"/>
                </a:cxn>
                <a:cxn ang="0">
                  <a:pos x="T2" y="T3"/>
                </a:cxn>
                <a:cxn ang="0">
                  <a:pos x="T4" y="T5"/>
                </a:cxn>
                <a:cxn ang="0">
                  <a:pos x="T6" y="T7"/>
                </a:cxn>
                <a:cxn ang="0">
                  <a:pos x="T8" y="T9"/>
                </a:cxn>
                <a:cxn ang="0">
                  <a:pos x="T10" y="T11"/>
                </a:cxn>
              </a:cxnLst>
              <a:rect l="0" t="0" r="r" b="b"/>
              <a:pathLst>
                <a:path w="48" h="63">
                  <a:moveTo>
                    <a:pt x="0" y="63"/>
                  </a:moveTo>
                  <a:lnTo>
                    <a:pt x="0" y="63"/>
                  </a:lnTo>
                  <a:lnTo>
                    <a:pt x="27" y="63"/>
                  </a:lnTo>
                  <a:cubicBezTo>
                    <a:pt x="27" y="48"/>
                    <a:pt x="36" y="35"/>
                    <a:pt x="48" y="27"/>
                  </a:cubicBezTo>
                  <a:lnTo>
                    <a:pt x="44" y="0"/>
                  </a:lnTo>
                  <a:cubicBezTo>
                    <a:pt x="18" y="10"/>
                    <a:pt x="0" y="35"/>
                    <a:pt x="0" y="63"/>
                  </a:cubicBezTo>
                  <a:close/>
                </a:path>
              </a:pathLst>
            </a:custGeom>
            <a:grpFill/>
            <a:ln w="0">
              <a:solidFill>
                <a:schemeClr val="accent6"/>
              </a:solidFill>
              <a:prstDash val="solid"/>
              <a:round/>
              <a:headEnd/>
              <a:tailEnd/>
            </a:ln>
          </p:spPr>
          <p:txBody>
            <a:bodyPr vert="horz" wrap="square" lIns="91414" tIns="45706" rIns="91414" bIns="45706"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2050"/>
                </a:solidFill>
                <a:effectLst/>
                <a:uLnTx/>
                <a:uFillTx/>
                <a:latin typeface="Segoe UI"/>
                <a:ea typeface="+mn-ea"/>
                <a:cs typeface="+mn-cs"/>
              </a:endParaRPr>
            </a:p>
          </p:txBody>
        </p:sp>
        <p:sp>
          <p:nvSpPr>
            <p:cNvPr id="95" name="Freeform 117">
              <a:extLst>
                <a:ext uri="{FF2B5EF4-FFF2-40B4-BE49-F238E27FC236}">
                  <a16:creationId xmlns:a16="http://schemas.microsoft.com/office/drawing/2014/main" id="{D09CB8B8-FC05-4C70-B214-F5B96B1C0084}"/>
                </a:ext>
              </a:extLst>
            </p:cNvPr>
            <p:cNvSpPr>
              <a:spLocks/>
            </p:cNvSpPr>
            <p:nvPr/>
          </p:nvSpPr>
          <p:spPr bwMode="auto">
            <a:xfrm>
              <a:off x="6882" y="2170"/>
              <a:ext cx="17" cy="17"/>
            </a:xfrm>
            <a:custGeom>
              <a:avLst/>
              <a:gdLst>
                <a:gd name="T0" fmla="*/ 27 w 27"/>
                <a:gd name="T1" fmla="*/ 13 h 27"/>
                <a:gd name="T2" fmla="*/ 27 w 27"/>
                <a:gd name="T3" fmla="*/ 13 h 27"/>
                <a:gd name="T4" fmla="*/ 14 w 27"/>
                <a:gd name="T5" fmla="*/ 0 h 27"/>
                <a:gd name="T6" fmla="*/ 0 w 27"/>
                <a:gd name="T7" fmla="*/ 13 h 27"/>
                <a:gd name="T8" fmla="*/ 14 w 27"/>
                <a:gd name="T9" fmla="*/ 27 h 27"/>
                <a:gd name="T10" fmla="*/ 27 w 27"/>
                <a:gd name="T11" fmla="*/ 13 h 27"/>
              </a:gdLst>
              <a:ahLst/>
              <a:cxnLst>
                <a:cxn ang="0">
                  <a:pos x="T0" y="T1"/>
                </a:cxn>
                <a:cxn ang="0">
                  <a:pos x="T2" y="T3"/>
                </a:cxn>
                <a:cxn ang="0">
                  <a:pos x="T4" y="T5"/>
                </a:cxn>
                <a:cxn ang="0">
                  <a:pos x="T6" y="T7"/>
                </a:cxn>
                <a:cxn ang="0">
                  <a:pos x="T8" y="T9"/>
                </a:cxn>
                <a:cxn ang="0">
                  <a:pos x="T10" y="T11"/>
                </a:cxn>
              </a:cxnLst>
              <a:rect l="0" t="0" r="r" b="b"/>
              <a:pathLst>
                <a:path w="27" h="27">
                  <a:moveTo>
                    <a:pt x="27" y="13"/>
                  </a:moveTo>
                  <a:lnTo>
                    <a:pt x="27" y="13"/>
                  </a:lnTo>
                  <a:cubicBezTo>
                    <a:pt x="27" y="6"/>
                    <a:pt x="21" y="0"/>
                    <a:pt x="14" y="0"/>
                  </a:cubicBezTo>
                  <a:cubicBezTo>
                    <a:pt x="6" y="0"/>
                    <a:pt x="0" y="6"/>
                    <a:pt x="0" y="13"/>
                  </a:cubicBezTo>
                  <a:cubicBezTo>
                    <a:pt x="0" y="21"/>
                    <a:pt x="6" y="27"/>
                    <a:pt x="14" y="27"/>
                  </a:cubicBezTo>
                  <a:cubicBezTo>
                    <a:pt x="21" y="27"/>
                    <a:pt x="27" y="21"/>
                    <a:pt x="27" y="13"/>
                  </a:cubicBezTo>
                  <a:close/>
                </a:path>
              </a:pathLst>
            </a:custGeom>
            <a:grpFill/>
            <a:ln w="0">
              <a:solidFill>
                <a:schemeClr val="accent6"/>
              </a:solidFill>
              <a:prstDash val="solid"/>
              <a:round/>
              <a:headEnd/>
              <a:tailEnd/>
            </a:ln>
          </p:spPr>
          <p:txBody>
            <a:bodyPr vert="horz" wrap="square" lIns="91414" tIns="45706" rIns="91414" bIns="45706"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2050"/>
                </a:solidFill>
                <a:effectLst/>
                <a:uLnTx/>
                <a:uFillTx/>
                <a:latin typeface="Segoe UI"/>
                <a:ea typeface="+mn-ea"/>
                <a:cs typeface="+mn-cs"/>
              </a:endParaRPr>
            </a:p>
          </p:txBody>
        </p:sp>
        <p:sp>
          <p:nvSpPr>
            <p:cNvPr id="96" name="Freeform 118">
              <a:extLst>
                <a:ext uri="{FF2B5EF4-FFF2-40B4-BE49-F238E27FC236}">
                  <a16:creationId xmlns:a16="http://schemas.microsoft.com/office/drawing/2014/main" id="{8BBB1A38-10FE-4562-AB47-E1CF2C0E5838}"/>
                </a:ext>
              </a:extLst>
            </p:cNvPr>
            <p:cNvSpPr>
              <a:spLocks/>
            </p:cNvSpPr>
            <p:nvPr/>
          </p:nvSpPr>
          <p:spPr bwMode="auto">
            <a:xfrm>
              <a:off x="6891" y="2137"/>
              <a:ext cx="40" cy="31"/>
            </a:xfrm>
            <a:custGeom>
              <a:avLst/>
              <a:gdLst>
                <a:gd name="T0" fmla="*/ 36 w 64"/>
                <a:gd name="T1" fmla="*/ 50 h 50"/>
                <a:gd name="T2" fmla="*/ 36 w 64"/>
                <a:gd name="T3" fmla="*/ 50 h 50"/>
                <a:gd name="T4" fmla="*/ 64 w 64"/>
                <a:gd name="T5" fmla="*/ 50 h 50"/>
                <a:gd name="T6" fmla="*/ 0 w 64"/>
                <a:gd name="T7" fmla="*/ 0 h 50"/>
                <a:gd name="T8" fmla="*/ 4 w 64"/>
                <a:gd name="T9" fmla="*/ 27 h 50"/>
                <a:gd name="T10" fmla="*/ 36 w 64"/>
                <a:gd name="T11" fmla="*/ 50 h 50"/>
              </a:gdLst>
              <a:ahLst/>
              <a:cxnLst>
                <a:cxn ang="0">
                  <a:pos x="T0" y="T1"/>
                </a:cxn>
                <a:cxn ang="0">
                  <a:pos x="T2" y="T3"/>
                </a:cxn>
                <a:cxn ang="0">
                  <a:pos x="T4" y="T5"/>
                </a:cxn>
                <a:cxn ang="0">
                  <a:pos x="T6" y="T7"/>
                </a:cxn>
                <a:cxn ang="0">
                  <a:pos x="T8" y="T9"/>
                </a:cxn>
                <a:cxn ang="0">
                  <a:pos x="T10" y="T11"/>
                </a:cxn>
              </a:cxnLst>
              <a:rect l="0" t="0" r="r" b="b"/>
              <a:pathLst>
                <a:path w="64" h="50">
                  <a:moveTo>
                    <a:pt x="36" y="50"/>
                  </a:moveTo>
                  <a:lnTo>
                    <a:pt x="36" y="50"/>
                  </a:lnTo>
                  <a:lnTo>
                    <a:pt x="64" y="50"/>
                  </a:lnTo>
                  <a:cubicBezTo>
                    <a:pt x="56" y="22"/>
                    <a:pt x="31" y="1"/>
                    <a:pt x="0" y="0"/>
                  </a:cubicBezTo>
                  <a:lnTo>
                    <a:pt x="4" y="27"/>
                  </a:lnTo>
                  <a:cubicBezTo>
                    <a:pt x="18" y="29"/>
                    <a:pt x="30" y="38"/>
                    <a:pt x="36" y="50"/>
                  </a:cubicBezTo>
                  <a:close/>
                </a:path>
              </a:pathLst>
            </a:custGeom>
            <a:grpFill/>
            <a:ln w="0">
              <a:solidFill>
                <a:schemeClr val="accent6"/>
              </a:solidFill>
              <a:prstDash val="solid"/>
              <a:round/>
              <a:headEnd/>
              <a:tailEnd/>
            </a:ln>
          </p:spPr>
          <p:txBody>
            <a:bodyPr vert="horz" wrap="square" lIns="91414" tIns="45706" rIns="91414" bIns="45706"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2050"/>
                </a:solidFill>
                <a:effectLst/>
                <a:uLnTx/>
                <a:uFillTx/>
                <a:latin typeface="Segoe UI"/>
                <a:ea typeface="+mn-ea"/>
                <a:cs typeface="+mn-cs"/>
              </a:endParaRPr>
            </a:p>
          </p:txBody>
        </p:sp>
        <p:sp>
          <p:nvSpPr>
            <p:cNvPr id="97" name="Freeform 119">
              <a:extLst>
                <a:ext uri="{FF2B5EF4-FFF2-40B4-BE49-F238E27FC236}">
                  <a16:creationId xmlns:a16="http://schemas.microsoft.com/office/drawing/2014/main" id="{6F808C1F-6B6C-4DD8-B931-7E6E7C8C9BFF}"/>
                </a:ext>
              </a:extLst>
            </p:cNvPr>
            <p:cNvSpPr>
              <a:spLocks/>
            </p:cNvSpPr>
            <p:nvPr/>
          </p:nvSpPr>
          <p:spPr bwMode="auto">
            <a:xfrm>
              <a:off x="6890" y="2184"/>
              <a:ext cx="42" cy="38"/>
            </a:xfrm>
            <a:custGeom>
              <a:avLst/>
              <a:gdLst>
                <a:gd name="T0" fmla="*/ 0 w 67"/>
                <a:gd name="T1" fmla="*/ 33 h 60"/>
                <a:gd name="T2" fmla="*/ 0 w 67"/>
                <a:gd name="T3" fmla="*/ 33 h 60"/>
                <a:gd name="T4" fmla="*/ 0 w 67"/>
                <a:gd name="T5" fmla="*/ 60 h 60"/>
                <a:gd name="T6" fmla="*/ 67 w 67"/>
                <a:gd name="T7" fmla="*/ 0 h 60"/>
                <a:gd name="T8" fmla="*/ 41 w 67"/>
                <a:gd name="T9" fmla="*/ 0 h 60"/>
                <a:gd name="T10" fmla="*/ 0 w 67"/>
                <a:gd name="T11" fmla="*/ 33 h 60"/>
              </a:gdLst>
              <a:ahLst/>
              <a:cxnLst>
                <a:cxn ang="0">
                  <a:pos x="T0" y="T1"/>
                </a:cxn>
                <a:cxn ang="0">
                  <a:pos x="T2" y="T3"/>
                </a:cxn>
                <a:cxn ang="0">
                  <a:pos x="T4" y="T5"/>
                </a:cxn>
                <a:cxn ang="0">
                  <a:pos x="T6" y="T7"/>
                </a:cxn>
                <a:cxn ang="0">
                  <a:pos x="T8" y="T9"/>
                </a:cxn>
                <a:cxn ang="0">
                  <a:pos x="T10" y="T11"/>
                </a:cxn>
              </a:cxnLst>
              <a:rect l="0" t="0" r="r" b="b"/>
              <a:pathLst>
                <a:path w="67" h="60">
                  <a:moveTo>
                    <a:pt x="0" y="33"/>
                  </a:moveTo>
                  <a:lnTo>
                    <a:pt x="0" y="33"/>
                  </a:lnTo>
                  <a:lnTo>
                    <a:pt x="0" y="60"/>
                  </a:lnTo>
                  <a:cubicBezTo>
                    <a:pt x="35" y="60"/>
                    <a:pt x="63" y="33"/>
                    <a:pt x="67" y="0"/>
                  </a:cubicBezTo>
                  <a:lnTo>
                    <a:pt x="41" y="0"/>
                  </a:lnTo>
                  <a:cubicBezTo>
                    <a:pt x="37" y="19"/>
                    <a:pt x="20" y="33"/>
                    <a:pt x="0" y="33"/>
                  </a:cubicBezTo>
                  <a:close/>
                </a:path>
              </a:pathLst>
            </a:custGeom>
            <a:grpFill/>
            <a:ln w="0">
              <a:solidFill>
                <a:schemeClr val="accent6"/>
              </a:solidFill>
              <a:prstDash val="solid"/>
              <a:round/>
              <a:headEnd/>
              <a:tailEnd/>
            </a:ln>
          </p:spPr>
          <p:txBody>
            <a:bodyPr vert="horz" wrap="square" lIns="91414" tIns="45706" rIns="91414" bIns="45706"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2050"/>
                </a:solidFill>
                <a:effectLst/>
                <a:uLnTx/>
                <a:uFillTx/>
                <a:latin typeface="Segoe UI"/>
                <a:ea typeface="+mn-ea"/>
                <a:cs typeface="+mn-cs"/>
              </a:endParaRPr>
            </a:p>
          </p:txBody>
        </p:sp>
      </p:grpSp>
      <p:grpSp>
        <p:nvGrpSpPr>
          <p:cNvPr id="98" name="Group 97">
            <a:extLst>
              <a:ext uri="{FF2B5EF4-FFF2-40B4-BE49-F238E27FC236}">
                <a16:creationId xmlns:a16="http://schemas.microsoft.com/office/drawing/2014/main" id="{2E4658BE-7A6A-4151-8E6C-0AE3B80009B6}"/>
              </a:ext>
              <a:ext uri="{C183D7F6-B498-43B3-948B-1728B52AA6E4}">
                <adec:decorative xmlns:adec="http://schemas.microsoft.com/office/drawing/2017/decorative" val="1"/>
              </a:ext>
            </a:extLst>
          </p:cNvPr>
          <p:cNvGrpSpPr/>
          <p:nvPr/>
        </p:nvGrpSpPr>
        <p:grpSpPr>
          <a:xfrm>
            <a:off x="3223069" y="2514626"/>
            <a:ext cx="230116" cy="230115"/>
            <a:chOff x="985166" y="1276544"/>
            <a:chExt cx="509078" cy="509075"/>
          </a:xfrm>
          <a:solidFill>
            <a:schemeClr val="bg1"/>
          </a:solidFill>
        </p:grpSpPr>
        <p:sp>
          <p:nvSpPr>
            <p:cNvPr id="99" name="Rectangle 1111">
              <a:extLst>
                <a:ext uri="{FF2B5EF4-FFF2-40B4-BE49-F238E27FC236}">
                  <a16:creationId xmlns:a16="http://schemas.microsoft.com/office/drawing/2014/main" id="{0754E6E8-4A03-4250-91D3-A27FBEA726A6}"/>
                </a:ext>
              </a:extLst>
            </p:cNvPr>
            <p:cNvSpPr>
              <a:spLocks noChangeArrowheads="1"/>
            </p:cNvSpPr>
            <p:nvPr/>
          </p:nvSpPr>
          <p:spPr bwMode="auto">
            <a:xfrm>
              <a:off x="985166" y="1640881"/>
              <a:ext cx="144738" cy="144738"/>
            </a:xfrm>
            <a:prstGeom prst="rect">
              <a:avLst/>
            </a:prstGeom>
            <a:grpFill/>
            <a:ln w="9525">
              <a:solidFill>
                <a:schemeClr val="accent6"/>
              </a:solidFill>
              <a:miter lim="800000"/>
              <a:headEnd/>
              <a:tailEnd/>
            </a:ln>
          </p:spPr>
          <p:txBody>
            <a:bodyPr vert="horz" wrap="square" lIns="91414" tIns="45706" rIns="91414" bIns="45706"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2050"/>
                </a:solidFill>
                <a:effectLst/>
                <a:uLnTx/>
                <a:uFillTx/>
                <a:latin typeface="Segoe UI"/>
                <a:ea typeface="+mn-ea"/>
                <a:cs typeface="+mn-cs"/>
              </a:endParaRPr>
            </a:p>
          </p:txBody>
        </p:sp>
        <p:sp>
          <p:nvSpPr>
            <p:cNvPr id="100" name="Freeform 1113">
              <a:extLst>
                <a:ext uri="{FF2B5EF4-FFF2-40B4-BE49-F238E27FC236}">
                  <a16:creationId xmlns:a16="http://schemas.microsoft.com/office/drawing/2014/main" id="{1034F16B-E3E4-4F0D-9682-720D03A84C21}"/>
                </a:ext>
              </a:extLst>
            </p:cNvPr>
            <p:cNvSpPr>
              <a:spLocks/>
            </p:cNvSpPr>
            <p:nvPr/>
          </p:nvSpPr>
          <p:spPr bwMode="auto">
            <a:xfrm>
              <a:off x="1050050" y="1276544"/>
              <a:ext cx="444194" cy="509075"/>
            </a:xfrm>
            <a:custGeom>
              <a:avLst/>
              <a:gdLst>
                <a:gd name="T0" fmla="*/ 0 w 89"/>
                <a:gd name="T1" fmla="*/ 0 h 102"/>
                <a:gd name="T2" fmla="*/ 0 w 89"/>
                <a:gd name="T3" fmla="*/ 32 h 102"/>
                <a:gd name="T4" fmla="*/ 57 w 89"/>
                <a:gd name="T5" fmla="*/ 32 h 102"/>
                <a:gd name="T6" fmla="*/ 57 w 89"/>
                <a:gd name="T7" fmla="*/ 102 h 102"/>
                <a:gd name="T8" fmla="*/ 89 w 89"/>
                <a:gd name="T9" fmla="*/ 102 h 102"/>
                <a:gd name="T10" fmla="*/ 89 w 89"/>
                <a:gd name="T11" fmla="*/ 0 h 102"/>
                <a:gd name="T12" fmla="*/ 0 w 89"/>
                <a:gd name="T13" fmla="*/ 0 h 102"/>
              </a:gdLst>
              <a:ahLst/>
              <a:cxnLst>
                <a:cxn ang="0">
                  <a:pos x="T0" y="T1"/>
                </a:cxn>
                <a:cxn ang="0">
                  <a:pos x="T2" y="T3"/>
                </a:cxn>
                <a:cxn ang="0">
                  <a:pos x="T4" y="T5"/>
                </a:cxn>
                <a:cxn ang="0">
                  <a:pos x="T6" y="T7"/>
                </a:cxn>
                <a:cxn ang="0">
                  <a:pos x="T8" y="T9"/>
                </a:cxn>
                <a:cxn ang="0">
                  <a:pos x="T10" y="T11"/>
                </a:cxn>
                <a:cxn ang="0">
                  <a:pos x="T12" y="T13"/>
                </a:cxn>
              </a:cxnLst>
              <a:rect l="0" t="0" r="r" b="b"/>
              <a:pathLst>
                <a:path w="89" h="102">
                  <a:moveTo>
                    <a:pt x="0" y="0"/>
                  </a:moveTo>
                  <a:lnTo>
                    <a:pt x="0" y="32"/>
                  </a:lnTo>
                  <a:lnTo>
                    <a:pt x="57" y="32"/>
                  </a:lnTo>
                  <a:lnTo>
                    <a:pt x="57" y="102"/>
                  </a:lnTo>
                  <a:lnTo>
                    <a:pt x="89" y="102"/>
                  </a:lnTo>
                  <a:lnTo>
                    <a:pt x="89" y="0"/>
                  </a:lnTo>
                  <a:lnTo>
                    <a:pt x="0" y="0"/>
                  </a:lnTo>
                  <a:close/>
                </a:path>
              </a:pathLst>
            </a:custGeom>
            <a:grpFill/>
            <a:ln w="9525">
              <a:solidFill>
                <a:schemeClr val="accent6"/>
              </a:solidFill>
              <a:round/>
              <a:headEnd/>
              <a:tailEnd/>
            </a:ln>
          </p:spPr>
          <p:txBody>
            <a:bodyPr vert="horz" wrap="square" lIns="91414" tIns="45706" rIns="91414" bIns="45706"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2050"/>
                </a:solidFill>
                <a:effectLst/>
                <a:uLnTx/>
                <a:uFillTx/>
                <a:latin typeface="Segoe UI"/>
                <a:ea typeface="+mn-ea"/>
                <a:cs typeface="+mn-cs"/>
              </a:endParaRPr>
            </a:p>
          </p:txBody>
        </p:sp>
        <p:sp>
          <p:nvSpPr>
            <p:cNvPr id="101" name="Freeform 1114">
              <a:extLst>
                <a:ext uri="{FF2B5EF4-FFF2-40B4-BE49-F238E27FC236}">
                  <a16:creationId xmlns:a16="http://schemas.microsoft.com/office/drawing/2014/main" id="{B65AD0D5-F1F1-4A0E-B8A0-66D42FCE5DAB}"/>
                </a:ext>
              </a:extLst>
            </p:cNvPr>
            <p:cNvSpPr>
              <a:spLocks/>
            </p:cNvSpPr>
            <p:nvPr/>
          </p:nvSpPr>
          <p:spPr bwMode="auto">
            <a:xfrm>
              <a:off x="1015111" y="1466199"/>
              <a:ext cx="289473" cy="319419"/>
            </a:xfrm>
            <a:custGeom>
              <a:avLst/>
              <a:gdLst>
                <a:gd name="T0" fmla="*/ 0 w 58"/>
                <a:gd name="T1" fmla="*/ 0 h 64"/>
                <a:gd name="T2" fmla="*/ 0 w 58"/>
                <a:gd name="T3" fmla="*/ 29 h 64"/>
                <a:gd name="T4" fmla="*/ 29 w 58"/>
                <a:gd name="T5" fmla="*/ 29 h 64"/>
                <a:gd name="T6" fmla="*/ 29 w 58"/>
                <a:gd name="T7" fmla="*/ 64 h 64"/>
                <a:gd name="T8" fmla="*/ 58 w 58"/>
                <a:gd name="T9" fmla="*/ 64 h 64"/>
                <a:gd name="T10" fmla="*/ 58 w 58"/>
                <a:gd name="T11" fmla="*/ 0 h 64"/>
                <a:gd name="T12" fmla="*/ 0 w 58"/>
                <a:gd name="T13" fmla="*/ 0 h 64"/>
              </a:gdLst>
              <a:ahLst/>
              <a:cxnLst>
                <a:cxn ang="0">
                  <a:pos x="T0" y="T1"/>
                </a:cxn>
                <a:cxn ang="0">
                  <a:pos x="T2" y="T3"/>
                </a:cxn>
                <a:cxn ang="0">
                  <a:pos x="T4" y="T5"/>
                </a:cxn>
                <a:cxn ang="0">
                  <a:pos x="T6" y="T7"/>
                </a:cxn>
                <a:cxn ang="0">
                  <a:pos x="T8" y="T9"/>
                </a:cxn>
                <a:cxn ang="0">
                  <a:pos x="T10" y="T11"/>
                </a:cxn>
                <a:cxn ang="0">
                  <a:pos x="T12" y="T13"/>
                </a:cxn>
              </a:cxnLst>
              <a:rect l="0" t="0" r="r" b="b"/>
              <a:pathLst>
                <a:path w="58" h="64">
                  <a:moveTo>
                    <a:pt x="0" y="0"/>
                  </a:moveTo>
                  <a:lnTo>
                    <a:pt x="0" y="29"/>
                  </a:lnTo>
                  <a:lnTo>
                    <a:pt x="29" y="29"/>
                  </a:lnTo>
                  <a:lnTo>
                    <a:pt x="29" y="64"/>
                  </a:lnTo>
                  <a:lnTo>
                    <a:pt x="58" y="64"/>
                  </a:lnTo>
                  <a:lnTo>
                    <a:pt x="58" y="0"/>
                  </a:lnTo>
                  <a:lnTo>
                    <a:pt x="0" y="0"/>
                  </a:lnTo>
                  <a:close/>
                </a:path>
              </a:pathLst>
            </a:custGeom>
            <a:grpFill/>
            <a:ln w="9525">
              <a:solidFill>
                <a:schemeClr val="accent6"/>
              </a:solidFill>
              <a:round/>
              <a:headEnd/>
              <a:tailEnd/>
            </a:ln>
          </p:spPr>
          <p:txBody>
            <a:bodyPr vert="horz" wrap="square" lIns="91414" tIns="45706" rIns="91414" bIns="45706"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2050"/>
                </a:solidFill>
                <a:effectLst/>
                <a:uLnTx/>
                <a:uFillTx/>
                <a:latin typeface="Segoe UI"/>
                <a:ea typeface="+mn-ea"/>
                <a:cs typeface="+mn-cs"/>
              </a:endParaRPr>
            </a:p>
          </p:txBody>
        </p:sp>
      </p:grpSp>
      <p:grpSp>
        <p:nvGrpSpPr>
          <p:cNvPr id="10" name="Group 9">
            <a:extLst>
              <a:ext uri="{FF2B5EF4-FFF2-40B4-BE49-F238E27FC236}">
                <a16:creationId xmlns:a16="http://schemas.microsoft.com/office/drawing/2014/main" id="{797ADF04-60FC-47D1-B39B-6C8A91EBEEB4}"/>
              </a:ext>
              <a:ext uri="{C183D7F6-B498-43B3-948B-1728B52AA6E4}">
                <adec:decorative xmlns:adec="http://schemas.microsoft.com/office/drawing/2017/decorative" val="1"/>
              </a:ext>
            </a:extLst>
          </p:cNvPr>
          <p:cNvGrpSpPr/>
          <p:nvPr/>
        </p:nvGrpSpPr>
        <p:grpSpPr>
          <a:xfrm>
            <a:off x="5072453" y="2466234"/>
            <a:ext cx="213022" cy="326898"/>
            <a:chOff x="5282139" y="2315191"/>
            <a:chExt cx="273248" cy="419317"/>
          </a:xfrm>
          <a:solidFill>
            <a:schemeClr val="bg1"/>
          </a:solidFill>
        </p:grpSpPr>
        <p:sp>
          <p:nvSpPr>
            <p:cNvPr id="102" name="Rectangle 101">
              <a:extLst>
                <a:ext uri="{FF2B5EF4-FFF2-40B4-BE49-F238E27FC236}">
                  <a16:creationId xmlns:a16="http://schemas.microsoft.com/office/drawing/2014/main" id="{5F18ABD3-B658-4EE9-8C7D-170506942615}"/>
                </a:ext>
              </a:extLst>
            </p:cNvPr>
            <p:cNvSpPr/>
            <p:nvPr/>
          </p:nvSpPr>
          <p:spPr bwMode="auto">
            <a:xfrm>
              <a:off x="5282139" y="2315191"/>
              <a:ext cx="273248" cy="419317"/>
            </a:xfrm>
            <a:prstGeom prst="rect">
              <a:avLst/>
            </a:prstGeom>
            <a:grpFill/>
            <a:ln>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3" name="Freeform 13">
              <a:extLst>
                <a:ext uri="{FF2B5EF4-FFF2-40B4-BE49-F238E27FC236}">
                  <a16:creationId xmlns:a16="http://schemas.microsoft.com/office/drawing/2014/main" id="{92CFFEEB-4D8D-48BA-85FC-7EC02B640491}"/>
                </a:ext>
              </a:extLst>
            </p:cNvPr>
            <p:cNvSpPr>
              <a:spLocks/>
            </p:cNvSpPr>
            <p:nvPr/>
          </p:nvSpPr>
          <p:spPr bwMode="auto">
            <a:xfrm>
              <a:off x="5327504" y="2342727"/>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grpFill/>
            <a:ln w="0">
              <a:solidFill>
                <a:schemeClr val="accent6"/>
              </a:solidFill>
              <a:prstDash val="solid"/>
              <a:round/>
              <a:headEnd/>
              <a:tailEnd/>
            </a:ln>
          </p:spPr>
          <p:txBody>
            <a:bodyPr vert="horz" wrap="square" lIns="91414" tIns="45706" rIns="91414" bIns="45706"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2050"/>
                </a:solidFill>
                <a:effectLst/>
                <a:uLnTx/>
                <a:uFillTx/>
                <a:latin typeface="Segoe UI"/>
                <a:ea typeface="+mn-ea"/>
                <a:cs typeface="+mn-cs"/>
              </a:endParaRPr>
            </a:p>
          </p:txBody>
        </p:sp>
        <p:sp>
          <p:nvSpPr>
            <p:cNvPr id="105" name="Freeform 13">
              <a:extLst>
                <a:ext uri="{FF2B5EF4-FFF2-40B4-BE49-F238E27FC236}">
                  <a16:creationId xmlns:a16="http://schemas.microsoft.com/office/drawing/2014/main" id="{4454CA1E-A310-4CAF-B7F6-2849CC12FDAE}"/>
                </a:ext>
              </a:extLst>
            </p:cNvPr>
            <p:cNvSpPr>
              <a:spLocks/>
            </p:cNvSpPr>
            <p:nvPr/>
          </p:nvSpPr>
          <p:spPr bwMode="auto">
            <a:xfrm>
              <a:off x="5327504" y="2579015"/>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grpFill/>
            <a:ln w="0">
              <a:solidFill>
                <a:schemeClr val="accent6"/>
              </a:solidFill>
              <a:prstDash val="solid"/>
              <a:round/>
              <a:headEnd/>
              <a:tailEnd/>
            </a:ln>
          </p:spPr>
          <p:txBody>
            <a:bodyPr vert="horz" wrap="square" lIns="91414" tIns="45706" rIns="91414" bIns="45706"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2050"/>
                </a:solidFill>
                <a:effectLst/>
                <a:uLnTx/>
                <a:uFillTx/>
                <a:latin typeface="Segoe UI"/>
                <a:ea typeface="+mn-ea"/>
                <a:cs typeface="+mn-cs"/>
              </a:endParaRPr>
            </a:p>
          </p:txBody>
        </p:sp>
        <p:sp>
          <p:nvSpPr>
            <p:cNvPr id="106" name="Freeform 13">
              <a:extLst>
                <a:ext uri="{FF2B5EF4-FFF2-40B4-BE49-F238E27FC236}">
                  <a16:creationId xmlns:a16="http://schemas.microsoft.com/office/drawing/2014/main" id="{130D857E-F3CC-4CBD-84D1-DD5E6CDD1B56}"/>
                </a:ext>
              </a:extLst>
            </p:cNvPr>
            <p:cNvSpPr>
              <a:spLocks/>
            </p:cNvSpPr>
            <p:nvPr/>
          </p:nvSpPr>
          <p:spPr bwMode="auto">
            <a:xfrm>
              <a:off x="5327504" y="2636859"/>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grpFill/>
            <a:ln w="0">
              <a:solidFill>
                <a:schemeClr val="accent6"/>
              </a:solidFill>
              <a:prstDash val="solid"/>
              <a:round/>
              <a:headEnd/>
              <a:tailEnd/>
            </a:ln>
          </p:spPr>
          <p:txBody>
            <a:bodyPr vert="horz" wrap="square" lIns="91414" tIns="45706" rIns="91414" bIns="45706"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2050"/>
                </a:solidFill>
                <a:effectLst/>
                <a:uLnTx/>
                <a:uFillTx/>
                <a:latin typeface="Segoe UI"/>
                <a:ea typeface="+mn-ea"/>
                <a:cs typeface="+mn-cs"/>
              </a:endParaRPr>
            </a:p>
          </p:txBody>
        </p:sp>
      </p:grpSp>
      <p:grpSp>
        <p:nvGrpSpPr>
          <p:cNvPr id="3" name="Group 2">
            <a:extLst>
              <a:ext uri="{FF2B5EF4-FFF2-40B4-BE49-F238E27FC236}">
                <a16:creationId xmlns:a16="http://schemas.microsoft.com/office/drawing/2014/main" id="{C5E563AD-A300-419D-89B2-61DD6E6D1AB3}"/>
              </a:ext>
              <a:ext uri="{C183D7F6-B498-43B3-948B-1728B52AA6E4}">
                <adec:decorative xmlns:adec="http://schemas.microsoft.com/office/drawing/2017/decorative" val="1"/>
              </a:ext>
            </a:extLst>
          </p:cNvPr>
          <p:cNvGrpSpPr/>
          <p:nvPr/>
        </p:nvGrpSpPr>
        <p:grpSpPr>
          <a:xfrm>
            <a:off x="2626124" y="4279682"/>
            <a:ext cx="1351809" cy="1474612"/>
            <a:chOff x="7798804" y="2169692"/>
            <a:chExt cx="1378916" cy="1504181"/>
          </a:xfrm>
        </p:grpSpPr>
        <p:sp>
          <p:nvSpPr>
            <p:cNvPr id="226" name="Oval 225">
              <a:extLst>
                <a:ext uri="{FF2B5EF4-FFF2-40B4-BE49-F238E27FC236}">
                  <a16:creationId xmlns:a16="http://schemas.microsoft.com/office/drawing/2014/main" id="{4108F330-EFB8-49E4-A94E-F117016FA345}"/>
                </a:ext>
              </a:extLst>
            </p:cNvPr>
            <p:cNvSpPr/>
            <p:nvPr/>
          </p:nvSpPr>
          <p:spPr bwMode="auto">
            <a:xfrm>
              <a:off x="8047333" y="2169692"/>
              <a:ext cx="881858" cy="891242"/>
            </a:xfrm>
            <a:prstGeom prst="ellipse">
              <a:avLst/>
            </a:prstGeom>
            <a:solidFill>
              <a:schemeClr val="bg1"/>
            </a:solidFill>
            <a:ln w="15875">
              <a:solidFill>
                <a:schemeClr val="accent6"/>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240" name="Rectangle 239">
              <a:extLst>
                <a:ext uri="{FF2B5EF4-FFF2-40B4-BE49-F238E27FC236}">
                  <a16:creationId xmlns:a16="http://schemas.microsoft.com/office/drawing/2014/main" id="{F096AD36-E431-460E-B634-21A04B1C4870}"/>
                </a:ext>
              </a:extLst>
            </p:cNvPr>
            <p:cNvSpPr/>
            <p:nvPr/>
          </p:nvSpPr>
          <p:spPr bwMode="auto">
            <a:xfrm>
              <a:off x="7798804" y="3222497"/>
              <a:ext cx="1378916" cy="451376"/>
            </a:xfrm>
            <a:prstGeom prst="rect">
              <a:avLst/>
            </a:prstGeom>
            <a:no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marL="0" marR="0" lvl="0" indent="0" algn="ctr" defTabSz="895871" rtl="0" eaLnBrk="1" fontAlgn="base" latinLnBrk="0" hangingPunct="1">
                <a:lnSpc>
                  <a:spcPct val="90000"/>
                </a:lnSpc>
                <a:spcBef>
                  <a:spcPct val="0"/>
                </a:spcBef>
                <a:spcAft>
                  <a:spcPts val="588"/>
                </a:spcAft>
                <a:buClrTx/>
                <a:buSzTx/>
                <a:buFontTx/>
                <a:buNone/>
                <a:tabLst/>
                <a:defRPr/>
              </a:pPr>
              <a:r>
                <a:rPr kumimoji="0" lang="en-US" sz="1400" b="1" i="0" u="none" strike="noStrike" kern="1200" cap="none" spc="0" normalizeH="0" baseline="0" noProof="0">
                  <a:ln>
                    <a:noFill/>
                  </a:ln>
                  <a:gradFill>
                    <a:gsLst>
                      <a:gs pos="2917">
                        <a:srgbClr val="2C292A"/>
                      </a:gs>
                      <a:gs pos="30000">
                        <a:srgbClr val="2C292A"/>
                      </a:gs>
                    </a:gsLst>
                    <a:lin ang="5400000" scaled="0"/>
                  </a:gradFill>
                  <a:effectLst/>
                  <a:uLnTx/>
                  <a:uFillTx/>
                  <a:latin typeface="Segoe UI"/>
                  <a:ea typeface="+mn-ea"/>
                  <a:cs typeface="+mn-cs"/>
                </a:rPr>
                <a:t>Storage optimized </a:t>
              </a:r>
              <a:r>
                <a:rPr kumimoji="0" lang="en-US" sz="1400" b="1" i="0" u="none" strike="noStrike" kern="1200" cap="none" spc="0" normalizeH="0" baseline="0" noProof="0">
                  <a:ln>
                    <a:noFill/>
                  </a:ln>
                  <a:solidFill>
                    <a:srgbClr val="0078D4"/>
                  </a:solidFill>
                  <a:effectLst/>
                  <a:uLnTx/>
                  <a:uFillTx/>
                  <a:latin typeface="Segoe UI"/>
                  <a:ea typeface="+mn-ea"/>
                  <a:cs typeface="+mn-cs"/>
                </a:rPr>
                <a:t>[L]</a:t>
              </a:r>
            </a:p>
          </p:txBody>
        </p:sp>
        <p:grpSp>
          <p:nvGrpSpPr>
            <p:cNvPr id="14" name="Group 13">
              <a:extLst>
                <a:ext uri="{FF2B5EF4-FFF2-40B4-BE49-F238E27FC236}">
                  <a16:creationId xmlns:a16="http://schemas.microsoft.com/office/drawing/2014/main" id="{04184C10-5F12-4F13-849A-F76B515404A6}"/>
                </a:ext>
              </a:extLst>
            </p:cNvPr>
            <p:cNvGrpSpPr/>
            <p:nvPr/>
          </p:nvGrpSpPr>
          <p:grpSpPr>
            <a:xfrm>
              <a:off x="8332379" y="2418642"/>
              <a:ext cx="311765" cy="409557"/>
              <a:chOff x="7036678" y="4300166"/>
              <a:chExt cx="388347" cy="510160"/>
            </a:xfrm>
            <a:solidFill>
              <a:schemeClr val="bg1"/>
            </a:solidFill>
          </p:grpSpPr>
          <p:sp>
            <p:nvSpPr>
              <p:cNvPr id="227" name="Database_EFC7">
                <a:extLst>
                  <a:ext uri="{FF2B5EF4-FFF2-40B4-BE49-F238E27FC236}">
                    <a16:creationId xmlns:a16="http://schemas.microsoft.com/office/drawing/2014/main" id="{868FD21C-92EA-4900-AA52-A21FAE411753}"/>
                  </a:ext>
                </a:extLst>
              </p:cNvPr>
              <p:cNvSpPr>
                <a:spLocks noChangeAspect="1" noEditPoints="1"/>
              </p:cNvSpPr>
              <p:nvPr/>
            </p:nvSpPr>
            <p:spPr bwMode="auto">
              <a:xfrm>
                <a:off x="7036678" y="4300166"/>
                <a:ext cx="388347" cy="510160"/>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grpFill/>
              <a:ln w="19050" cap="sq">
                <a:solidFill>
                  <a:schemeClr val="accent6"/>
                </a:solidFill>
                <a:prstDash val="solid"/>
                <a:miter lim="800000"/>
                <a:headEnd/>
                <a:tailEnd/>
              </a:ln>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29"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11" name="Oval 10">
                <a:extLst>
                  <a:ext uri="{FF2B5EF4-FFF2-40B4-BE49-F238E27FC236}">
                    <a16:creationId xmlns:a16="http://schemas.microsoft.com/office/drawing/2014/main" id="{58EA608C-039B-441A-874D-342261969089}"/>
                  </a:ext>
                </a:extLst>
              </p:cNvPr>
              <p:cNvSpPr/>
              <p:nvPr/>
            </p:nvSpPr>
            <p:spPr bwMode="auto">
              <a:xfrm>
                <a:off x="7045977" y="4308293"/>
                <a:ext cx="369752" cy="141655"/>
              </a:xfrm>
              <a:prstGeom prst="ellipse">
                <a:avLst/>
              </a:prstGeom>
              <a:grpFill/>
              <a:ln>
                <a:solidFill>
                  <a:schemeClr val="accent6"/>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grpSp>
      <p:pic>
        <p:nvPicPr>
          <p:cNvPr id="4" name="Picture 3" descr="NetApp">
            <a:extLst>
              <a:ext uri="{FF2B5EF4-FFF2-40B4-BE49-F238E27FC236}">
                <a16:creationId xmlns:a16="http://schemas.microsoft.com/office/drawing/2014/main" id="{87CD59AD-C88A-484A-98BB-1CC19D06A843}"/>
              </a:ext>
            </a:extLst>
          </p:cNvPr>
          <p:cNvPicPr>
            <a:picLocks noChangeAspect="1"/>
          </p:cNvPicPr>
          <p:nvPr/>
        </p:nvPicPr>
        <p:blipFill rotWithShape="1">
          <a:blip r:embed="rId5">
            <a:clrChange>
              <a:clrFrom>
                <a:srgbClr val="FAF9F7"/>
              </a:clrFrom>
              <a:clrTo>
                <a:srgbClr val="FAF9F7">
                  <a:alpha val="0"/>
                </a:srgbClr>
              </a:clrTo>
            </a:clrChange>
          </a:blip>
          <a:srcRect l="25163" r="25857"/>
          <a:stretch/>
        </p:blipFill>
        <p:spPr>
          <a:xfrm>
            <a:off x="9395751" y="4555629"/>
            <a:ext cx="1198200" cy="1223150"/>
          </a:xfrm>
          <a:prstGeom prst="rect">
            <a:avLst/>
          </a:prstGeom>
        </p:spPr>
      </p:pic>
    </p:spTree>
    <p:extLst>
      <p:ext uri="{BB962C8B-B14F-4D97-AF65-F5344CB8AC3E}">
        <p14:creationId xmlns:p14="http://schemas.microsoft.com/office/powerpoint/2010/main" val="30202641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barn(outVertical)">
                                      <p:cBhvr>
                                        <p:cTn id="7" dur="500"/>
                                        <p:tgtEl>
                                          <p:spTgt spid="27"/>
                                        </p:tgtEl>
                                      </p:cBhvr>
                                    </p:animEffect>
                                  </p:childTnLst>
                                </p:cTn>
                              </p:par>
                              <p:par>
                                <p:cTn id="8" presetID="1"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childTnLst>
                                </p:cTn>
                              </p:par>
                            </p:childTnLst>
                          </p:cTn>
                        </p:par>
                        <p:par>
                          <p:cTn id="10" fill="hold">
                            <p:stCondLst>
                              <p:cond delay="500"/>
                            </p:stCondLst>
                            <p:childTnLst>
                              <p:par>
                                <p:cTn id="11" presetID="16" presetClass="entr" presetSubtype="37" fill="hold" nodeType="afterEffect">
                                  <p:stCondLst>
                                    <p:cond delay="0"/>
                                  </p:stCondLst>
                                  <p:childTnLst>
                                    <p:set>
                                      <p:cBhvr>
                                        <p:cTn id="12" dur="1" fill="hold">
                                          <p:stCondLst>
                                            <p:cond delay="0"/>
                                          </p:stCondLst>
                                        </p:cTn>
                                        <p:tgtEl>
                                          <p:spTgt spid="126"/>
                                        </p:tgtEl>
                                        <p:attrNameLst>
                                          <p:attrName>style.visibility</p:attrName>
                                        </p:attrNameLst>
                                      </p:cBhvr>
                                      <p:to>
                                        <p:strVal val="visible"/>
                                      </p:to>
                                    </p:set>
                                    <p:animEffect transition="in" filter="barn(outVertical)">
                                      <p:cBhvr>
                                        <p:cTn id="13" dur="500"/>
                                        <p:tgtEl>
                                          <p:spTgt spid="12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39"/>
                                        </p:tgtEl>
                                        <p:attrNameLst>
                                          <p:attrName>style.visibility</p:attrName>
                                        </p:attrNameLst>
                                      </p:cBhvr>
                                      <p:to>
                                        <p:strVal val="visible"/>
                                      </p:to>
                                    </p:set>
                                    <p:animEffect transition="in" filter="fade">
                                      <p:cBhvr>
                                        <p:cTn id="16" dur="500"/>
                                        <p:tgtEl>
                                          <p:spTgt spid="139"/>
                                        </p:tgtEl>
                                      </p:cBhvr>
                                    </p:animEffect>
                                  </p:childTnLst>
                                </p:cTn>
                              </p:par>
                              <p:par>
                                <p:cTn id="17" presetID="10" presetClass="entr" presetSubtype="0" fill="hold" nodeType="withEffect">
                                  <p:stCondLst>
                                    <p:cond delay="0"/>
                                  </p:stCondLst>
                                  <p:childTnLst>
                                    <p:set>
                                      <p:cBhvr>
                                        <p:cTn id="18" dur="1" fill="hold">
                                          <p:stCondLst>
                                            <p:cond delay="0"/>
                                          </p:stCondLst>
                                        </p:cTn>
                                        <p:tgtEl>
                                          <p:spTgt spid="67"/>
                                        </p:tgtEl>
                                        <p:attrNameLst>
                                          <p:attrName>style.visibility</p:attrName>
                                        </p:attrNameLst>
                                      </p:cBhvr>
                                      <p:to>
                                        <p:strVal val="visible"/>
                                      </p:to>
                                    </p:set>
                                    <p:animEffect transition="in" filter="fade">
                                      <p:cBhvr>
                                        <p:cTn id="19" dur="500"/>
                                        <p:tgtEl>
                                          <p:spTgt spid="67"/>
                                        </p:tgtEl>
                                      </p:cBhvr>
                                    </p:animEffect>
                                  </p:childTnLst>
                                </p:cTn>
                              </p:par>
                              <p:par>
                                <p:cTn id="20" presetID="10" presetClass="entr" presetSubtype="0" fill="hold" nodeType="withEffect">
                                  <p:stCondLst>
                                    <p:cond delay="0"/>
                                  </p:stCondLst>
                                  <p:childTnLst>
                                    <p:set>
                                      <p:cBhvr>
                                        <p:cTn id="21" dur="1" fill="hold">
                                          <p:stCondLst>
                                            <p:cond delay="0"/>
                                          </p:stCondLst>
                                        </p:cTn>
                                        <p:tgtEl>
                                          <p:spTgt spid="68"/>
                                        </p:tgtEl>
                                        <p:attrNameLst>
                                          <p:attrName>style.visibility</p:attrName>
                                        </p:attrNameLst>
                                      </p:cBhvr>
                                      <p:to>
                                        <p:strVal val="visible"/>
                                      </p:to>
                                    </p:set>
                                    <p:animEffect transition="in" filter="fade">
                                      <p:cBhvr>
                                        <p:cTn id="22" dur="500"/>
                                        <p:tgtEl>
                                          <p:spTgt spid="68"/>
                                        </p:tgtEl>
                                      </p:cBhvr>
                                    </p:animEffect>
                                  </p:childTnLst>
                                </p:cTn>
                              </p:par>
                              <p:par>
                                <p:cTn id="23" presetID="10" presetClass="entr" presetSubtype="0" fill="hold" nodeType="with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fade">
                                      <p:cBhvr>
                                        <p:cTn id="2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9"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09A2B2-E7CB-4E57-A574-02D843260440}"/>
              </a:ext>
            </a:extLst>
          </p:cNvPr>
          <p:cNvSpPr>
            <a:spLocks noGrp="1"/>
          </p:cNvSpPr>
          <p:nvPr>
            <p:ph type="title" idx="4294967295"/>
          </p:nvPr>
        </p:nvSpPr>
        <p:spPr>
          <a:xfrm>
            <a:off x="3536949" y="3095732"/>
            <a:ext cx="8112126" cy="728663"/>
          </a:xfrm>
        </p:spPr>
        <p:txBody>
          <a:bodyPr/>
          <a:lstStyle/>
          <a:p>
            <a:r>
              <a:rPr lang="en-US" dirty="0">
                <a:solidFill>
                  <a:schemeClr val="tx1"/>
                </a:solidFill>
              </a:rPr>
              <a:t>Storage</a:t>
            </a:r>
          </a:p>
        </p:txBody>
      </p:sp>
      <p:sp>
        <p:nvSpPr>
          <p:cNvPr id="5" name="Database_EFC7" title="Icon of a cylinder">
            <a:extLst>
              <a:ext uri="{FF2B5EF4-FFF2-40B4-BE49-F238E27FC236}">
                <a16:creationId xmlns:a16="http://schemas.microsoft.com/office/drawing/2014/main" id="{529389E9-1A93-42FD-B307-8C132B973849}"/>
              </a:ext>
            </a:extLst>
          </p:cNvPr>
          <p:cNvSpPr>
            <a:spLocks noChangeAspect="1" noEditPoints="1"/>
          </p:cNvSpPr>
          <p:nvPr/>
        </p:nvSpPr>
        <p:spPr bwMode="auto">
          <a:xfrm>
            <a:off x="1719086" y="2761456"/>
            <a:ext cx="1074914" cy="1397216"/>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909137685"/>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DB58D36-D8F8-4CE1-87D3-294E69F73A18}"/>
              </a:ext>
            </a:extLst>
          </p:cNvPr>
          <p:cNvSpPr txBox="1"/>
          <p:nvPr/>
        </p:nvSpPr>
        <p:spPr>
          <a:xfrm>
            <a:off x="338328" y="356616"/>
            <a:ext cx="11228832" cy="1292662"/>
          </a:xfrm>
          <a:prstGeom prst="rect">
            <a:avLst/>
          </a:prstGeom>
          <a:noFill/>
        </p:spPr>
        <p:txBody>
          <a:bodyPr wrap="square" rtlCol="0">
            <a:spAutoFit/>
          </a:bodyPr>
          <a:lstStyle/>
          <a:p>
            <a:r>
              <a:rPr lang="en-GB" sz="4200" dirty="0"/>
              <a:t>What is Storage?</a:t>
            </a:r>
          </a:p>
          <a:p>
            <a:endParaRPr lang="en-GB" sz="3600" dirty="0"/>
          </a:p>
        </p:txBody>
      </p:sp>
      <p:sp>
        <p:nvSpPr>
          <p:cNvPr id="4" name="TextBox 3">
            <a:extLst>
              <a:ext uri="{FF2B5EF4-FFF2-40B4-BE49-F238E27FC236}">
                <a16:creationId xmlns:a16="http://schemas.microsoft.com/office/drawing/2014/main" id="{E3DA780C-0092-4123-A874-8ED408F3EE0C}"/>
              </a:ext>
            </a:extLst>
          </p:cNvPr>
          <p:cNvSpPr txBox="1"/>
          <p:nvPr/>
        </p:nvSpPr>
        <p:spPr>
          <a:xfrm>
            <a:off x="489856" y="1273629"/>
            <a:ext cx="6132753" cy="4154984"/>
          </a:xfrm>
          <a:prstGeom prst="rect">
            <a:avLst/>
          </a:prstGeom>
          <a:noFill/>
        </p:spPr>
        <p:txBody>
          <a:bodyPr wrap="square" rtlCol="0">
            <a:spAutoFit/>
          </a:bodyPr>
          <a:lstStyle/>
          <a:p>
            <a:pPr marL="285750" indent="-285750">
              <a:buFont typeface="Arial" panose="020B0604020202020204" pitchFamily="34" charset="0"/>
              <a:buChar char="•"/>
            </a:pPr>
            <a:r>
              <a:rPr lang="en-GB" sz="2400" dirty="0"/>
              <a:t>A disk where all your files/folders/information is kept. </a:t>
            </a:r>
          </a:p>
          <a:p>
            <a:pPr marL="285750" indent="-285750">
              <a:buFont typeface="Arial" panose="020B0604020202020204" pitchFamily="34" charset="0"/>
              <a:buChar char="•"/>
            </a:pPr>
            <a:r>
              <a:rPr lang="en-GB" sz="2400" dirty="0"/>
              <a:t>Stored where the server can access them quickly across a network. </a:t>
            </a:r>
          </a:p>
          <a:p>
            <a:pPr marL="285750" indent="-285750">
              <a:buFont typeface="Arial" panose="020B0604020202020204" pitchFamily="34" charset="0"/>
              <a:buChar char="•"/>
            </a:pPr>
            <a:r>
              <a:rPr lang="en-GB" sz="2400" dirty="0"/>
              <a:t>A laptop will typically have one hard disk</a:t>
            </a:r>
          </a:p>
          <a:p>
            <a:pPr marL="285750" indent="-285750">
              <a:buFont typeface="Arial" panose="020B0604020202020204" pitchFamily="34" charset="0"/>
              <a:buChar char="•"/>
            </a:pPr>
            <a:r>
              <a:rPr lang="en-GB" sz="2400" dirty="0"/>
              <a:t>Group multiple hard drives together and spread data across them. It is called a RAID. (</a:t>
            </a:r>
            <a:r>
              <a:rPr lang="en-GB" sz="2400" b="0" i="0" dirty="0">
                <a:effectLst/>
              </a:rPr>
              <a:t>Redundant Array of Independent Disks)</a:t>
            </a:r>
            <a:endParaRPr lang="en-GB" sz="2400" dirty="0"/>
          </a:p>
          <a:p>
            <a:pPr marL="285750" indent="-285750">
              <a:buFont typeface="Arial" panose="020B0604020202020204" pitchFamily="34" charset="0"/>
              <a:buChar char="•"/>
            </a:pPr>
            <a:r>
              <a:rPr lang="en-GB" sz="2400" dirty="0"/>
              <a:t>A SAN is a collection of hard drives managed by storage software</a:t>
            </a:r>
          </a:p>
        </p:txBody>
      </p:sp>
      <p:grpSp>
        <p:nvGrpSpPr>
          <p:cNvPr id="23" name="Group 22">
            <a:extLst>
              <a:ext uri="{FF2B5EF4-FFF2-40B4-BE49-F238E27FC236}">
                <a16:creationId xmlns:a16="http://schemas.microsoft.com/office/drawing/2014/main" id="{EE6D7F84-EEBD-483E-8E06-728B656AACE9}"/>
              </a:ext>
            </a:extLst>
          </p:cNvPr>
          <p:cNvGrpSpPr/>
          <p:nvPr/>
        </p:nvGrpSpPr>
        <p:grpSpPr>
          <a:xfrm>
            <a:off x="7416231" y="3291803"/>
            <a:ext cx="3556718" cy="1349793"/>
            <a:chOff x="8083593" y="1724312"/>
            <a:chExt cx="3392126" cy="1349793"/>
          </a:xfrm>
        </p:grpSpPr>
        <p:pic>
          <p:nvPicPr>
            <p:cNvPr id="18" name="Graphic 17" descr="Database">
              <a:extLst>
                <a:ext uri="{FF2B5EF4-FFF2-40B4-BE49-F238E27FC236}">
                  <a16:creationId xmlns:a16="http://schemas.microsoft.com/office/drawing/2014/main" id="{16CF6433-8461-470D-A871-0FA39C81659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132741" y="1724312"/>
              <a:ext cx="914400" cy="914400"/>
            </a:xfrm>
            <a:prstGeom prst="rect">
              <a:avLst/>
            </a:prstGeom>
          </p:spPr>
        </p:pic>
        <p:pic>
          <p:nvPicPr>
            <p:cNvPr id="19" name="Graphic 18" descr="Computer">
              <a:extLst>
                <a:ext uri="{FF2B5EF4-FFF2-40B4-BE49-F238E27FC236}">
                  <a16:creationId xmlns:a16="http://schemas.microsoft.com/office/drawing/2014/main" id="{B896C32F-EB13-443E-AFC8-5135A1D2039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248185" y="1724312"/>
              <a:ext cx="914400" cy="914400"/>
            </a:xfrm>
            <a:prstGeom prst="rect">
              <a:avLst/>
            </a:prstGeom>
          </p:spPr>
        </p:pic>
        <p:cxnSp>
          <p:nvCxnSpPr>
            <p:cNvPr id="20" name="Straight Arrow Connector 19">
              <a:extLst>
                <a:ext uri="{FF2B5EF4-FFF2-40B4-BE49-F238E27FC236}">
                  <a16:creationId xmlns:a16="http://schemas.microsoft.com/office/drawing/2014/main" id="{BF91187D-C026-4123-B3E4-AAF9A70AFE16}"/>
                </a:ext>
              </a:extLst>
            </p:cNvPr>
            <p:cNvCxnSpPr>
              <a:cxnSpLocks/>
            </p:cNvCxnSpPr>
            <p:nvPr/>
          </p:nvCxnSpPr>
          <p:spPr>
            <a:xfrm>
              <a:off x="9263169" y="2181512"/>
              <a:ext cx="970156" cy="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9E110B05-6FC7-45A8-B952-C705CEAF30CA}"/>
                </a:ext>
              </a:extLst>
            </p:cNvPr>
            <p:cNvSpPr txBox="1"/>
            <p:nvPr/>
          </p:nvSpPr>
          <p:spPr>
            <a:xfrm>
              <a:off x="8083593" y="2713746"/>
              <a:ext cx="1243584" cy="338554"/>
            </a:xfrm>
            <a:prstGeom prst="rect">
              <a:avLst/>
            </a:prstGeom>
            <a:noFill/>
          </p:spPr>
          <p:txBody>
            <a:bodyPr wrap="square" rtlCol="0">
              <a:spAutoFit/>
            </a:bodyPr>
            <a:lstStyle/>
            <a:p>
              <a:pPr algn="ctr"/>
              <a:r>
                <a:rPr lang="en-GB" sz="1600"/>
                <a:t>SQL Server</a:t>
              </a:r>
            </a:p>
          </p:txBody>
        </p:sp>
        <p:sp>
          <p:nvSpPr>
            <p:cNvPr id="22" name="TextBox 21">
              <a:extLst>
                <a:ext uri="{FF2B5EF4-FFF2-40B4-BE49-F238E27FC236}">
                  <a16:creationId xmlns:a16="http://schemas.microsoft.com/office/drawing/2014/main" id="{14A13F06-0C6C-401E-89DA-BC76B6E3AD17}"/>
                </a:ext>
              </a:extLst>
            </p:cNvPr>
            <p:cNvSpPr txBox="1"/>
            <p:nvPr/>
          </p:nvSpPr>
          <p:spPr>
            <a:xfrm>
              <a:off x="9968148" y="2735551"/>
              <a:ext cx="1507571" cy="338554"/>
            </a:xfrm>
            <a:prstGeom prst="rect">
              <a:avLst/>
            </a:prstGeom>
            <a:noFill/>
          </p:spPr>
          <p:txBody>
            <a:bodyPr wrap="square" rtlCol="0">
              <a:spAutoFit/>
            </a:bodyPr>
            <a:lstStyle/>
            <a:p>
              <a:pPr algn="ctr"/>
              <a:r>
                <a:rPr lang="en-GB" sz="1600"/>
                <a:t>2 GB Storage</a:t>
              </a:r>
            </a:p>
          </p:txBody>
        </p:sp>
      </p:grpSp>
      <p:grpSp>
        <p:nvGrpSpPr>
          <p:cNvPr id="41" name="Group 40">
            <a:extLst>
              <a:ext uri="{FF2B5EF4-FFF2-40B4-BE49-F238E27FC236}">
                <a16:creationId xmlns:a16="http://schemas.microsoft.com/office/drawing/2014/main" id="{C3F03BA0-8D62-4B0C-871E-A0018841484A}"/>
              </a:ext>
            </a:extLst>
          </p:cNvPr>
          <p:cNvGrpSpPr/>
          <p:nvPr/>
        </p:nvGrpSpPr>
        <p:grpSpPr>
          <a:xfrm>
            <a:off x="7416231" y="1649278"/>
            <a:ext cx="3392126" cy="1349793"/>
            <a:chOff x="7416231" y="1649278"/>
            <a:chExt cx="3392126" cy="1349793"/>
          </a:xfrm>
        </p:grpSpPr>
        <p:grpSp>
          <p:nvGrpSpPr>
            <p:cNvPr id="16" name="Group 15">
              <a:extLst>
                <a:ext uri="{FF2B5EF4-FFF2-40B4-BE49-F238E27FC236}">
                  <a16:creationId xmlns:a16="http://schemas.microsoft.com/office/drawing/2014/main" id="{1D7F551C-19EA-48A5-A46D-805D1995E4F9}"/>
                </a:ext>
              </a:extLst>
            </p:cNvPr>
            <p:cNvGrpSpPr/>
            <p:nvPr/>
          </p:nvGrpSpPr>
          <p:grpSpPr>
            <a:xfrm>
              <a:off x="7416231" y="1649278"/>
              <a:ext cx="3392126" cy="1349793"/>
              <a:chOff x="8083593" y="1724312"/>
              <a:chExt cx="3392126" cy="1349793"/>
            </a:xfrm>
          </p:grpSpPr>
          <p:pic>
            <p:nvPicPr>
              <p:cNvPr id="10" name="Graphic 9" descr="Computer">
                <a:extLst>
                  <a:ext uri="{FF2B5EF4-FFF2-40B4-BE49-F238E27FC236}">
                    <a16:creationId xmlns:a16="http://schemas.microsoft.com/office/drawing/2014/main" id="{B131E694-5726-412D-BABC-16207F4C694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248185" y="1724312"/>
                <a:ext cx="914400" cy="914400"/>
              </a:xfrm>
              <a:prstGeom prst="rect">
                <a:avLst/>
              </a:prstGeom>
            </p:spPr>
          </p:pic>
          <p:cxnSp>
            <p:nvCxnSpPr>
              <p:cNvPr id="12" name="Straight Arrow Connector 11">
                <a:extLst>
                  <a:ext uri="{FF2B5EF4-FFF2-40B4-BE49-F238E27FC236}">
                    <a16:creationId xmlns:a16="http://schemas.microsoft.com/office/drawing/2014/main" id="{3B718838-B984-430B-B9D0-F7A973EC6526}"/>
                  </a:ext>
                </a:extLst>
              </p:cNvPr>
              <p:cNvCxnSpPr>
                <a:cxnSpLocks/>
              </p:cNvCxnSpPr>
              <p:nvPr/>
            </p:nvCxnSpPr>
            <p:spPr>
              <a:xfrm>
                <a:off x="9263169" y="2181512"/>
                <a:ext cx="970156" cy="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12B85AEB-B719-4563-B063-2D711F6C613D}"/>
                  </a:ext>
                </a:extLst>
              </p:cNvPr>
              <p:cNvSpPr txBox="1"/>
              <p:nvPr/>
            </p:nvSpPr>
            <p:spPr>
              <a:xfrm>
                <a:off x="8083593" y="2713746"/>
                <a:ext cx="1243584" cy="338554"/>
              </a:xfrm>
              <a:prstGeom prst="rect">
                <a:avLst/>
              </a:prstGeom>
              <a:noFill/>
            </p:spPr>
            <p:txBody>
              <a:bodyPr wrap="square" rtlCol="0">
                <a:spAutoFit/>
              </a:bodyPr>
              <a:lstStyle/>
              <a:p>
                <a:pPr algn="ctr"/>
                <a:r>
                  <a:rPr lang="en-GB" sz="1600"/>
                  <a:t>SQL Server</a:t>
                </a:r>
              </a:p>
            </p:txBody>
          </p:sp>
          <p:sp>
            <p:nvSpPr>
              <p:cNvPr id="15" name="TextBox 14">
                <a:extLst>
                  <a:ext uri="{FF2B5EF4-FFF2-40B4-BE49-F238E27FC236}">
                    <a16:creationId xmlns:a16="http://schemas.microsoft.com/office/drawing/2014/main" id="{35BBF272-BD9D-4D6B-AF92-C68A8315A6B0}"/>
                  </a:ext>
                </a:extLst>
              </p:cNvPr>
              <p:cNvSpPr txBox="1"/>
              <p:nvPr/>
            </p:nvSpPr>
            <p:spPr>
              <a:xfrm>
                <a:off x="9968148" y="2735551"/>
                <a:ext cx="1507571" cy="338554"/>
              </a:xfrm>
              <a:prstGeom prst="rect">
                <a:avLst/>
              </a:prstGeom>
              <a:noFill/>
            </p:spPr>
            <p:txBody>
              <a:bodyPr wrap="square" rtlCol="0">
                <a:spAutoFit/>
              </a:bodyPr>
              <a:lstStyle/>
              <a:p>
                <a:pPr algn="ctr"/>
                <a:r>
                  <a:rPr lang="en-GB" sz="1600"/>
                  <a:t>1 GB Storage</a:t>
                </a:r>
              </a:p>
            </p:txBody>
          </p:sp>
        </p:grpSp>
        <p:pic>
          <p:nvPicPr>
            <p:cNvPr id="25" name="Picture 24">
              <a:extLst>
                <a:ext uri="{FF2B5EF4-FFF2-40B4-BE49-F238E27FC236}">
                  <a16:creationId xmlns:a16="http://schemas.microsoft.com/office/drawing/2014/main" id="{8AB1128D-6337-427A-9592-C499E43BAE46}"/>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706561" y="1730309"/>
              <a:ext cx="649261" cy="805565"/>
            </a:xfrm>
            <a:prstGeom prst="rect">
              <a:avLst/>
            </a:prstGeom>
          </p:spPr>
        </p:pic>
      </p:grpSp>
      <p:grpSp>
        <p:nvGrpSpPr>
          <p:cNvPr id="72" name="Group 71">
            <a:extLst>
              <a:ext uri="{FF2B5EF4-FFF2-40B4-BE49-F238E27FC236}">
                <a16:creationId xmlns:a16="http://schemas.microsoft.com/office/drawing/2014/main" id="{DE96B02F-D374-4B07-B80C-E8C2DCEB4147}"/>
              </a:ext>
            </a:extLst>
          </p:cNvPr>
          <p:cNvGrpSpPr/>
          <p:nvPr/>
        </p:nvGrpSpPr>
        <p:grpSpPr>
          <a:xfrm>
            <a:off x="7416232" y="5052975"/>
            <a:ext cx="3871509" cy="1359005"/>
            <a:chOff x="7416232" y="5052975"/>
            <a:chExt cx="3871509" cy="1359005"/>
          </a:xfrm>
        </p:grpSpPr>
        <p:grpSp>
          <p:nvGrpSpPr>
            <p:cNvPr id="32" name="Group 31">
              <a:extLst>
                <a:ext uri="{FF2B5EF4-FFF2-40B4-BE49-F238E27FC236}">
                  <a16:creationId xmlns:a16="http://schemas.microsoft.com/office/drawing/2014/main" id="{6CB456E5-06B2-4477-9365-A05ABB79CF40}"/>
                </a:ext>
              </a:extLst>
            </p:cNvPr>
            <p:cNvGrpSpPr/>
            <p:nvPr/>
          </p:nvGrpSpPr>
          <p:grpSpPr>
            <a:xfrm>
              <a:off x="7416232" y="5052975"/>
              <a:ext cx="3856468" cy="1359005"/>
              <a:chOff x="8083593" y="1724312"/>
              <a:chExt cx="3678007" cy="1359005"/>
            </a:xfrm>
          </p:grpSpPr>
          <p:pic>
            <p:nvPicPr>
              <p:cNvPr id="27" name="Graphic 26" descr="Database">
                <a:extLst>
                  <a:ext uri="{FF2B5EF4-FFF2-40B4-BE49-F238E27FC236}">
                    <a16:creationId xmlns:a16="http://schemas.microsoft.com/office/drawing/2014/main" id="{6ABD4FC1-1D2B-4A9D-AF36-821AEB1ED11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132741" y="1724312"/>
                <a:ext cx="914400" cy="914400"/>
              </a:xfrm>
              <a:prstGeom prst="rect">
                <a:avLst/>
              </a:prstGeom>
            </p:spPr>
          </p:pic>
          <p:pic>
            <p:nvPicPr>
              <p:cNvPr id="28" name="Graphic 27" descr="Computer">
                <a:extLst>
                  <a:ext uri="{FF2B5EF4-FFF2-40B4-BE49-F238E27FC236}">
                    <a16:creationId xmlns:a16="http://schemas.microsoft.com/office/drawing/2014/main" id="{42064F60-4EA4-4FA3-8966-91D9195BE63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248185" y="1724312"/>
                <a:ext cx="914400" cy="914400"/>
              </a:xfrm>
              <a:prstGeom prst="rect">
                <a:avLst/>
              </a:prstGeom>
            </p:spPr>
          </p:pic>
          <p:cxnSp>
            <p:nvCxnSpPr>
              <p:cNvPr id="29" name="Straight Arrow Connector 28">
                <a:extLst>
                  <a:ext uri="{FF2B5EF4-FFF2-40B4-BE49-F238E27FC236}">
                    <a16:creationId xmlns:a16="http://schemas.microsoft.com/office/drawing/2014/main" id="{DAA76CC0-47CF-4D9B-A890-E5C50E35B8F4}"/>
                  </a:ext>
                </a:extLst>
              </p:cNvPr>
              <p:cNvCxnSpPr>
                <a:cxnSpLocks/>
              </p:cNvCxnSpPr>
              <p:nvPr/>
            </p:nvCxnSpPr>
            <p:spPr>
              <a:xfrm>
                <a:off x="9263169" y="2181512"/>
                <a:ext cx="970156" cy="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762839F8-F531-44FE-B7D0-53156AFD8A07}"/>
                  </a:ext>
                </a:extLst>
              </p:cNvPr>
              <p:cNvSpPr txBox="1"/>
              <p:nvPr/>
            </p:nvSpPr>
            <p:spPr>
              <a:xfrm>
                <a:off x="8083593" y="2713746"/>
                <a:ext cx="1243584" cy="338554"/>
              </a:xfrm>
              <a:prstGeom prst="rect">
                <a:avLst/>
              </a:prstGeom>
              <a:noFill/>
            </p:spPr>
            <p:txBody>
              <a:bodyPr wrap="square" rtlCol="0">
                <a:spAutoFit/>
              </a:bodyPr>
              <a:lstStyle/>
              <a:p>
                <a:pPr algn="ctr"/>
                <a:r>
                  <a:rPr lang="en-GB" sz="1600"/>
                  <a:t>SQL Server</a:t>
                </a:r>
              </a:p>
            </p:txBody>
          </p:sp>
          <p:sp>
            <p:nvSpPr>
              <p:cNvPr id="31" name="TextBox 30">
                <a:extLst>
                  <a:ext uri="{FF2B5EF4-FFF2-40B4-BE49-F238E27FC236}">
                    <a16:creationId xmlns:a16="http://schemas.microsoft.com/office/drawing/2014/main" id="{BCA94E0B-BFDB-4224-B68E-C3293B386A12}"/>
                  </a:ext>
                </a:extLst>
              </p:cNvPr>
              <p:cNvSpPr txBox="1"/>
              <p:nvPr/>
            </p:nvSpPr>
            <p:spPr>
              <a:xfrm>
                <a:off x="10254029" y="2744763"/>
                <a:ext cx="1507571" cy="338554"/>
              </a:xfrm>
              <a:prstGeom prst="rect">
                <a:avLst/>
              </a:prstGeom>
              <a:noFill/>
            </p:spPr>
            <p:txBody>
              <a:bodyPr wrap="square" rtlCol="0">
                <a:spAutoFit/>
              </a:bodyPr>
              <a:lstStyle/>
              <a:p>
                <a:pPr algn="ctr"/>
                <a:r>
                  <a:rPr lang="en-GB" sz="1600"/>
                  <a:t>40 GB Storage</a:t>
                </a:r>
              </a:p>
            </p:txBody>
          </p:sp>
        </p:grpSp>
        <p:pic>
          <p:nvPicPr>
            <p:cNvPr id="40" name="Graphic 39" descr="Database">
              <a:extLst>
                <a:ext uri="{FF2B5EF4-FFF2-40B4-BE49-F238E27FC236}">
                  <a16:creationId xmlns:a16="http://schemas.microsoft.com/office/drawing/2014/main" id="{384D62DB-D233-4226-A12D-4D507B09E88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328973" y="5054818"/>
              <a:ext cx="958768" cy="914400"/>
            </a:xfrm>
            <a:prstGeom prst="rect">
              <a:avLst/>
            </a:prstGeom>
          </p:spPr>
        </p:pic>
      </p:grpSp>
      <p:grpSp>
        <p:nvGrpSpPr>
          <p:cNvPr id="71" name="Group 70">
            <a:extLst>
              <a:ext uri="{FF2B5EF4-FFF2-40B4-BE49-F238E27FC236}">
                <a16:creationId xmlns:a16="http://schemas.microsoft.com/office/drawing/2014/main" id="{D74CFC57-B129-4E26-825A-BF40ABF5D42A}"/>
              </a:ext>
            </a:extLst>
          </p:cNvPr>
          <p:cNvGrpSpPr/>
          <p:nvPr/>
        </p:nvGrpSpPr>
        <p:grpSpPr>
          <a:xfrm>
            <a:off x="7061206" y="2079610"/>
            <a:ext cx="4479159" cy="3526120"/>
            <a:chOff x="2092419" y="2885860"/>
            <a:chExt cx="4479159" cy="3526120"/>
          </a:xfrm>
        </p:grpSpPr>
        <p:pic>
          <p:nvPicPr>
            <p:cNvPr id="34" name="Graphic 33" descr="Server">
              <a:extLst>
                <a:ext uri="{FF2B5EF4-FFF2-40B4-BE49-F238E27FC236}">
                  <a16:creationId xmlns:a16="http://schemas.microsoft.com/office/drawing/2014/main" id="{88430C60-63B6-4DC5-BF1C-70A717FC77F6}"/>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866497" y="4841662"/>
              <a:ext cx="1290927" cy="906764"/>
            </a:xfrm>
            <a:prstGeom prst="rect">
              <a:avLst/>
            </a:prstGeom>
          </p:spPr>
        </p:pic>
        <p:pic>
          <p:nvPicPr>
            <p:cNvPr id="36" name="Graphic 35" descr="Database">
              <a:extLst>
                <a:ext uri="{FF2B5EF4-FFF2-40B4-BE49-F238E27FC236}">
                  <a16:creationId xmlns:a16="http://schemas.microsoft.com/office/drawing/2014/main" id="{666DB9B6-47B9-495B-AC73-FDB4A3A034B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567449" y="4924509"/>
              <a:ext cx="615731" cy="587238"/>
            </a:xfrm>
            <a:prstGeom prst="rect">
              <a:avLst/>
            </a:prstGeom>
          </p:spPr>
        </p:pic>
        <p:pic>
          <p:nvPicPr>
            <p:cNvPr id="38" name="Graphic 37" descr="Database">
              <a:extLst>
                <a:ext uri="{FF2B5EF4-FFF2-40B4-BE49-F238E27FC236}">
                  <a16:creationId xmlns:a16="http://schemas.microsoft.com/office/drawing/2014/main" id="{7F861D89-D31E-4734-8FBC-85F207B11FB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051969" y="4924509"/>
              <a:ext cx="625239" cy="596306"/>
            </a:xfrm>
            <a:prstGeom prst="rect">
              <a:avLst/>
            </a:prstGeom>
          </p:spPr>
        </p:pic>
        <p:pic>
          <p:nvPicPr>
            <p:cNvPr id="43" name="Graphic 42" descr="Computer">
              <a:extLst>
                <a:ext uri="{FF2B5EF4-FFF2-40B4-BE49-F238E27FC236}">
                  <a16:creationId xmlns:a16="http://schemas.microsoft.com/office/drawing/2014/main" id="{53B61126-9B9B-4621-8774-D96BD8079D4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191890" y="3155874"/>
              <a:ext cx="958768" cy="914400"/>
            </a:xfrm>
            <a:prstGeom prst="rect">
              <a:avLst/>
            </a:prstGeom>
          </p:spPr>
        </p:pic>
        <p:pic>
          <p:nvPicPr>
            <p:cNvPr id="45" name="Graphic 44" descr="Computer">
              <a:extLst>
                <a:ext uri="{FF2B5EF4-FFF2-40B4-BE49-F238E27FC236}">
                  <a16:creationId xmlns:a16="http://schemas.microsoft.com/office/drawing/2014/main" id="{2F9913E8-E3CE-4AB2-B045-D1FE1D4B1AB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774076" y="3172387"/>
              <a:ext cx="958768" cy="914400"/>
            </a:xfrm>
            <a:prstGeom prst="rect">
              <a:avLst/>
            </a:prstGeom>
          </p:spPr>
        </p:pic>
        <p:pic>
          <p:nvPicPr>
            <p:cNvPr id="47" name="Graphic 46" descr="Computer">
              <a:extLst>
                <a:ext uri="{FF2B5EF4-FFF2-40B4-BE49-F238E27FC236}">
                  <a16:creationId xmlns:a16="http://schemas.microsoft.com/office/drawing/2014/main" id="{B6FEEECB-D6B4-4381-94D0-911C8087B59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356263" y="3172387"/>
              <a:ext cx="958768" cy="914400"/>
            </a:xfrm>
            <a:prstGeom prst="rect">
              <a:avLst/>
            </a:prstGeom>
          </p:spPr>
        </p:pic>
        <p:cxnSp>
          <p:nvCxnSpPr>
            <p:cNvPr id="49" name="Straight Connector 48">
              <a:extLst>
                <a:ext uri="{FF2B5EF4-FFF2-40B4-BE49-F238E27FC236}">
                  <a16:creationId xmlns:a16="http://schemas.microsoft.com/office/drawing/2014/main" id="{F4910A1A-0AD6-4B69-A53E-D2E0E8F2CEDF}"/>
                </a:ext>
              </a:extLst>
            </p:cNvPr>
            <p:cNvCxnSpPr/>
            <p:nvPr/>
          </p:nvCxnSpPr>
          <p:spPr>
            <a:xfrm>
              <a:off x="2222038" y="4492452"/>
              <a:ext cx="3919522" cy="0"/>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C8E065BB-24DE-48F9-827D-2C038FB611A2}"/>
                </a:ext>
              </a:extLst>
            </p:cNvPr>
            <p:cNvCxnSpPr>
              <a:cxnSpLocks/>
            </p:cNvCxnSpPr>
            <p:nvPr/>
          </p:nvCxnSpPr>
          <p:spPr>
            <a:xfrm>
              <a:off x="2626037" y="4070274"/>
              <a:ext cx="0" cy="771388"/>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0ABB11BB-922D-41E6-89F7-543B4B011B71}"/>
                </a:ext>
              </a:extLst>
            </p:cNvPr>
            <p:cNvCxnSpPr>
              <a:cxnSpLocks/>
            </p:cNvCxnSpPr>
            <p:nvPr/>
          </p:nvCxnSpPr>
          <p:spPr>
            <a:xfrm>
              <a:off x="4189558" y="4048469"/>
              <a:ext cx="0" cy="793193"/>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7BAE8401-4197-417C-AD29-F2DE2BD7EF0A}"/>
                </a:ext>
              </a:extLst>
            </p:cNvPr>
            <p:cNvCxnSpPr>
              <a:cxnSpLocks/>
            </p:cNvCxnSpPr>
            <p:nvPr/>
          </p:nvCxnSpPr>
          <p:spPr>
            <a:xfrm>
              <a:off x="5564309" y="4086787"/>
              <a:ext cx="0" cy="754875"/>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8405C7BB-4480-49BB-A789-B462ABD90D99}"/>
                </a:ext>
              </a:extLst>
            </p:cNvPr>
            <p:cNvSpPr/>
            <p:nvPr/>
          </p:nvSpPr>
          <p:spPr>
            <a:xfrm>
              <a:off x="2520583" y="4841662"/>
              <a:ext cx="3322433" cy="1047063"/>
            </a:xfrm>
            <a:prstGeom prst="rect">
              <a:avLst/>
            </a:prstGeom>
            <a:noFill/>
            <a:ln>
              <a:solidFill>
                <a:schemeClr val="tx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7" name="TextBox 56">
              <a:extLst>
                <a:ext uri="{FF2B5EF4-FFF2-40B4-BE49-F238E27FC236}">
                  <a16:creationId xmlns:a16="http://schemas.microsoft.com/office/drawing/2014/main" id="{21BD80E9-DD3F-4776-9CD1-124C09582101}"/>
                </a:ext>
              </a:extLst>
            </p:cNvPr>
            <p:cNvSpPr txBox="1"/>
            <p:nvPr/>
          </p:nvSpPr>
          <p:spPr>
            <a:xfrm>
              <a:off x="3456432" y="6042409"/>
              <a:ext cx="1735458" cy="369571"/>
            </a:xfrm>
            <a:prstGeom prst="rect">
              <a:avLst/>
            </a:prstGeom>
            <a:noFill/>
          </p:spPr>
          <p:txBody>
            <a:bodyPr wrap="square" rtlCol="0">
              <a:spAutoFit/>
            </a:bodyPr>
            <a:lstStyle/>
            <a:p>
              <a:pPr algn="ctr"/>
              <a:r>
                <a:rPr lang="en-GB"/>
                <a:t>SAN Storage</a:t>
              </a:r>
            </a:p>
          </p:txBody>
        </p:sp>
        <p:sp>
          <p:nvSpPr>
            <p:cNvPr id="62" name="TextBox 61">
              <a:extLst>
                <a:ext uri="{FF2B5EF4-FFF2-40B4-BE49-F238E27FC236}">
                  <a16:creationId xmlns:a16="http://schemas.microsoft.com/office/drawing/2014/main" id="{E909CB5F-8559-4E99-AFD0-A1CDCBB16D71}"/>
                </a:ext>
              </a:extLst>
            </p:cNvPr>
            <p:cNvSpPr txBox="1"/>
            <p:nvPr/>
          </p:nvSpPr>
          <p:spPr>
            <a:xfrm>
              <a:off x="4124393" y="5520610"/>
              <a:ext cx="1611603" cy="307777"/>
            </a:xfrm>
            <a:prstGeom prst="rect">
              <a:avLst/>
            </a:prstGeom>
            <a:noFill/>
          </p:spPr>
          <p:txBody>
            <a:bodyPr wrap="square" rtlCol="0">
              <a:spAutoFit/>
            </a:bodyPr>
            <a:lstStyle/>
            <a:p>
              <a:pPr algn="ctr"/>
              <a:r>
                <a:rPr lang="en-GB" sz="1400"/>
                <a:t>1PB Storage</a:t>
              </a:r>
            </a:p>
          </p:txBody>
        </p:sp>
        <p:sp>
          <p:nvSpPr>
            <p:cNvPr id="64" name="TextBox 63">
              <a:extLst>
                <a:ext uri="{FF2B5EF4-FFF2-40B4-BE49-F238E27FC236}">
                  <a16:creationId xmlns:a16="http://schemas.microsoft.com/office/drawing/2014/main" id="{56C4E3D7-FE16-4A56-B515-E33C4CB29B74}"/>
                </a:ext>
              </a:extLst>
            </p:cNvPr>
            <p:cNvSpPr txBox="1"/>
            <p:nvPr/>
          </p:nvSpPr>
          <p:spPr>
            <a:xfrm>
              <a:off x="2911138" y="4241763"/>
              <a:ext cx="993319" cy="307777"/>
            </a:xfrm>
            <a:prstGeom prst="rect">
              <a:avLst/>
            </a:prstGeom>
            <a:noFill/>
          </p:spPr>
          <p:txBody>
            <a:bodyPr wrap="square" rtlCol="0">
              <a:spAutoFit/>
            </a:bodyPr>
            <a:lstStyle/>
            <a:p>
              <a:r>
                <a:rPr lang="en-GB" sz="1400"/>
                <a:t>Network</a:t>
              </a:r>
            </a:p>
          </p:txBody>
        </p:sp>
        <p:sp>
          <p:nvSpPr>
            <p:cNvPr id="66" name="TextBox 65">
              <a:extLst>
                <a:ext uri="{FF2B5EF4-FFF2-40B4-BE49-F238E27FC236}">
                  <a16:creationId xmlns:a16="http://schemas.microsoft.com/office/drawing/2014/main" id="{0F946311-7DE0-4F49-AAEC-8C070D087757}"/>
                </a:ext>
              </a:extLst>
            </p:cNvPr>
            <p:cNvSpPr txBox="1"/>
            <p:nvPr/>
          </p:nvSpPr>
          <p:spPr>
            <a:xfrm>
              <a:off x="2092419" y="2885860"/>
              <a:ext cx="1303924" cy="338554"/>
            </a:xfrm>
            <a:prstGeom prst="rect">
              <a:avLst/>
            </a:prstGeom>
            <a:noFill/>
          </p:spPr>
          <p:txBody>
            <a:bodyPr wrap="square" rtlCol="0">
              <a:spAutoFit/>
            </a:bodyPr>
            <a:lstStyle/>
            <a:p>
              <a:pPr algn="ctr"/>
              <a:r>
                <a:rPr lang="en-GB" sz="1600"/>
                <a:t>SQL Server</a:t>
              </a:r>
            </a:p>
          </p:txBody>
        </p:sp>
        <p:sp>
          <p:nvSpPr>
            <p:cNvPr id="68" name="TextBox 67">
              <a:extLst>
                <a:ext uri="{FF2B5EF4-FFF2-40B4-BE49-F238E27FC236}">
                  <a16:creationId xmlns:a16="http://schemas.microsoft.com/office/drawing/2014/main" id="{5AB20303-BB3A-4283-9AAD-A3224BC31729}"/>
                </a:ext>
              </a:extLst>
            </p:cNvPr>
            <p:cNvSpPr txBox="1"/>
            <p:nvPr/>
          </p:nvSpPr>
          <p:spPr>
            <a:xfrm>
              <a:off x="3542810" y="2885860"/>
              <a:ext cx="1303924" cy="338554"/>
            </a:xfrm>
            <a:prstGeom prst="rect">
              <a:avLst/>
            </a:prstGeom>
            <a:noFill/>
          </p:spPr>
          <p:txBody>
            <a:bodyPr wrap="square" rtlCol="0">
              <a:spAutoFit/>
            </a:bodyPr>
            <a:lstStyle/>
            <a:p>
              <a:pPr algn="ctr"/>
              <a:r>
                <a:rPr lang="en-GB" sz="1600"/>
                <a:t>App 1</a:t>
              </a:r>
            </a:p>
          </p:txBody>
        </p:sp>
        <p:sp>
          <p:nvSpPr>
            <p:cNvPr id="70" name="TextBox 69">
              <a:extLst>
                <a:ext uri="{FF2B5EF4-FFF2-40B4-BE49-F238E27FC236}">
                  <a16:creationId xmlns:a16="http://schemas.microsoft.com/office/drawing/2014/main" id="{6E605EB9-825D-490E-856C-27316F28782C}"/>
                </a:ext>
              </a:extLst>
            </p:cNvPr>
            <p:cNvSpPr txBox="1"/>
            <p:nvPr/>
          </p:nvSpPr>
          <p:spPr>
            <a:xfrm>
              <a:off x="5019311" y="2885860"/>
              <a:ext cx="1552267" cy="338554"/>
            </a:xfrm>
            <a:prstGeom prst="rect">
              <a:avLst/>
            </a:prstGeom>
            <a:noFill/>
          </p:spPr>
          <p:txBody>
            <a:bodyPr wrap="square" rtlCol="0">
              <a:spAutoFit/>
            </a:bodyPr>
            <a:lstStyle/>
            <a:p>
              <a:pPr algn="ctr"/>
              <a:r>
                <a:rPr lang="en-GB" sz="1600"/>
                <a:t>Active Directory</a:t>
              </a:r>
            </a:p>
          </p:txBody>
        </p:sp>
      </p:grpSp>
      <p:pic>
        <p:nvPicPr>
          <p:cNvPr id="1026" name="Picture 2" descr="Image result for SAN storage racks">
            <a:extLst>
              <a:ext uri="{FF2B5EF4-FFF2-40B4-BE49-F238E27FC236}">
                <a16:creationId xmlns:a16="http://schemas.microsoft.com/office/drawing/2014/main" id="{11D08EED-2E62-45A6-858A-94B114468A8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161118" y="674153"/>
            <a:ext cx="4379247" cy="57810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81441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41"/>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23"/>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0"/>
                                          </p:stCondLst>
                                        </p:cTn>
                                        <p:tgtEl>
                                          <p:spTgt spid="72"/>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7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E7B8F6A6-BD16-413F-B2E4-CBBE6E9791CF}"/>
              </a:ext>
            </a:extLst>
          </p:cNvPr>
          <p:cNvSpPr/>
          <p:nvPr/>
        </p:nvSpPr>
        <p:spPr bwMode="auto">
          <a:xfrm flipH="1">
            <a:off x="0" y="486"/>
            <a:ext cx="3429000" cy="685702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98"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solidFill>
                <a:srgbClr val="FFFFFF"/>
              </a:solidFill>
              <a:effectLst/>
              <a:uLnTx/>
              <a:uFillTx/>
              <a:latin typeface="Segoe UI Semilight"/>
              <a:ea typeface="Segoe UI" pitchFamily="34" charset="0"/>
              <a:cs typeface="Segoe UI" pitchFamily="34" charset="0"/>
            </a:endParaRPr>
          </a:p>
        </p:txBody>
      </p:sp>
      <p:sp>
        <p:nvSpPr>
          <p:cNvPr id="4" name="Rectangle 3">
            <a:extLst>
              <a:ext uri="{FF2B5EF4-FFF2-40B4-BE49-F238E27FC236}">
                <a16:creationId xmlns:a16="http://schemas.microsoft.com/office/drawing/2014/main" id="{84029F22-9F9D-4EFD-B9E8-5F723D915A6A}"/>
              </a:ext>
            </a:extLst>
          </p:cNvPr>
          <p:cNvSpPr/>
          <p:nvPr/>
        </p:nvSpPr>
        <p:spPr>
          <a:xfrm>
            <a:off x="0" y="0"/>
            <a:ext cx="12192000" cy="15463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809A2B2-E7CB-4E57-A574-02D843260440}"/>
              </a:ext>
            </a:extLst>
          </p:cNvPr>
          <p:cNvSpPr>
            <a:spLocks noGrp="1"/>
          </p:cNvSpPr>
          <p:nvPr>
            <p:ph type="title"/>
          </p:nvPr>
        </p:nvSpPr>
        <p:spPr>
          <a:xfrm>
            <a:off x="269240" y="354826"/>
            <a:ext cx="3135569" cy="899665"/>
          </a:xfrm>
        </p:spPr>
        <p:txBody>
          <a:bodyPr/>
          <a:lstStyle/>
          <a:p>
            <a:pPr lvl="0"/>
            <a:r>
              <a:rPr lang="en-US" sz="4000">
                <a:latin typeface="Segoe UI Light" panose="020B0502040204020203" pitchFamily="34" charset="0"/>
                <a:cs typeface="Segoe UI Light" panose="020B0502040204020203" pitchFamily="34" charset="0"/>
              </a:rPr>
              <a:t>Secure, scalable and highly available storage options  for every use case</a:t>
            </a:r>
          </a:p>
        </p:txBody>
      </p:sp>
      <p:sp>
        <p:nvSpPr>
          <p:cNvPr id="40" name="TextBox 39">
            <a:extLst>
              <a:ext uri="{FF2B5EF4-FFF2-40B4-BE49-F238E27FC236}">
                <a16:creationId xmlns:a16="http://schemas.microsoft.com/office/drawing/2014/main" id="{E46F68FF-626C-4020-906C-526EFF295348}"/>
              </a:ext>
            </a:extLst>
          </p:cNvPr>
          <p:cNvSpPr txBox="1"/>
          <p:nvPr/>
        </p:nvSpPr>
        <p:spPr>
          <a:xfrm>
            <a:off x="6897445" y="1276745"/>
            <a:ext cx="1752018" cy="517065"/>
          </a:xfrm>
          <a:prstGeom prst="rect">
            <a:avLst/>
          </a:prstGeom>
          <a:noFill/>
        </p:spPr>
        <p:txBody>
          <a:bodyPr wrap="non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Object Storage</a:t>
            </a:r>
          </a:p>
        </p:txBody>
      </p:sp>
      <p:sp>
        <p:nvSpPr>
          <p:cNvPr id="41" name="TextBox 40">
            <a:extLst>
              <a:ext uri="{FF2B5EF4-FFF2-40B4-BE49-F238E27FC236}">
                <a16:creationId xmlns:a16="http://schemas.microsoft.com/office/drawing/2014/main" id="{C8AC1650-3D43-4197-9D42-39F9505D67B7}"/>
              </a:ext>
            </a:extLst>
          </p:cNvPr>
          <p:cNvSpPr txBox="1"/>
          <p:nvPr/>
        </p:nvSpPr>
        <p:spPr>
          <a:xfrm>
            <a:off x="4760684" y="4559879"/>
            <a:ext cx="1749903" cy="517065"/>
          </a:xfrm>
          <a:prstGeom prst="rect">
            <a:avLst/>
          </a:prstGeom>
          <a:noFill/>
        </p:spPr>
        <p:txBody>
          <a:bodyPr wrap="non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Data Transport</a:t>
            </a:r>
          </a:p>
        </p:txBody>
      </p:sp>
      <p:sp>
        <p:nvSpPr>
          <p:cNvPr id="42" name="TextBox 41">
            <a:extLst>
              <a:ext uri="{FF2B5EF4-FFF2-40B4-BE49-F238E27FC236}">
                <a16:creationId xmlns:a16="http://schemas.microsoft.com/office/drawing/2014/main" id="{F7D1BEE6-C80E-48F1-9F64-9A5F9056808B}"/>
              </a:ext>
            </a:extLst>
          </p:cNvPr>
          <p:cNvSpPr txBox="1"/>
          <p:nvPr/>
        </p:nvSpPr>
        <p:spPr>
          <a:xfrm>
            <a:off x="9754631" y="1360577"/>
            <a:ext cx="1440523" cy="517065"/>
          </a:xfrm>
          <a:prstGeom prst="rect">
            <a:avLst/>
          </a:prstGeom>
          <a:noFill/>
        </p:spPr>
        <p:txBody>
          <a:bodyPr wrap="non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File storage</a:t>
            </a:r>
          </a:p>
        </p:txBody>
      </p:sp>
      <p:sp>
        <p:nvSpPr>
          <p:cNvPr id="43" name="TextBox 42">
            <a:extLst>
              <a:ext uri="{FF2B5EF4-FFF2-40B4-BE49-F238E27FC236}">
                <a16:creationId xmlns:a16="http://schemas.microsoft.com/office/drawing/2014/main" id="{CF2C218C-E9BB-40B1-AC83-B86D8578DADE}"/>
              </a:ext>
            </a:extLst>
          </p:cNvPr>
          <p:cNvSpPr txBox="1"/>
          <p:nvPr/>
        </p:nvSpPr>
        <p:spPr>
          <a:xfrm>
            <a:off x="8745522" y="4559879"/>
            <a:ext cx="1771254" cy="517065"/>
          </a:xfrm>
          <a:prstGeom prst="rect">
            <a:avLst/>
          </a:prstGeom>
          <a:noFill/>
        </p:spPr>
        <p:txBody>
          <a:bodyPr wrap="non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Hybrid Storage</a:t>
            </a:r>
          </a:p>
        </p:txBody>
      </p:sp>
      <p:sp>
        <p:nvSpPr>
          <p:cNvPr id="44" name="TextBox 43">
            <a:extLst>
              <a:ext uri="{FF2B5EF4-FFF2-40B4-BE49-F238E27FC236}">
                <a16:creationId xmlns:a16="http://schemas.microsoft.com/office/drawing/2014/main" id="{53500B28-BA74-45AE-82BB-F198D9C783BA}"/>
              </a:ext>
            </a:extLst>
          </p:cNvPr>
          <p:cNvSpPr txBox="1"/>
          <p:nvPr/>
        </p:nvSpPr>
        <p:spPr>
          <a:xfrm>
            <a:off x="9191005" y="2567512"/>
            <a:ext cx="2567774" cy="877163"/>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0078D7"/>
                </a:solidFill>
                <a:effectLst/>
                <a:uLnTx/>
                <a:uFillTx/>
                <a:latin typeface="Segoe UI"/>
                <a:ea typeface="+mn-ea"/>
                <a:cs typeface="+mn-cs"/>
              </a:rPr>
              <a:t>Lift and shift of legacy applications that require file shares to the cloud</a:t>
            </a:r>
          </a:p>
        </p:txBody>
      </p:sp>
      <p:sp>
        <p:nvSpPr>
          <p:cNvPr id="45" name="TextBox 44">
            <a:extLst>
              <a:ext uri="{FF2B5EF4-FFF2-40B4-BE49-F238E27FC236}">
                <a16:creationId xmlns:a16="http://schemas.microsoft.com/office/drawing/2014/main" id="{AA54DE77-08DF-4277-A39E-3525F3B96C8A}"/>
              </a:ext>
            </a:extLst>
          </p:cNvPr>
          <p:cNvSpPr txBox="1"/>
          <p:nvPr/>
        </p:nvSpPr>
        <p:spPr>
          <a:xfrm>
            <a:off x="6551400" y="2483680"/>
            <a:ext cx="2444109" cy="877163"/>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0078D7"/>
                </a:solidFill>
                <a:effectLst/>
                <a:uLnTx/>
                <a:uFillTx/>
                <a:latin typeface="Segoe UI"/>
                <a:ea typeface="+mn-ea"/>
                <a:cs typeface="+mn-cs"/>
              </a:rPr>
              <a:t>Secure, centralized storage target for backup/disaster recovery</a:t>
            </a:r>
          </a:p>
        </p:txBody>
      </p:sp>
      <p:sp>
        <p:nvSpPr>
          <p:cNvPr id="46" name="TextBox 45">
            <a:extLst>
              <a:ext uri="{FF2B5EF4-FFF2-40B4-BE49-F238E27FC236}">
                <a16:creationId xmlns:a16="http://schemas.microsoft.com/office/drawing/2014/main" id="{00E3E331-2290-4EA7-BE17-6A7614002B2C}"/>
              </a:ext>
            </a:extLst>
          </p:cNvPr>
          <p:cNvSpPr txBox="1"/>
          <p:nvPr/>
        </p:nvSpPr>
        <p:spPr>
          <a:xfrm>
            <a:off x="4288235" y="5766814"/>
            <a:ext cx="2694800" cy="6832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0078D7"/>
                </a:solidFill>
                <a:effectLst/>
                <a:uLnTx/>
                <a:uFillTx/>
                <a:latin typeface="Segoe UI"/>
                <a:ea typeface="+mn-ea"/>
                <a:cs typeface="+mn-cs"/>
              </a:rPr>
              <a:t>Move or migrate data into Azure</a:t>
            </a:r>
          </a:p>
        </p:txBody>
      </p:sp>
      <p:sp>
        <p:nvSpPr>
          <p:cNvPr id="47" name="TextBox 46">
            <a:extLst>
              <a:ext uri="{FF2B5EF4-FFF2-40B4-BE49-F238E27FC236}">
                <a16:creationId xmlns:a16="http://schemas.microsoft.com/office/drawing/2014/main" id="{0AE19666-760E-4130-A746-AF63C2A37E7A}"/>
              </a:ext>
            </a:extLst>
          </p:cNvPr>
          <p:cNvSpPr txBox="1"/>
          <p:nvPr/>
        </p:nvSpPr>
        <p:spPr>
          <a:xfrm>
            <a:off x="8265589" y="5766814"/>
            <a:ext cx="2731121" cy="877163"/>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0078D7"/>
                </a:solidFill>
                <a:effectLst/>
                <a:uLnTx/>
                <a:uFillTx/>
                <a:latin typeface="Segoe UI"/>
                <a:ea typeface="+mn-ea"/>
                <a:cs typeface="+mn-cs"/>
              </a:rPr>
              <a:t>Secure, intelligent data tiering between on-premises and cloud storage</a:t>
            </a:r>
          </a:p>
        </p:txBody>
      </p:sp>
      <p:sp>
        <p:nvSpPr>
          <p:cNvPr id="48" name="TextBox 47">
            <a:extLst>
              <a:ext uri="{FF2B5EF4-FFF2-40B4-BE49-F238E27FC236}">
                <a16:creationId xmlns:a16="http://schemas.microsoft.com/office/drawing/2014/main" id="{90A5D01A-6FC8-461B-8264-65323177CC82}"/>
              </a:ext>
            </a:extLst>
          </p:cNvPr>
          <p:cNvSpPr txBox="1"/>
          <p:nvPr/>
        </p:nvSpPr>
        <p:spPr>
          <a:xfrm>
            <a:off x="6551400" y="1740324"/>
            <a:ext cx="2444109" cy="760208"/>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2F2F2F"/>
                </a:solidFill>
                <a:effectLst/>
                <a:uLnTx/>
                <a:uFillTx/>
                <a:latin typeface="Segoe UI"/>
                <a:ea typeface="+mn-ea"/>
                <a:cs typeface="+mn-cs"/>
              </a:rPr>
              <a:t>Azure Blobs</a:t>
            </a:r>
          </a:p>
          <a:p>
            <a:pPr marL="0" marR="0" lvl="0" indent="0" algn="ctr" defTabSz="914400" rtl="0" eaLnBrk="1" fontAlgn="auto" latinLnBrk="0" hangingPunct="1">
              <a:lnSpc>
                <a:spcPct val="90000"/>
              </a:lnSpc>
              <a:spcBef>
                <a:spcPts val="0"/>
              </a:spcBef>
              <a:spcAft>
                <a:spcPts val="600"/>
              </a:spcAft>
              <a:buClrTx/>
              <a:buSzTx/>
              <a:buFontTx/>
              <a:buNone/>
              <a:tabLst/>
              <a:defRPr/>
            </a:pPr>
            <a:endParaRPr kumimoji="0" lang="en-US" sz="1400" b="0" i="0" u="none" strike="noStrike" kern="1200" cap="none" spc="0" normalizeH="0" baseline="0" noProof="0">
              <a:ln>
                <a:noFill/>
              </a:ln>
              <a:solidFill>
                <a:srgbClr val="2F2F2F"/>
              </a:solidFill>
              <a:effectLst/>
              <a:uLnTx/>
              <a:uFillTx/>
              <a:latin typeface="Segoe UI"/>
              <a:ea typeface="+mn-ea"/>
              <a:cs typeface="+mn-cs"/>
            </a:endParaRPr>
          </a:p>
        </p:txBody>
      </p:sp>
      <p:sp>
        <p:nvSpPr>
          <p:cNvPr id="56" name="TextBox 55">
            <a:extLst>
              <a:ext uri="{FF2B5EF4-FFF2-40B4-BE49-F238E27FC236}">
                <a16:creationId xmlns:a16="http://schemas.microsoft.com/office/drawing/2014/main" id="{1DF8CA69-623C-4247-BA9E-EA47CC054326}"/>
              </a:ext>
            </a:extLst>
          </p:cNvPr>
          <p:cNvSpPr txBox="1"/>
          <p:nvPr/>
        </p:nvSpPr>
        <p:spPr>
          <a:xfrm>
            <a:off x="9252838" y="1824156"/>
            <a:ext cx="2444109" cy="1031051"/>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2F2F2F"/>
                </a:solidFill>
                <a:effectLst/>
                <a:uLnTx/>
                <a:uFillTx/>
                <a:latin typeface="Segoe UI"/>
                <a:ea typeface="+mn-ea"/>
                <a:cs typeface="+mn-cs"/>
              </a:rPr>
              <a:t>Azure Files</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2F2F2F"/>
                </a:solidFill>
                <a:effectLst/>
                <a:uLnTx/>
                <a:uFillTx/>
                <a:latin typeface="Segoe UI"/>
                <a:ea typeface="+mn-ea"/>
                <a:cs typeface="+mn-cs"/>
              </a:rPr>
              <a:t>Azure NetApp Files</a:t>
            </a:r>
          </a:p>
          <a:p>
            <a:pPr marL="0" marR="0" lvl="0" indent="0" algn="ctr" defTabSz="914400" rtl="0" eaLnBrk="1" fontAlgn="auto" latinLnBrk="0" hangingPunct="1">
              <a:lnSpc>
                <a:spcPct val="90000"/>
              </a:lnSpc>
              <a:spcBef>
                <a:spcPts val="0"/>
              </a:spcBef>
              <a:spcAft>
                <a:spcPts val="600"/>
              </a:spcAft>
              <a:buClrTx/>
              <a:buSzTx/>
              <a:buFontTx/>
              <a:buNone/>
              <a:tabLst/>
              <a:defRPr/>
            </a:pPr>
            <a:endParaRPr kumimoji="0" lang="en-US" sz="1400" b="0" i="0" u="none" strike="noStrike" kern="1200" cap="none" spc="0" normalizeH="0" baseline="0" noProof="0">
              <a:ln>
                <a:noFill/>
              </a:ln>
              <a:solidFill>
                <a:srgbClr val="2F2F2F"/>
              </a:solidFill>
              <a:effectLst/>
              <a:uLnTx/>
              <a:uFillTx/>
              <a:latin typeface="Segoe UI"/>
              <a:ea typeface="+mn-ea"/>
              <a:cs typeface="+mn-cs"/>
            </a:endParaRPr>
          </a:p>
        </p:txBody>
      </p:sp>
      <p:sp>
        <p:nvSpPr>
          <p:cNvPr id="58" name="TextBox 57">
            <a:extLst>
              <a:ext uri="{FF2B5EF4-FFF2-40B4-BE49-F238E27FC236}">
                <a16:creationId xmlns:a16="http://schemas.microsoft.com/office/drawing/2014/main" id="{06666D92-96E6-4A72-8BD7-51580AB7DED8}"/>
              </a:ext>
            </a:extLst>
          </p:cNvPr>
          <p:cNvSpPr txBox="1"/>
          <p:nvPr/>
        </p:nvSpPr>
        <p:spPr>
          <a:xfrm>
            <a:off x="4413581" y="5023458"/>
            <a:ext cx="2444109" cy="1031051"/>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2F2F2F"/>
                </a:solidFill>
                <a:effectLst/>
                <a:uLnTx/>
                <a:uFillTx/>
                <a:latin typeface="Segoe UI"/>
                <a:ea typeface="+mn-ea"/>
                <a:cs typeface="+mn-cs"/>
              </a:rPr>
              <a:t>Azure Import/Export</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2F2F2F"/>
                </a:solidFill>
                <a:effectLst/>
                <a:uLnTx/>
                <a:uFillTx/>
                <a:latin typeface="Segoe UI"/>
                <a:ea typeface="+mn-ea"/>
                <a:cs typeface="+mn-cs"/>
              </a:rPr>
              <a:t>Azure </a:t>
            </a:r>
            <a:r>
              <a:rPr kumimoji="0" lang="en-US" sz="1400" b="0" i="0" u="none" strike="noStrike" kern="1200" cap="none" spc="0" normalizeH="0" baseline="0" noProof="0" err="1">
                <a:ln>
                  <a:noFill/>
                </a:ln>
                <a:solidFill>
                  <a:srgbClr val="2F2F2F"/>
                </a:solidFill>
                <a:effectLst/>
                <a:uLnTx/>
                <a:uFillTx/>
                <a:latin typeface="Segoe UI"/>
                <a:ea typeface="+mn-ea"/>
                <a:cs typeface="+mn-cs"/>
              </a:rPr>
              <a:t>DataBox</a:t>
            </a:r>
            <a:endParaRPr kumimoji="0" lang="en-US" sz="1400" b="0" i="0" u="none" strike="noStrike" kern="1200" cap="none" spc="0" normalizeH="0" baseline="0" noProof="0">
              <a:ln>
                <a:noFill/>
              </a:ln>
              <a:solidFill>
                <a:srgbClr val="2F2F2F"/>
              </a:solidFill>
              <a:effectLst/>
              <a:uLnTx/>
              <a:uFillTx/>
              <a:latin typeface="Segoe UI"/>
              <a:ea typeface="+mn-ea"/>
              <a:cs typeface="+mn-cs"/>
            </a:endParaRPr>
          </a:p>
          <a:p>
            <a:pPr marL="0" marR="0" lvl="0" indent="0" algn="ctr" defTabSz="914400" rtl="0" eaLnBrk="1" fontAlgn="auto" latinLnBrk="0" hangingPunct="1">
              <a:lnSpc>
                <a:spcPct val="90000"/>
              </a:lnSpc>
              <a:spcBef>
                <a:spcPts val="0"/>
              </a:spcBef>
              <a:spcAft>
                <a:spcPts val="600"/>
              </a:spcAft>
              <a:buClrTx/>
              <a:buSzTx/>
              <a:buFontTx/>
              <a:buNone/>
              <a:tabLst/>
              <a:defRPr/>
            </a:pPr>
            <a:endParaRPr kumimoji="0" lang="en-US" sz="1400" b="0" i="0" u="none" strike="noStrike" kern="1200" cap="none" spc="0" normalizeH="0" baseline="0" noProof="0">
              <a:ln>
                <a:noFill/>
              </a:ln>
              <a:solidFill>
                <a:srgbClr val="2F2F2F"/>
              </a:solidFill>
              <a:effectLst/>
              <a:uLnTx/>
              <a:uFillTx/>
              <a:latin typeface="Segoe UI"/>
              <a:ea typeface="+mn-ea"/>
              <a:cs typeface="+mn-cs"/>
            </a:endParaRPr>
          </a:p>
        </p:txBody>
      </p:sp>
      <p:sp>
        <p:nvSpPr>
          <p:cNvPr id="62" name="TextBox 61">
            <a:extLst>
              <a:ext uri="{FF2B5EF4-FFF2-40B4-BE49-F238E27FC236}">
                <a16:creationId xmlns:a16="http://schemas.microsoft.com/office/drawing/2014/main" id="{08D86335-C86D-42D9-A699-96427D11ABE5}"/>
              </a:ext>
            </a:extLst>
          </p:cNvPr>
          <p:cNvSpPr txBox="1"/>
          <p:nvPr/>
        </p:nvSpPr>
        <p:spPr>
          <a:xfrm>
            <a:off x="8409095" y="5023458"/>
            <a:ext cx="2444109" cy="149579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2F2F2F"/>
                </a:solidFill>
                <a:effectLst/>
                <a:uLnTx/>
                <a:uFillTx/>
                <a:latin typeface="Segoe UI"/>
                <a:ea typeface="+mn-ea"/>
                <a:cs typeface="+mn-cs"/>
              </a:rPr>
              <a:t>Azure StorSimple</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2F2F2F"/>
                </a:solidFill>
                <a:effectLst/>
                <a:uLnTx/>
                <a:uFillTx/>
                <a:latin typeface="Segoe UI"/>
                <a:ea typeface="+mn-ea"/>
                <a:cs typeface="+mn-cs"/>
              </a:rPr>
              <a:t>Azure File Sync</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2F2F2F"/>
                </a:solidFill>
                <a:effectLst/>
                <a:uLnTx/>
                <a:uFillTx/>
                <a:latin typeface="Segoe UI"/>
                <a:ea typeface="+mn-ea"/>
                <a:cs typeface="+mn-cs"/>
              </a:rPr>
              <a:t>Avere*</a:t>
            </a:r>
            <a:br>
              <a:rPr kumimoji="0" lang="en-US" sz="1400" b="0" i="0" u="none" strike="noStrike" kern="1200" cap="none" spc="0" normalizeH="0" baseline="0" noProof="0">
                <a:ln>
                  <a:noFill/>
                </a:ln>
                <a:solidFill>
                  <a:srgbClr val="2F2F2F"/>
                </a:solidFill>
                <a:effectLst/>
                <a:uLnTx/>
                <a:uFillTx/>
                <a:latin typeface="Segoe UI"/>
                <a:ea typeface="+mn-ea"/>
                <a:cs typeface="+mn-cs"/>
              </a:rPr>
            </a:br>
            <a:endParaRPr kumimoji="0" lang="en-US" sz="1400" b="0" i="0" u="none" strike="noStrike" kern="1200" cap="none" spc="0" normalizeH="0" baseline="0" noProof="0">
              <a:ln>
                <a:noFill/>
              </a:ln>
              <a:solidFill>
                <a:srgbClr val="2F2F2F"/>
              </a:solidFill>
              <a:effectLst/>
              <a:uLnTx/>
              <a:uFillTx/>
              <a:latin typeface="Segoe UI"/>
              <a:ea typeface="+mn-ea"/>
              <a:cs typeface="+mn-cs"/>
            </a:endParaRPr>
          </a:p>
          <a:p>
            <a:pPr marL="0" marR="0" lvl="0" indent="0" algn="ctr" defTabSz="914400" rtl="0" eaLnBrk="1" fontAlgn="auto" latinLnBrk="0" hangingPunct="1">
              <a:lnSpc>
                <a:spcPct val="90000"/>
              </a:lnSpc>
              <a:spcBef>
                <a:spcPts val="0"/>
              </a:spcBef>
              <a:spcAft>
                <a:spcPts val="600"/>
              </a:spcAft>
              <a:buClrTx/>
              <a:buSzTx/>
              <a:buFontTx/>
              <a:buNone/>
              <a:tabLst/>
              <a:defRPr/>
            </a:pPr>
            <a:endParaRPr kumimoji="0" lang="en-US" sz="1400" b="0" i="0" u="none" strike="noStrike" kern="1200" cap="none" spc="0" normalizeH="0" baseline="0" noProof="0">
              <a:ln>
                <a:noFill/>
              </a:ln>
              <a:solidFill>
                <a:srgbClr val="2F2F2F"/>
              </a:solidFill>
              <a:effectLst/>
              <a:uLnTx/>
              <a:uFillTx/>
              <a:latin typeface="Segoe UI"/>
              <a:ea typeface="+mn-ea"/>
              <a:cs typeface="+mn-cs"/>
            </a:endParaRPr>
          </a:p>
        </p:txBody>
      </p:sp>
      <p:sp>
        <p:nvSpPr>
          <p:cNvPr id="63" name="Archive_F03F">
            <a:extLst>
              <a:ext uri="{FF2B5EF4-FFF2-40B4-BE49-F238E27FC236}">
                <a16:creationId xmlns:a16="http://schemas.microsoft.com/office/drawing/2014/main" id="{800E4372-1EE9-4210-9E1B-9719B9DFCA38}"/>
              </a:ext>
            </a:extLst>
          </p:cNvPr>
          <p:cNvSpPr>
            <a:spLocks noChangeAspect="1" noEditPoints="1"/>
          </p:cNvSpPr>
          <p:nvPr/>
        </p:nvSpPr>
        <p:spPr bwMode="auto">
          <a:xfrm>
            <a:off x="7477262" y="588124"/>
            <a:ext cx="592385" cy="513709"/>
          </a:xfrm>
          <a:custGeom>
            <a:avLst/>
            <a:gdLst>
              <a:gd name="T0" fmla="*/ 4721 w 4721"/>
              <a:gd name="T1" fmla="*/ 1260 h 4094"/>
              <a:gd name="T2" fmla="*/ 0 w 4721"/>
              <a:gd name="T3" fmla="*/ 1260 h 4094"/>
              <a:gd name="T4" fmla="*/ 0 w 4721"/>
              <a:gd name="T5" fmla="*/ 0 h 4094"/>
              <a:gd name="T6" fmla="*/ 4721 w 4721"/>
              <a:gd name="T7" fmla="*/ 0 h 4094"/>
              <a:gd name="T8" fmla="*/ 4721 w 4721"/>
              <a:gd name="T9" fmla="*/ 1260 h 4094"/>
              <a:gd name="T10" fmla="*/ 315 w 4721"/>
              <a:gd name="T11" fmla="*/ 1260 h 4094"/>
              <a:gd name="T12" fmla="*/ 315 w 4721"/>
              <a:gd name="T13" fmla="*/ 4094 h 4094"/>
              <a:gd name="T14" fmla="*/ 4407 w 4721"/>
              <a:gd name="T15" fmla="*/ 4094 h 4094"/>
              <a:gd name="T16" fmla="*/ 4407 w 4721"/>
              <a:gd name="T17" fmla="*/ 1260 h 4094"/>
              <a:gd name="T18" fmla="*/ 1417 w 4721"/>
              <a:gd name="T19" fmla="*/ 2205 h 4094"/>
              <a:gd name="T20" fmla="*/ 3305 w 4721"/>
              <a:gd name="T21" fmla="*/ 2205 h 40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21" h="4094">
                <a:moveTo>
                  <a:pt x="4721" y="1260"/>
                </a:moveTo>
                <a:lnTo>
                  <a:pt x="0" y="1260"/>
                </a:lnTo>
                <a:lnTo>
                  <a:pt x="0" y="0"/>
                </a:lnTo>
                <a:lnTo>
                  <a:pt x="4721" y="0"/>
                </a:lnTo>
                <a:lnTo>
                  <a:pt x="4721" y="1260"/>
                </a:lnTo>
                <a:moveTo>
                  <a:pt x="315" y="1260"/>
                </a:moveTo>
                <a:lnTo>
                  <a:pt x="315" y="4094"/>
                </a:lnTo>
                <a:lnTo>
                  <a:pt x="4407" y="4094"/>
                </a:lnTo>
                <a:lnTo>
                  <a:pt x="4407" y="1260"/>
                </a:lnTo>
                <a:moveTo>
                  <a:pt x="1417" y="2205"/>
                </a:moveTo>
                <a:lnTo>
                  <a:pt x="3305" y="2205"/>
                </a:lnTo>
              </a:path>
            </a:pathLst>
          </a:custGeom>
          <a:noFill/>
          <a:ln w="12700" cap="flat">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64" name="FolderHorizontal_F12B" title="Icon of a folder">
            <a:extLst>
              <a:ext uri="{FF2B5EF4-FFF2-40B4-BE49-F238E27FC236}">
                <a16:creationId xmlns:a16="http://schemas.microsoft.com/office/drawing/2014/main" id="{58EBAA9A-E2BF-4034-B1DE-0CCCFE30A76E}"/>
              </a:ext>
            </a:extLst>
          </p:cNvPr>
          <p:cNvSpPr>
            <a:spLocks noChangeAspect="1" noEditPoints="1"/>
          </p:cNvSpPr>
          <p:nvPr/>
        </p:nvSpPr>
        <p:spPr bwMode="auto">
          <a:xfrm>
            <a:off x="10109604" y="660756"/>
            <a:ext cx="730577" cy="536109"/>
          </a:xfrm>
          <a:custGeom>
            <a:avLst/>
            <a:gdLst>
              <a:gd name="T0" fmla="*/ 0 w 3758"/>
              <a:gd name="T1" fmla="*/ 126 h 2756"/>
              <a:gd name="T2" fmla="*/ 126 w 3758"/>
              <a:gd name="T3" fmla="*/ 0 h 2756"/>
              <a:gd name="T4" fmla="*/ 1065 w 3758"/>
              <a:gd name="T5" fmla="*/ 0 h 2756"/>
              <a:gd name="T6" fmla="*/ 1378 w 3758"/>
              <a:gd name="T7" fmla="*/ 126 h 2756"/>
              <a:gd name="T8" fmla="*/ 1691 w 3758"/>
              <a:gd name="T9" fmla="*/ 251 h 2756"/>
              <a:gd name="T10" fmla="*/ 3633 w 3758"/>
              <a:gd name="T11" fmla="*/ 251 h 2756"/>
              <a:gd name="T12" fmla="*/ 3758 w 3758"/>
              <a:gd name="T13" fmla="*/ 376 h 2756"/>
              <a:gd name="T14" fmla="*/ 3758 w 3758"/>
              <a:gd name="T15" fmla="*/ 2756 h 2756"/>
              <a:gd name="T16" fmla="*/ 0 w 3758"/>
              <a:gd name="T17" fmla="*/ 2756 h 2756"/>
              <a:gd name="T18" fmla="*/ 0 w 3758"/>
              <a:gd name="T19" fmla="*/ 126 h 2756"/>
              <a:gd name="T20" fmla="*/ 0 w 3758"/>
              <a:gd name="T21" fmla="*/ 501 h 2756"/>
              <a:gd name="T22" fmla="*/ 1065 w 3758"/>
              <a:gd name="T23" fmla="*/ 501 h 2756"/>
              <a:gd name="T24" fmla="*/ 1378 w 3758"/>
              <a:gd name="T25" fmla="*/ 376 h 2756"/>
              <a:gd name="T26" fmla="*/ 1691 w 3758"/>
              <a:gd name="T27" fmla="*/ 251 h 2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8" h="2756">
                <a:moveTo>
                  <a:pt x="0" y="126"/>
                </a:moveTo>
                <a:cubicBezTo>
                  <a:pt x="0" y="56"/>
                  <a:pt x="56" y="0"/>
                  <a:pt x="126" y="0"/>
                </a:cubicBezTo>
                <a:cubicBezTo>
                  <a:pt x="1065" y="0"/>
                  <a:pt x="1065" y="0"/>
                  <a:pt x="1065" y="0"/>
                </a:cubicBezTo>
                <a:cubicBezTo>
                  <a:pt x="1187" y="0"/>
                  <a:pt x="1298" y="48"/>
                  <a:pt x="1378" y="126"/>
                </a:cubicBezTo>
                <a:cubicBezTo>
                  <a:pt x="1458" y="203"/>
                  <a:pt x="1569" y="251"/>
                  <a:pt x="1691" y="251"/>
                </a:cubicBezTo>
                <a:cubicBezTo>
                  <a:pt x="3633" y="251"/>
                  <a:pt x="3633" y="251"/>
                  <a:pt x="3633" y="251"/>
                </a:cubicBezTo>
                <a:cubicBezTo>
                  <a:pt x="3702" y="251"/>
                  <a:pt x="3758" y="307"/>
                  <a:pt x="3758" y="376"/>
                </a:cubicBezTo>
                <a:cubicBezTo>
                  <a:pt x="3758" y="2756"/>
                  <a:pt x="3758" y="2756"/>
                  <a:pt x="3758" y="2756"/>
                </a:cubicBezTo>
                <a:cubicBezTo>
                  <a:pt x="0" y="2756"/>
                  <a:pt x="0" y="2756"/>
                  <a:pt x="0" y="2756"/>
                </a:cubicBezTo>
                <a:lnTo>
                  <a:pt x="0" y="126"/>
                </a:lnTo>
                <a:close/>
                <a:moveTo>
                  <a:pt x="0" y="501"/>
                </a:moveTo>
                <a:cubicBezTo>
                  <a:pt x="1065" y="501"/>
                  <a:pt x="1065" y="501"/>
                  <a:pt x="1065" y="501"/>
                </a:cubicBezTo>
                <a:cubicBezTo>
                  <a:pt x="1187" y="501"/>
                  <a:pt x="1298" y="453"/>
                  <a:pt x="1378" y="376"/>
                </a:cubicBezTo>
                <a:cubicBezTo>
                  <a:pt x="1458" y="299"/>
                  <a:pt x="1569" y="251"/>
                  <a:pt x="1691" y="251"/>
                </a:cubicBezTo>
              </a:path>
            </a:pathLst>
          </a:custGeom>
          <a:noFill/>
          <a:ln w="12700"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
        <p:nvSpPr>
          <p:cNvPr id="65" name="binary" title="Icon of binary code, ones and zeros">
            <a:extLst>
              <a:ext uri="{FF2B5EF4-FFF2-40B4-BE49-F238E27FC236}">
                <a16:creationId xmlns:a16="http://schemas.microsoft.com/office/drawing/2014/main" id="{06198E3F-F3CB-4226-A75C-57698A129BBA}"/>
              </a:ext>
            </a:extLst>
          </p:cNvPr>
          <p:cNvSpPr>
            <a:spLocks noChangeAspect="1" noEditPoints="1"/>
          </p:cNvSpPr>
          <p:nvPr/>
        </p:nvSpPr>
        <p:spPr bwMode="auto">
          <a:xfrm>
            <a:off x="5369002" y="3907001"/>
            <a:ext cx="533267" cy="460475"/>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12700"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grpSp>
        <p:nvGrpSpPr>
          <p:cNvPr id="66" name="Group 65">
            <a:extLst>
              <a:ext uri="{FF2B5EF4-FFF2-40B4-BE49-F238E27FC236}">
                <a16:creationId xmlns:a16="http://schemas.microsoft.com/office/drawing/2014/main" id="{54F59605-635F-494D-8090-776EC3B50553}"/>
              </a:ext>
            </a:extLst>
          </p:cNvPr>
          <p:cNvGrpSpPr>
            <a:grpSpLocks noChangeAspect="1"/>
          </p:cNvGrpSpPr>
          <p:nvPr/>
        </p:nvGrpSpPr>
        <p:grpSpPr>
          <a:xfrm>
            <a:off x="9309147" y="3771478"/>
            <a:ext cx="644004" cy="731521"/>
            <a:chOff x="5295431" y="2099789"/>
            <a:chExt cx="1156842" cy="1479184"/>
          </a:xfrm>
          <a:noFill/>
        </p:grpSpPr>
        <p:sp>
          <p:nvSpPr>
            <p:cNvPr id="67" name="Freeform: Shape 58">
              <a:extLst>
                <a:ext uri="{FF2B5EF4-FFF2-40B4-BE49-F238E27FC236}">
                  <a16:creationId xmlns:a16="http://schemas.microsoft.com/office/drawing/2014/main" id="{BC2DC984-26C1-449E-8217-1E18EA55EE89}"/>
                </a:ext>
              </a:extLst>
            </p:cNvPr>
            <p:cNvSpPr/>
            <p:nvPr/>
          </p:nvSpPr>
          <p:spPr bwMode="auto">
            <a:xfrm>
              <a:off x="5295431" y="2099789"/>
              <a:ext cx="1156842" cy="638490"/>
            </a:xfrm>
            <a:custGeom>
              <a:avLst/>
              <a:gdLst>
                <a:gd name="connsiteX0" fmla="*/ 3361107 w 6810924"/>
                <a:gd name="connsiteY0" fmla="*/ 0 h 3759126"/>
                <a:gd name="connsiteX1" fmla="*/ 4838321 w 6810924"/>
                <a:gd name="connsiteY1" fmla="*/ 979163 h 3759126"/>
                <a:gd name="connsiteX2" fmla="*/ 4860282 w 6810924"/>
                <a:gd name="connsiteY2" fmla="*/ 1039166 h 3759126"/>
                <a:gd name="connsiteX3" fmla="*/ 4977487 w 6810924"/>
                <a:gd name="connsiteY3" fmla="*/ 996268 h 3759126"/>
                <a:gd name="connsiteX4" fmla="*/ 5397728 w 6810924"/>
                <a:gd name="connsiteY4" fmla="*/ 932734 h 3759126"/>
                <a:gd name="connsiteX5" fmla="*/ 6810924 w 6810924"/>
                <a:gd name="connsiteY5" fmla="*/ 2345930 h 3759126"/>
                <a:gd name="connsiteX6" fmla="*/ 5542219 w 6810924"/>
                <a:gd name="connsiteY6" fmla="*/ 3751830 h 3759126"/>
                <a:gd name="connsiteX7" fmla="*/ 5469009 w 6810924"/>
                <a:gd name="connsiteY7" fmla="*/ 3755527 h 3759126"/>
                <a:gd name="connsiteX8" fmla="*/ 5469009 w 6810924"/>
                <a:gd name="connsiteY8" fmla="*/ 3759125 h 3759126"/>
                <a:gd name="connsiteX9" fmla="*/ 5397748 w 6810924"/>
                <a:gd name="connsiteY9" fmla="*/ 3759125 h 3759126"/>
                <a:gd name="connsiteX10" fmla="*/ 5397728 w 6810924"/>
                <a:gd name="connsiteY10" fmla="*/ 3759126 h 3759126"/>
                <a:gd name="connsiteX11" fmla="*/ 5397708 w 6810924"/>
                <a:gd name="connsiteY11" fmla="*/ 3759125 h 3759126"/>
                <a:gd name="connsiteX12" fmla="*/ 779509 w 6810924"/>
                <a:gd name="connsiteY12" fmla="*/ 3759125 h 3759126"/>
                <a:gd name="connsiteX13" fmla="*/ 779489 w 6810924"/>
                <a:gd name="connsiteY13" fmla="*/ 3759126 h 3759126"/>
                <a:gd name="connsiteX14" fmla="*/ 779470 w 6810924"/>
                <a:gd name="connsiteY14" fmla="*/ 3759125 h 3759126"/>
                <a:gd name="connsiteX15" fmla="*/ 760443 w 6810924"/>
                <a:gd name="connsiteY15" fmla="*/ 3759125 h 3759126"/>
                <a:gd name="connsiteX16" fmla="*/ 760443 w 6810924"/>
                <a:gd name="connsiteY16" fmla="*/ 3758165 h 3759126"/>
                <a:gd name="connsiteX17" fmla="*/ 699791 w 6810924"/>
                <a:gd name="connsiteY17" fmla="*/ 3755102 h 3759126"/>
                <a:gd name="connsiteX18" fmla="*/ 0 w 6810924"/>
                <a:gd name="connsiteY18" fmla="*/ 2979637 h 3759126"/>
                <a:gd name="connsiteX19" fmla="*/ 779489 w 6810924"/>
                <a:gd name="connsiteY19" fmla="*/ 2200148 h 3759126"/>
                <a:gd name="connsiteX20" fmla="*/ 869383 w 6810924"/>
                <a:gd name="connsiteY20" fmla="*/ 2205818 h 3759126"/>
                <a:gd name="connsiteX21" fmla="*/ 855381 w 6810924"/>
                <a:gd name="connsiteY21" fmla="*/ 2066924 h 3759126"/>
                <a:gd name="connsiteX22" fmla="*/ 1782273 w 6810924"/>
                <a:gd name="connsiteY22" fmla="*/ 1140032 h 3759126"/>
                <a:gd name="connsiteX23" fmla="*/ 1825926 w 6810924"/>
                <a:gd name="connsiteY23" fmla="*/ 1142236 h 3759126"/>
                <a:gd name="connsiteX24" fmla="*/ 1829983 w 6810924"/>
                <a:gd name="connsiteY24" fmla="*/ 1126458 h 3759126"/>
                <a:gd name="connsiteX25" fmla="*/ 3361107 w 6810924"/>
                <a:gd name="connsiteY25" fmla="*/ 0 h 3759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810924" h="3759126">
                  <a:moveTo>
                    <a:pt x="3361107" y="0"/>
                  </a:moveTo>
                  <a:cubicBezTo>
                    <a:pt x="4025175" y="0"/>
                    <a:pt x="4594941" y="403750"/>
                    <a:pt x="4838321" y="979163"/>
                  </a:cubicBezTo>
                  <a:lnTo>
                    <a:pt x="4860282" y="1039166"/>
                  </a:lnTo>
                  <a:lnTo>
                    <a:pt x="4977487" y="996268"/>
                  </a:lnTo>
                  <a:cubicBezTo>
                    <a:pt x="5110241" y="954978"/>
                    <a:pt x="5251387" y="932734"/>
                    <a:pt x="5397728" y="932734"/>
                  </a:cubicBezTo>
                  <a:cubicBezTo>
                    <a:pt x="6178215" y="932734"/>
                    <a:pt x="6810924" y="1565443"/>
                    <a:pt x="6810924" y="2345930"/>
                  </a:cubicBezTo>
                  <a:cubicBezTo>
                    <a:pt x="6810924" y="3077637"/>
                    <a:pt x="6254832" y="3679460"/>
                    <a:pt x="5542219" y="3751830"/>
                  </a:cubicBezTo>
                  <a:lnTo>
                    <a:pt x="5469009" y="3755527"/>
                  </a:lnTo>
                  <a:lnTo>
                    <a:pt x="5469009" y="3759125"/>
                  </a:lnTo>
                  <a:lnTo>
                    <a:pt x="5397748" y="3759125"/>
                  </a:lnTo>
                  <a:lnTo>
                    <a:pt x="5397728" y="3759126"/>
                  </a:lnTo>
                  <a:lnTo>
                    <a:pt x="5397708" y="3759125"/>
                  </a:lnTo>
                  <a:lnTo>
                    <a:pt x="779509" y="3759125"/>
                  </a:lnTo>
                  <a:lnTo>
                    <a:pt x="779489" y="3759126"/>
                  </a:lnTo>
                  <a:lnTo>
                    <a:pt x="779470" y="3759125"/>
                  </a:lnTo>
                  <a:lnTo>
                    <a:pt x="760443" y="3759125"/>
                  </a:lnTo>
                  <a:lnTo>
                    <a:pt x="760443" y="3758165"/>
                  </a:lnTo>
                  <a:lnTo>
                    <a:pt x="699791" y="3755102"/>
                  </a:lnTo>
                  <a:cubicBezTo>
                    <a:pt x="306729" y="3715184"/>
                    <a:pt x="0" y="3383231"/>
                    <a:pt x="0" y="2979637"/>
                  </a:cubicBezTo>
                  <a:cubicBezTo>
                    <a:pt x="0" y="2549137"/>
                    <a:pt x="348989" y="2200148"/>
                    <a:pt x="779489" y="2200148"/>
                  </a:cubicBezTo>
                  <a:lnTo>
                    <a:pt x="869383" y="2205818"/>
                  </a:lnTo>
                  <a:lnTo>
                    <a:pt x="855381" y="2066924"/>
                  </a:lnTo>
                  <a:cubicBezTo>
                    <a:pt x="855381" y="1555016"/>
                    <a:pt x="1270365" y="1140032"/>
                    <a:pt x="1782273" y="1140032"/>
                  </a:cubicBezTo>
                  <a:lnTo>
                    <a:pt x="1825926" y="1142236"/>
                  </a:lnTo>
                  <a:lnTo>
                    <a:pt x="1829983" y="1126458"/>
                  </a:lnTo>
                  <a:cubicBezTo>
                    <a:pt x="2032967" y="473846"/>
                    <a:pt x="2641701" y="0"/>
                    <a:pt x="3361107" y="0"/>
                  </a:cubicBezTo>
                  <a:close/>
                </a:path>
              </a:pathLst>
            </a:custGeom>
            <a:grpFill/>
            <a:ln w="127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8" name="server">
              <a:extLst>
                <a:ext uri="{FF2B5EF4-FFF2-40B4-BE49-F238E27FC236}">
                  <a16:creationId xmlns:a16="http://schemas.microsoft.com/office/drawing/2014/main" id="{5CEF0126-6683-48C8-88FE-0653D1A595C7}"/>
                </a:ext>
              </a:extLst>
            </p:cNvPr>
            <p:cNvSpPr>
              <a:spLocks noChangeAspect="1" noEditPoints="1"/>
            </p:cNvSpPr>
            <p:nvPr/>
          </p:nvSpPr>
          <p:spPr bwMode="auto">
            <a:xfrm>
              <a:off x="5617228" y="2604123"/>
              <a:ext cx="513249" cy="97485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solidFill>
              <a:srgbClr val="F2F2F2"/>
            </a:solidFill>
            <a:ln w="127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cxnSp>
        <p:nvCxnSpPr>
          <p:cNvPr id="69" name="Straight Connector 68">
            <a:extLst>
              <a:ext uri="{FF2B5EF4-FFF2-40B4-BE49-F238E27FC236}">
                <a16:creationId xmlns:a16="http://schemas.microsoft.com/office/drawing/2014/main" id="{E8474CC2-0100-456C-89C0-30D269CC4DA8}"/>
              </a:ext>
            </a:extLst>
          </p:cNvPr>
          <p:cNvCxnSpPr>
            <a:cxnSpLocks/>
          </p:cNvCxnSpPr>
          <p:nvPr/>
        </p:nvCxnSpPr>
        <p:spPr>
          <a:xfrm>
            <a:off x="9144106" y="475421"/>
            <a:ext cx="0" cy="2910150"/>
          </a:xfrm>
          <a:prstGeom prst="line">
            <a:avLst/>
          </a:prstGeom>
          <a:ln>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B288BED6-099E-4E6D-9B8D-F278C79EF2DE}"/>
              </a:ext>
            </a:extLst>
          </p:cNvPr>
          <p:cNvCxnSpPr>
            <a:cxnSpLocks/>
          </p:cNvCxnSpPr>
          <p:nvPr/>
        </p:nvCxnSpPr>
        <p:spPr>
          <a:xfrm>
            <a:off x="3806847" y="3444676"/>
            <a:ext cx="7890100" cy="0"/>
          </a:xfrm>
          <a:prstGeom prst="line">
            <a:avLst/>
          </a:prstGeom>
          <a:ln>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1" name="StorageOptical_E958" title="Icon of a hard disk">
            <a:extLst>
              <a:ext uri="{FF2B5EF4-FFF2-40B4-BE49-F238E27FC236}">
                <a16:creationId xmlns:a16="http://schemas.microsoft.com/office/drawing/2014/main" id="{2D288D72-DEC9-4A22-9392-61BAA9420827}"/>
              </a:ext>
            </a:extLst>
          </p:cNvPr>
          <p:cNvSpPr>
            <a:spLocks noChangeAspect="1" noEditPoints="1"/>
          </p:cNvSpPr>
          <p:nvPr/>
        </p:nvSpPr>
        <p:spPr bwMode="auto">
          <a:xfrm>
            <a:off x="4670914" y="550032"/>
            <a:ext cx="605896" cy="606041"/>
          </a:xfrm>
          <a:custGeom>
            <a:avLst/>
            <a:gdLst>
              <a:gd name="T0" fmla="*/ 3750 w 3750"/>
              <a:gd name="T1" fmla="*/ 1875 h 3750"/>
              <a:gd name="T2" fmla="*/ 1875 w 3750"/>
              <a:gd name="T3" fmla="*/ 3750 h 3750"/>
              <a:gd name="T4" fmla="*/ 0 w 3750"/>
              <a:gd name="T5" fmla="*/ 1875 h 3750"/>
              <a:gd name="T6" fmla="*/ 1875 w 3750"/>
              <a:gd name="T7" fmla="*/ 0 h 3750"/>
              <a:gd name="T8" fmla="*/ 3750 w 3750"/>
              <a:gd name="T9" fmla="*/ 1875 h 3750"/>
              <a:gd name="T10" fmla="*/ 1875 w 3750"/>
              <a:gd name="T11" fmla="*/ 1500 h 3750"/>
              <a:gd name="T12" fmla="*/ 1500 w 3750"/>
              <a:gd name="T13" fmla="*/ 1875 h 3750"/>
              <a:gd name="T14" fmla="*/ 1875 w 3750"/>
              <a:gd name="T15" fmla="*/ 2250 h 3750"/>
              <a:gd name="T16" fmla="*/ 2250 w 3750"/>
              <a:gd name="T17" fmla="*/ 1875 h 3750"/>
              <a:gd name="T18" fmla="*/ 1875 w 3750"/>
              <a:gd name="T19" fmla="*/ 1500 h 3750"/>
              <a:gd name="T20" fmla="*/ 2463 w 3750"/>
              <a:gd name="T21" fmla="*/ 2463 h 3750"/>
              <a:gd name="T22" fmla="*/ 2918 w 3750"/>
              <a:gd name="T23" fmla="*/ 2918 h 3750"/>
              <a:gd name="T24" fmla="*/ 832 w 3750"/>
              <a:gd name="T25" fmla="*/ 832 h 3750"/>
              <a:gd name="T26" fmla="*/ 1287 w 3750"/>
              <a:gd name="T27" fmla="*/ 1287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3750">
                <a:moveTo>
                  <a:pt x="3750" y="1875"/>
                </a:moveTo>
                <a:cubicBezTo>
                  <a:pt x="3750" y="2911"/>
                  <a:pt x="2911" y="3750"/>
                  <a:pt x="1875" y="3750"/>
                </a:cubicBezTo>
                <a:cubicBezTo>
                  <a:pt x="839" y="3750"/>
                  <a:pt x="0" y="2911"/>
                  <a:pt x="0" y="1875"/>
                </a:cubicBezTo>
                <a:cubicBezTo>
                  <a:pt x="0" y="839"/>
                  <a:pt x="839" y="0"/>
                  <a:pt x="1875" y="0"/>
                </a:cubicBezTo>
                <a:cubicBezTo>
                  <a:pt x="2911" y="0"/>
                  <a:pt x="3750" y="839"/>
                  <a:pt x="3750" y="1875"/>
                </a:cubicBezTo>
                <a:close/>
                <a:moveTo>
                  <a:pt x="1875" y="1500"/>
                </a:moveTo>
                <a:cubicBezTo>
                  <a:pt x="1668" y="1500"/>
                  <a:pt x="1500" y="1668"/>
                  <a:pt x="1500" y="1875"/>
                </a:cubicBezTo>
                <a:cubicBezTo>
                  <a:pt x="1500" y="2082"/>
                  <a:pt x="1668" y="2250"/>
                  <a:pt x="1875" y="2250"/>
                </a:cubicBezTo>
                <a:cubicBezTo>
                  <a:pt x="2082" y="2250"/>
                  <a:pt x="2250" y="2082"/>
                  <a:pt x="2250" y="1875"/>
                </a:cubicBezTo>
                <a:cubicBezTo>
                  <a:pt x="2250" y="1668"/>
                  <a:pt x="2082" y="1500"/>
                  <a:pt x="1875" y="1500"/>
                </a:cubicBezTo>
                <a:close/>
                <a:moveTo>
                  <a:pt x="2463" y="2463"/>
                </a:moveTo>
                <a:cubicBezTo>
                  <a:pt x="2918" y="2918"/>
                  <a:pt x="2918" y="2918"/>
                  <a:pt x="2918" y="2918"/>
                </a:cubicBezTo>
                <a:moveTo>
                  <a:pt x="832" y="832"/>
                </a:moveTo>
                <a:cubicBezTo>
                  <a:pt x="1287" y="1287"/>
                  <a:pt x="1287" y="1287"/>
                  <a:pt x="1287" y="1287"/>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
        <p:nvSpPr>
          <p:cNvPr id="72" name="TextBox 71">
            <a:extLst>
              <a:ext uri="{FF2B5EF4-FFF2-40B4-BE49-F238E27FC236}">
                <a16:creationId xmlns:a16="http://schemas.microsoft.com/office/drawing/2014/main" id="{F39D5026-1FB0-4698-A109-DF9143D86EDE}"/>
              </a:ext>
            </a:extLst>
          </p:cNvPr>
          <p:cNvSpPr txBox="1"/>
          <p:nvPr/>
        </p:nvSpPr>
        <p:spPr>
          <a:xfrm>
            <a:off x="4222997" y="1332745"/>
            <a:ext cx="1537216" cy="517065"/>
          </a:xfrm>
          <a:prstGeom prst="rect">
            <a:avLst/>
          </a:prstGeom>
          <a:noFill/>
        </p:spPr>
        <p:txBody>
          <a:bodyPr wrap="non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Disk Storage</a:t>
            </a:r>
          </a:p>
        </p:txBody>
      </p:sp>
      <p:sp>
        <p:nvSpPr>
          <p:cNvPr id="73" name="TextBox 72">
            <a:extLst>
              <a:ext uri="{FF2B5EF4-FFF2-40B4-BE49-F238E27FC236}">
                <a16:creationId xmlns:a16="http://schemas.microsoft.com/office/drawing/2014/main" id="{ED778C17-9DE1-46B5-8371-731E11044B88}"/>
              </a:ext>
            </a:extLst>
          </p:cNvPr>
          <p:cNvSpPr txBox="1"/>
          <p:nvPr/>
        </p:nvSpPr>
        <p:spPr>
          <a:xfrm>
            <a:off x="3707716" y="2539680"/>
            <a:ext cx="2567774" cy="877163"/>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0078D7"/>
                </a:solidFill>
                <a:effectLst/>
                <a:uLnTx/>
                <a:uFillTx/>
                <a:latin typeface="Segoe UI"/>
                <a:ea typeface="+mn-ea"/>
                <a:cs typeface="+mn-cs"/>
              </a:rPr>
              <a:t>Reliable, persistent, high performing storage for Virtual Machines</a:t>
            </a:r>
          </a:p>
        </p:txBody>
      </p:sp>
      <p:sp>
        <p:nvSpPr>
          <p:cNvPr id="74" name="TextBox 73">
            <a:extLst>
              <a:ext uri="{FF2B5EF4-FFF2-40B4-BE49-F238E27FC236}">
                <a16:creationId xmlns:a16="http://schemas.microsoft.com/office/drawing/2014/main" id="{6A6064DB-8004-4F77-AF31-C49A8096A5FA}"/>
              </a:ext>
            </a:extLst>
          </p:cNvPr>
          <p:cNvSpPr txBox="1"/>
          <p:nvPr/>
        </p:nvSpPr>
        <p:spPr>
          <a:xfrm>
            <a:off x="3769549" y="1796324"/>
            <a:ext cx="2444109" cy="760208"/>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2F2F2F"/>
                </a:solidFill>
                <a:effectLst/>
                <a:uLnTx/>
                <a:uFillTx/>
                <a:latin typeface="Segoe UI"/>
                <a:ea typeface="+mn-ea"/>
                <a:cs typeface="+mn-cs"/>
              </a:rPr>
              <a:t>Premium</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2F2F2F"/>
                </a:solidFill>
                <a:effectLst/>
                <a:uLnTx/>
                <a:uFillTx/>
                <a:latin typeface="Segoe UI"/>
                <a:ea typeface="+mn-ea"/>
                <a:cs typeface="+mn-cs"/>
              </a:rPr>
              <a:t>Standard</a:t>
            </a:r>
          </a:p>
        </p:txBody>
      </p:sp>
      <p:cxnSp>
        <p:nvCxnSpPr>
          <p:cNvPr id="75" name="Straight Connector 74">
            <a:extLst>
              <a:ext uri="{FF2B5EF4-FFF2-40B4-BE49-F238E27FC236}">
                <a16:creationId xmlns:a16="http://schemas.microsoft.com/office/drawing/2014/main" id="{A3C03654-68C9-48AB-84E7-31041E9652C4}"/>
              </a:ext>
            </a:extLst>
          </p:cNvPr>
          <p:cNvCxnSpPr>
            <a:cxnSpLocks/>
          </p:cNvCxnSpPr>
          <p:nvPr/>
        </p:nvCxnSpPr>
        <p:spPr>
          <a:xfrm>
            <a:off x="6371784" y="505459"/>
            <a:ext cx="0" cy="2910150"/>
          </a:xfrm>
          <a:prstGeom prst="line">
            <a:avLst/>
          </a:prstGeom>
          <a:ln>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761E8A44-6CF6-4DC4-9A6C-DF3D44DD308B}"/>
              </a:ext>
            </a:extLst>
          </p:cNvPr>
          <p:cNvCxnSpPr>
            <a:cxnSpLocks/>
          </p:cNvCxnSpPr>
          <p:nvPr/>
        </p:nvCxnSpPr>
        <p:spPr>
          <a:xfrm>
            <a:off x="7628774" y="3445451"/>
            <a:ext cx="0" cy="2910150"/>
          </a:xfrm>
          <a:prstGeom prst="line">
            <a:avLst/>
          </a:prstGeom>
          <a:ln>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413358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42" fill="hold" nodeType="clickEffect">
                                  <p:stCondLst>
                                    <p:cond delay="0"/>
                                  </p:stCondLst>
                                  <p:childTnLst>
                                    <p:set>
                                      <p:cBhvr>
                                        <p:cTn id="6" dur="1" fill="hold">
                                          <p:stCondLst>
                                            <p:cond delay="0"/>
                                          </p:stCondLst>
                                        </p:cTn>
                                        <p:tgtEl>
                                          <p:spTgt spid="70"/>
                                        </p:tgtEl>
                                        <p:attrNameLst>
                                          <p:attrName>style.visibility</p:attrName>
                                        </p:attrNameLst>
                                      </p:cBhvr>
                                      <p:to>
                                        <p:strVal val="visible"/>
                                      </p:to>
                                    </p:set>
                                    <p:animEffect transition="in" filter="barn(outHorizontal)">
                                      <p:cBhvr>
                                        <p:cTn id="7" dur="500"/>
                                        <p:tgtEl>
                                          <p:spTgt spid="70"/>
                                        </p:tgtEl>
                                      </p:cBhvr>
                                    </p:animEffect>
                                  </p:childTnLst>
                                </p:cTn>
                              </p:par>
                              <p:par>
                                <p:cTn id="8" presetID="22" presetClass="entr" presetSubtype="4" fill="hold" nodeType="withEffect">
                                  <p:stCondLst>
                                    <p:cond delay="0"/>
                                  </p:stCondLst>
                                  <p:childTnLst>
                                    <p:set>
                                      <p:cBhvr>
                                        <p:cTn id="9" dur="1" fill="hold">
                                          <p:stCondLst>
                                            <p:cond delay="0"/>
                                          </p:stCondLst>
                                        </p:cTn>
                                        <p:tgtEl>
                                          <p:spTgt spid="75"/>
                                        </p:tgtEl>
                                        <p:attrNameLst>
                                          <p:attrName>style.visibility</p:attrName>
                                        </p:attrNameLst>
                                      </p:cBhvr>
                                      <p:to>
                                        <p:strVal val="visible"/>
                                      </p:to>
                                    </p:set>
                                    <p:animEffect transition="in" filter="wipe(down)">
                                      <p:cBhvr>
                                        <p:cTn id="10" dur="500"/>
                                        <p:tgtEl>
                                          <p:spTgt spid="75"/>
                                        </p:tgtEl>
                                      </p:cBhvr>
                                    </p:animEffect>
                                  </p:childTnLst>
                                </p:cTn>
                              </p:par>
                              <p:par>
                                <p:cTn id="11" presetID="22" presetClass="entr" presetSubtype="4" fill="hold" nodeType="withEffect">
                                  <p:stCondLst>
                                    <p:cond delay="0"/>
                                  </p:stCondLst>
                                  <p:childTnLst>
                                    <p:set>
                                      <p:cBhvr>
                                        <p:cTn id="12" dur="1" fill="hold">
                                          <p:stCondLst>
                                            <p:cond delay="0"/>
                                          </p:stCondLst>
                                        </p:cTn>
                                        <p:tgtEl>
                                          <p:spTgt spid="69"/>
                                        </p:tgtEl>
                                        <p:attrNameLst>
                                          <p:attrName>style.visibility</p:attrName>
                                        </p:attrNameLst>
                                      </p:cBhvr>
                                      <p:to>
                                        <p:strVal val="visible"/>
                                      </p:to>
                                    </p:set>
                                    <p:animEffect transition="in" filter="wipe(down)">
                                      <p:cBhvr>
                                        <p:cTn id="13" dur="500"/>
                                        <p:tgtEl>
                                          <p:spTgt spid="69"/>
                                        </p:tgtEl>
                                      </p:cBhvr>
                                    </p:animEffect>
                                  </p:childTnLst>
                                </p:cTn>
                              </p:par>
                              <p:par>
                                <p:cTn id="14" presetID="22" presetClass="entr" presetSubtype="1" fill="hold" nodeType="withEffect">
                                  <p:stCondLst>
                                    <p:cond delay="0"/>
                                  </p:stCondLst>
                                  <p:childTnLst>
                                    <p:set>
                                      <p:cBhvr>
                                        <p:cTn id="15" dur="1" fill="hold">
                                          <p:stCondLst>
                                            <p:cond delay="0"/>
                                          </p:stCondLst>
                                        </p:cTn>
                                        <p:tgtEl>
                                          <p:spTgt spid="76"/>
                                        </p:tgtEl>
                                        <p:attrNameLst>
                                          <p:attrName>style.visibility</p:attrName>
                                        </p:attrNameLst>
                                      </p:cBhvr>
                                      <p:to>
                                        <p:strVal val="visible"/>
                                      </p:to>
                                    </p:set>
                                    <p:animEffect transition="in" filter="wipe(up)">
                                      <p:cBhvr>
                                        <p:cTn id="16" dur="500"/>
                                        <p:tgtEl>
                                          <p:spTgt spid="76"/>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71"/>
                                        </p:tgtEl>
                                        <p:attrNameLst>
                                          <p:attrName>style.visibility</p:attrName>
                                        </p:attrNameLst>
                                      </p:cBhvr>
                                      <p:to>
                                        <p:strVal val="visible"/>
                                      </p:to>
                                    </p:set>
                                    <p:animEffect transition="in" filter="fade">
                                      <p:cBhvr>
                                        <p:cTn id="20" dur="500"/>
                                        <p:tgtEl>
                                          <p:spTgt spid="71"/>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72"/>
                                        </p:tgtEl>
                                        <p:attrNameLst>
                                          <p:attrName>style.visibility</p:attrName>
                                        </p:attrNameLst>
                                      </p:cBhvr>
                                      <p:to>
                                        <p:strVal val="visible"/>
                                      </p:to>
                                    </p:set>
                                    <p:animEffect transition="in" filter="fade">
                                      <p:cBhvr>
                                        <p:cTn id="23" dur="500"/>
                                        <p:tgtEl>
                                          <p:spTgt spid="7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73"/>
                                        </p:tgtEl>
                                        <p:attrNameLst>
                                          <p:attrName>style.visibility</p:attrName>
                                        </p:attrNameLst>
                                      </p:cBhvr>
                                      <p:to>
                                        <p:strVal val="visible"/>
                                      </p:to>
                                    </p:set>
                                    <p:animEffect transition="in" filter="fade">
                                      <p:cBhvr>
                                        <p:cTn id="26" dur="500"/>
                                        <p:tgtEl>
                                          <p:spTgt spid="73"/>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74"/>
                                        </p:tgtEl>
                                        <p:attrNameLst>
                                          <p:attrName>style.visibility</p:attrName>
                                        </p:attrNameLst>
                                      </p:cBhvr>
                                      <p:to>
                                        <p:strVal val="visible"/>
                                      </p:to>
                                    </p:set>
                                    <p:animEffect transition="in" filter="fade">
                                      <p:cBhvr>
                                        <p:cTn id="29" dur="500"/>
                                        <p:tgtEl>
                                          <p:spTgt spid="74"/>
                                        </p:tgtEl>
                                      </p:cBhvr>
                                    </p:animEffect>
                                  </p:childTnLst>
                                </p:cTn>
                              </p:par>
                            </p:childTnLst>
                          </p:cTn>
                        </p:par>
                        <p:par>
                          <p:cTn id="30" fill="hold">
                            <p:stCondLst>
                              <p:cond delay="1000"/>
                            </p:stCondLst>
                            <p:childTnLst>
                              <p:par>
                                <p:cTn id="31" presetID="10" presetClass="entr" presetSubtype="0" fill="hold" grpId="0" nodeType="afterEffect">
                                  <p:stCondLst>
                                    <p:cond delay="0"/>
                                  </p:stCondLst>
                                  <p:childTnLst>
                                    <p:set>
                                      <p:cBhvr>
                                        <p:cTn id="32" dur="1" fill="hold">
                                          <p:stCondLst>
                                            <p:cond delay="0"/>
                                          </p:stCondLst>
                                        </p:cTn>
                                        <p:tgtEl>
                                          <p:spTgt spid="40"/>
                                        </p:tgtEl>
                                        <p:attrNameLst>
                                          <p:attrName>style.visibility</p:attrName>
                                        </p:attrNameLst>
                                      </p:cBhvr>
                                      <p:to>
                                        <p:strVal val="visible"/>
                                      </p:to>
                                    </p:set>
                                    <p:animEffect transition="in" filter="fade">
                                      <p:cBhvr>
                                        <p:cTn id="33" dur="500"/>
                                        <p:tgtEl>
                                          <p:spTgt spid="40"/>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45"/>
                                        </p:tgtEl>
                                        <p:attrNameLst>
                                          <p:attrName>style.visibility</p:attrName>
                                        </p:attrNameLst>
                                      </p:cBhvr>
                                      <p:to>
                                        <p:strVal val="visible"/>
                                      </p:to>
                                    </p:set>
                                    <p:animEffect transition="in" filter="fade">
                                      <p:cBhvr>
                                        <p:cTn id="36" dur="500"/>
                                        <p:tgtEl>
                                          <p:spTgt spid="45"/>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48"/>
                                        </p:tgtEl>
                                        <p:attrNameLst>
                                          <p:attrName>style.visibility</p:attrName>
                                        </p:attrNameLst>
                                      </p:cBhvr>
                                      <p:to>
                                        <p:strVal val="visible"/>
                                      </p:to>
                                    </p:set>
                                    <p:animEffect transition="in" filter="fade">
                                      <p:cBhvr>
                                        <p:cTn id="39" dur="500"/>
                                        <p:tgtEl>
                                          <p:spTgt spid="48"/>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63"/>
                                        </p:tgtEl>
                                        <p:attrNameLst>
                                          <p:attrName>style.visibility</p:attrName>
                                        </p:attrNameLst>
                                      </p:cBhvr>
                                      <p:to>
                                        <p:strVal val="visible"/>
                                      </p:to>
                                    </p:set>
                                    <p:animEffect transition="in" filter="fade">
                                      <p:cBhvr>
                                        <p:cTn id="42" dur="500"/>
                                        <p:tgtEl>
                                          <p:spTgt spid="63"/>
                                        </p:tgtEl>
                                      </p:cBhvr>
                                    </p:animEffect>
                                  </p:childTnLst>
                                </p:cTn>
                              </p:par>
                            </p:childTnLst>
                          </p:cTn>
                        </p:par>
                        <p:par>
                          <p:cTn id="43" fill="hold">
                            <p:stCondLst>
                              <p:cond delay="1500"/>
                            </p:stCondLst>
                            <p:childTnLst>
                              <p:par>
                                <p:cTn id="44" presetID="10" presetClass="entr" presetSubtype="0" fill="hold" grpId="0" nodeType="afterEffect">
                                  <p:stCondLst>
                                    <p:cond delay="0"/>
                                  </p:stCondLst>
                                  <p:childTnLst>
                                    <p:set>
                                      <p:cBhvr>
                                        <p:cTn id="45" dur="1" fill="hold">
                                          <p:stCondLst>
                                            <p:cond delay="0"/>
                                          </p:stCondLst>
                                        </p:cTn>
                                        <p:tgtEl>
                                          <p:spTgt spid="42"/>
                                        </p:tgtEl>
                                        <p:attrNameLst>
                                          <p:attrName>style.visibility</p:attrName>
                                        </p:attrNameLst>
                                      </p:cBhvr>
                                      <p:to>
                                        <p:strVal val="visible"/>
                                      </p:to>
                                    </p:set>
                                    <p:animEffect transition="in" filter="fade">
                                      <p:cBhvr>
                                        <p:cTn id="46" dur="500"/>
                                        <p:tgtEl>
                                          <p:spTgt spid="42"/>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64"/>
                                        </p:tgtEl>
                                        <p:attrNameLst>
                                          <p:attrName>style.visibility</p:attrName>
                                        </p:attrNameLst>
                                      </p:cBhvr>
                                      <p:to>
                                        <p:strVal val="visible"/>
                                      </p:to>
                                    </p:set>
                                    <p:animEffect transition="in" filter="fade">
                                      <p:cBhvr>
                                        <p:cTn id="49" dur="500"/>
                                        <p:tgtEl>
                                          <p:spTgt spid="64"/>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56"/>
                                        </p:tgtEl>
                                        <p:attrNameLst>
                                          <p:attrName>style.visibility</p:attrName>
                                        </p:attrNameLst>
                                      </p:cBhvr>
                                      <p:to>
                                        <p:strVal val="visible"/>
                                      </p:to>
                                    </p:set>
                                    <p:animEffect transition="in" filter="fade">
                                      <p:cBhvr>
                                        <p:cTn id="52" dur="500"/>
                                        <p:tgtEl>
                                          <p:spTgt spid="56"/>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44"/>
                                        </p:tgtEl>
                                        <p:attrNameLst>
                                          <p:attrName>style.visibility</p:attrName>
                                        </p:attrNameLst>
                                      </p:cBhvr>
                                      <p:to>
                                        <p:strVal val="visible"/>
                                      </p:to>
                                    </p:set>
                                    <p:animEffect transition="in" filter="fade">
                                      <p:cBhvr>
                                        <p:cTn id="55" dur="500"/>
                                        <p:tgtEl>
                                          <p:spTgt spid="44"/>
                                        </p:tgtEl>
                                      </p:cBhvr>
                                    </p:animEffect>
                                  </p:childTnLst>
                                </p:cTn>
                              </p:par>
                            </p:childTnLst>
                          </p:cTn>
                        </p:par>
                        <p:par>
                          <p:cTn id="56" fill="hold">
                            <p:stCondLst>
                              <p:cond delay="2000"/>
                            </p:stCondLst>
                            <p:childTnLst>
                              <p:par>
                                <p:cTn id="57" presetID="10" presetClass="entr" presetSubtype="0" fill="hold" grpId="0" nodeType="afterEffect">
                                  <p:stCondLst>
                                    <p:cond delay="0"/>
                                  </p:stCondLst>
                                  <p:childTnLst>
                                    <p:set>
                                      <p:cBhvr>
                                        <p:cTn id="58" dur="1" fill="hold">
                                          <p:stCondLst>
                                            <p:cond delay="0"/>
                                          </p:stCondLst>
                                        </p:cTn>
                                        <p:tgtEl>
                                          <p:spTgt spid="41"/>
                                        </p:tgtEl>
                                        <p:attrNameLst>
                                          <p:attrName>style.visibility</p:attrName>
                                        </p:attrNameLst>
                                      </p:cBhvr>
                                      <p:to>
                                        <p:strVal val="visible"/>
                                      </p:to>
                                    </p:set>
                                    <p:animEffect transition="in" filter="fade">
                                      <p:cBhvr>
                                        <p:cTn id="59" dur="500"/>
                                        <p:tgtEl>
                                          <p:spTgt spid="41"/>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46"/>
                                        </p:tgtEl>
                                        <p:attrNameLst>
                                          <p:attrName>style.visibility</p:attrName>
                                        </p:attrNameLst>
                                      </p:cBhvr>
                                      <p:to>
                                        <p:strVal val="visible"/>
                                      </p:to>
                                    </p:set>
                                    <p:animEffect transition="in" filter="fade">
                                      <p:cBhvr>
                                        <p:cTn id="62" dur="500"/>
                                        <p:tgtEl>
                                          <p:spTgt spid="46"/>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58"/>
                                        </p:tgtEl>
                                        <p:attrNameLst>
                                          <p:attrName>style.visibility</p:attrName>
                                        </p:attrNameLst>
                                      </p:cBhvr>
                                      <p:to>
                                        <p:strVal val="visible"/>
                                      </p:to>
                                    </p:set>
                                    <p:animEffect transition="in" filter="fade">
                                      <p:cBhvr>
                                        <p:cTn id="65" dur="500"/>
                                        <p:tgtEl>
                                          <p:spTgt spid="58"/>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65"/>
                                        </p:tgtEl>
                                        <p:attrNameLst>
                                          <p:attrName>style.visibility</p:attrName>
                                        </p:attrNameLst>
                                      </p:cBhvr>
                                      <p:to>
                                        <p:strVal val="visible"/>
                                      </p:to>
                                    </p:set>
                                    <p:animEffect transition="in" filter="fade">
                                      <p:cBhvr>
                                        <p:cTn id="68" dur="500"/>
                                        <p:tgtEl>
                                          <p:spTgt spid="65"/>
                                        </p:tgtEl>
                                      </p:cBhvr>
                                    </p:animEffect>
                                  </p:childTnLst>
                                </p:cTn>
                              </p:par>
                            </p:childTnLst>
                          </p:cTn>
                        </p:par>
                        <p:par>
                          <p:cTn id="69" fill="hold">
                            <p:stCondLst>
                              <p:cond delay="2500"/>
                            </p:stCondLst>
                            <p:childTnLst>
                              <p:par>
                                <p:cTn id="70" presetID="10" presetClass="entr" presetSubtype="0" fill="hold" grpId="0" nodeType="afterEffect">
                                  <p:stCondLst>
                                    <p:cond delay="0"/>
                                  </p:stCondLst>
                                  <p:childTnLst>
                                    <p:set>
                                      <p:cBhvr>
                                        <p:cTn id="71" dur="1" fill="hold">
                                          <p:stCondLst>
                                            <p:cond delay="0"/>
                                          </p:stCondLst>
                                        </p:cTn>
                                        <p:tgtEl>
                                          <p:spTgt spid="43"/>
                                        </p:tgtEl>
                                        <p:attrNameLst>
                                          <p:attrName>style.visibility</p:attrName>
                                        </p:attrNameLst>
                                      </p:cBhvr>
                                      <p:to>
                                        <p:strVal val="visible"/>
                                      </p:to>
                                    </p:set>
                                    <p:animEffect transition="in" filter="fade">
                                      <p:cBhvr>
                                        <p:cTn id="72" dur="500"/>
                                        <p:tgtEl>
                                          <p:spTgt spid="43"/>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47"/>
                                        </p:tgtEl>
                                        <p:attrNameLst>
                                          <p:attrName>style.visibility</p:attrName>
                                        </p:attrNameLst>
                                      </p:cBhvr>
                                      <p:to>
                                        <p:strVal val="visible"/>
                                      </p:to>
                                    </p:set>
                                    <p:animEffect transition="in" filter="fade">
                                      <p:cBhvr>
                                        <p:cTn id="75" dur="500"/>
                                        <p:tgtEl>
                                          <p:spTgt spid="47"/>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62"/>
                                        </p:tgtEl>
                                        <p:attrNameLst>
                                          <p:attrName>style.visibility</p:attrName>
                                        </p:attrNameLst>
                                      </p:cBhvr>
                                      <p:to>
                                        <p:strVal val="visible"/>
                                      </p:to>
                                    </p:set>
                                    <p:animEffect transition="in" filter="fade">
                                      <p:cBhvr>
                                        <p:cTn id="78" dur="500"/>
                                        <p:tgtEl>
                                          <p:spTgt spid="62"/>
                                        </p:tgtEl>
                                      </p:cBhvr>
                                    </p:animEffect>
                                  </p:childTnLst>
                                </p:cTn>
                              </p:par>
                              <p:par>
                                <p:cTn id="79" presetID="10" presetClass="entr" presetSubtype="0" fill="hold" nodeType="withEffect">
                                  <p:stCondLst>
                                    <p:cond delay="0"/>
                                  </p:stCondLst>
                                  <p:childTnLst>
                                    <p:set>
                                      <p:cBhvr>
                                        <p:cTn id="80" dur="1" fill="hold">
                                          <p:stCondLst>
                                            <p:cond delay="0"/>
                                          </p:stCondLst>
                                        </p:cTn>
                                        <p:tgtEl>
                                          <p:spTgt spid="66"/>
                                        </p:tgtEl>
                                        <p:attrNameLst>
                                          <p:attrName>style.visibility</p:attrName>
                                        </p:attrNameLst>
                                      </p:cBhvr>
                                      <p:to>
                                        <p:strVal val="visible"/>
                                      </p:to>
                                    </p:set>
                                    <p:animEffect transition="in" filter="fade">
                                      <p:cBhvr>
                                        <p:cTn id="81" dur="5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41" grpId="0"/>
      <p:bldP spid="42" grpId="0"/>
      <p:bldP spid="43" grpId="0"/>
      <p:bldP spid="44" grpId="0"/>
      <p:bldP spid="45" grpId="0"/>
      <p:bldP spid="46" grpId="0"/>
      <p:bldP spid="47" grpId="0"/>
      <p:bldP spid="48" grpId="0"/>
      <p:bldP spid="56" grpId="0"/>
      <p:bldP spid="58" grpId="0"/>
      <p:bldP spid="62" grpId="0"/>
      <p:bldP spid="63" grpId="0" animBg="1"/>
      <p:bldP spid="64" grpId="0" animBg="1"/>
      <p:bldP spid="65" grpId="0" animBg="1"/>
      <p:bldP spid="71" grpId="0" animBg="1"/>
      <p:bldP spid="72" grpId="0"/>
      <p:bldP spid="73" grpId="0"/>
      <p:bldP spid="7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0" y="354827"/>
            <a:ext cx="2797810" cy="745312"/>
          </a:xfrm>
        </p:spPr>
        <p:txBody>
          <a:bodyPr/>
          <a:lstStyle/>
          <a:p>
            <a:pPr>
              <a:tabLst>
                <a:tab pos="6892527" algn="l"/>
              </a:tabLst>
            </a:pPr>
            <a:r>
              <a:rPr lang="en-US" sz="4000">
                <a:solidFill>
                  <a:schemeClr val="accent1"/>
                </a:solidFill>
              </a:rPr>
              <a:t>Azure Disks</a:t>
            </a:r>
          </a:p>
        </p:txBody>
      </p:sp>
      <p:cxnSp>
        <p:nvCxnSpPr>
          <p:cNvPr id="27" name="Straight Connector 26"/>
          <p:cNvCxnSpPr>
            <a:cxnSpLocks/>
          </p:cNvCxnSpPr>
          <p:nvPr/>
        </p:nvCxnSpPr>
        <p:spPr>
          <a:xfrm flipV="1">
            <a:off x="7101915" y="1149388"/>
            <a:ext cx="1" cy="3566160"/>
          </a:xfrm>
          <a:prstGeom prst="line">
            <a:avLst/>
          </a:prstGeom>
          <a:ln w="63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2255728" y="1162050"/>
            <a:ext cx="2622394" cy="422525"/>
          </a:xfrm>
          <a:prstGeom prst="rect">
            <a:avLst/>
          </a:prstGeom>
          <a:noFill/>
        </p:spPr>
        <p:txBody>
          <a:bodyPr wrap="square" lIns="179285" tIns="143428" rIns="179285" bIns="143428"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60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Performance Tiers</a:t>
            </a:r>
          </a:p>
        </p:txBody>
      </p:sp>
      <p:sp>
        <p:nvSpPr>
          <p:cNvPr id="44" name="monitor" title="Icon of a monitor">
            <a:extLst>
              <a:ext uri="{FF2B5EF4-FFF2-40B4-BE49-F238E27FC236}">
                <a16:creationId xmlns:a16="http://schemas.microsoft.com/office/drawing/2014/main" id="{83A3C205-6B3F-4008-9655-AE9AEDA17D9F}"/>
              </a:ext>
            </a:extLst>
          </p:cNvPr>
          <p:cNvSpPr>
            <a:spLocks noChangeAspect="1" noEditPoints="1"/>
          </p:cNvSpPr>
          <p:nvPr/>
        </p:nvSpPr>
        <p:spPr bwMode="auto">
          <a:xfrm>
            <a:off x="713239" y="2078655"/>
            <a:ext cx="1183282" cy="906859"/>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7" name="monitor" title="Icon of a monitor">
            <a:extLst>
              <a:ext uri="{FF2B5EF4-FFF2-40B4-BE49-F238E27FC236}">
                <a16:creationId xmlns:a16="http://schemas.microsoft.com/office/drawing/2014/main" id="{FD7FCEEE-A493-425E-9233-6F7A806F57C8}"/>
              </a:ext>
            </a:extLst>
          </p:cNvPr>
          <p:cNvSpPr>
            <a:spLocks noChangeAspect="1" noEditPoints="1"/>
          </p:cNvSpPr>
          <p:nvPr/>
        </p:nvSpPr>
        <p:spPr bwMode="auto">
          <a:xfrm>
            <a:off x="5045323" y="2078655"/>
            <a:ext cx="1183282" cy="906859"/>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3" name="Group 2">
            <a:extLst>
              <a:ext uri="{FF2B5EF4-FFF2-40B4-BE49-F238E27FC236}">
                <a16:creationId xmlns:a16="http://schemas.microsoft.com/office/drawing/2014/main" id="{15615455-B3D9-4429-AD47-44F845F4853A}"/>
              </a:ext>
            </a:extLst>
          </p:cNvPr>
          <p:cNvGrpSpPr/>
          <p:nvPr/>
        </p:nvGrpSpPr>
        <p:grpSpPr>
          <a:xfrm>
            <a:off x="5045319" y="3151058"/>
            <a:ext cx="1183280" cy="350778"/>
            <a:chOff x="5182487" y="3350427"/>
            <a:chExt cx="1183280" cy="350778"/>
          </a:xfrm>
        </p:grpSpPr>
        <p:sp>
          <p:nvSpPr>
            <p:cNvPr id="48" name="StorageOptical_E958" title="Icon of a hard disk">
              <a:extLst>
                <a:ext uri="{FF2B5EF4-FFF2-40B4-BE49-F238E27FC236}">
                  <a16:creationId xmlns:a16="http://schemas.microsoft.com/office/drawing/2014/main" id="{CFA19A33-B3EA-457B-9B3E-488777B5E1AF}"/>
                </a:ext>
              </a:extLst>
            </p:cNvPr>
            <p:cNvSpPr>
              <a:spLocks noChangeAspect="1" noEditPoints="1"/>
            </p:cNvSpPr>
            <p:nvPr/>
          </p:nvSpPr>
          <p:spPr bwMode="auto">
            <a:xfrm>
              <a:off x="5182487" y="3350427"/>
              <a:ext cx="350694" cy="350778"/>
            </a:xfrm>
            <a:custGeom>
              <a:avLst/>
              <a:gdLst>
                <a:gd name="T0" fmla="*/ 3750 w 3750"/>
                <a:gd name="T1" fmla="*/ 1875 h 3750"/>
                <a:gd name="T2" fmla="*/ 1875 w 3750"/>
                <a:gd name="T3" fmla="*/ 3750 h 3750"/>
                <a:gd name="T4" fmla="*/ 0 w 3750"/>
                <a:gd name="T5" fmla="*/ 1875 h 3750"/>
                <a:gd name="T6" fmla="*/ 1875 w 3750"/>
                <a:gd name="T7" fmla="*/ 0 h 3750"/>
                <a:gd name="T8" fmla="*/ 3750 w 3750"/>
                <a:gd name="T9" fmla="*/ 1875 h 3750"/>
                <a:gd name="T10" fmla="*/ 1875 w 3750"/>
                <a:gd name="T11" fmla="*/ 1500 h 3750"/>
                <a:gd name="T12" fmla="*/ 1500 w 3750"/>
                <a:gd name="T13" fmla="*/ 1875 h 3750"/>
                <a:gd name="T14" fmla="*/ 1875 w 3750"/>
                <a:gd name="T15" fmla="*/ 2250 h 3750"/>
                <a:gd name="T16" fmla="*/ 2250 w 3750"/>
                <a:gd name="T17" fmla="*/ 1875 h 3750"/>
                <a:gd name="T18" fmla="*/ 1875 w 3750"/>
                <a:gd name="T19" fmla="*/ 1500 h 3750"/>
                <a:gd name="T20" fmla="*/ 2463 w 3750"/>
                <a:gd name="T21" fmla="*/ 2463 h 3750"/>
                <a:gd name="T22" fmla="*/ 2918 w 3750"/>
                <a:gd name="T23" fmla="*/ 2918 h 3750"/>
                <a:gd name="T24" fmla="*/ 832 w 3750"/>
                <a:gd name="T25" fmla="*/ 832 h 3750"/>
                <a:gd name="T26" fmla="*/ 1287 w 3750"/>
                <a:gd name="T27" fmla="*/ 1287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3750">
                  <a:moveTo>
                    <a:pt x="3750" y="1875"/>
                  </a:moveTo>
                  <a:cubicBezTo>
                    <a:pt x="3750" y="2911"/>
                    <a:pt x="2911" y="3750"/>
                    <a:pt x="1875" y="3750"/>
                  </a:cubicBezTo>
                  <a:cubicBezTo>
                    <a:pt x="839" y="3750"/>
                    <a:pt x="0" y="2911"/>
                    <a:pt x="0" y="1875"/>
                  </a:cubicBezTo>
                  <a:cubicBezTo>
                    <a:pt x="0" y="839"/>
                    <a:pt x="839" y="0"/>
                    <a:pt x="1875" y="0"/>
                  </a:cubicBezTo>
                  <a:cubicBezTo>
                    <a:pt x="2911" y="0"/>
                    <a:pt x="3750" y="839"/>
                    <a:pt x="3750" y="1875"/>
                  </a:cubicBezTo>
                  <a:close/>
                  <a:moveTo>
                    <a:pt x="1875" y="1500"/>
                  </a:moveTo>
                  <a:cubicBezTo>
                    <a:pt x="1668" y="1500"/>
                    <a:pt x="1500" y="1668"/>
                    <a:pt x="1500" y="1875"/>
                  </a:cubicBezTo>
                  <a:cubicBezTo>
                    <a:pt x="1500" y="2082"/>
                    <a:pt x="1668" y="2250"/>
                    <a:pt x="1875" y="2250"/>
                  </a:cubicBezTo>
                  <a:cubicBezTo>
                    <a:pt x="2082" y="2250"/>
                    <a:pt x="2250" y="2082"/>
                    <a:pt x="2250" y="1875"/>
                  </a:cubicBezTo>
                  <a:cubicBezTo>
                    <a:pt x="2250" y="1668"/>
                    <a:pt x="2082" y="1500"/>
                    <a:pt x="1875" y="1500"/>
                  </a:cubicBezTo>
                  <a:close/>
                  <a:moveTo>
                    <a:pt x="2463" y="2463"/>
                  </a:moveTo>
                  <a:cubicBezTo>
                    <a:pt x="2918" y="2918"/>
                    <a:pt x="2918" y="2918"/>
                    <a:pt x="2918" y="2918"/>
                  </a:cubicBezTo>
                  <a:moveTo>
                    <a:pt x="832" y="832"/>
                  </a:moveTo>
                  <a:cubicBezTo>
                    <a:pt x="1287" y="1287"/>
                    <a:pt x="1287" y="1287"/>
                    <a:pt x="1287" y="1287"/>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
          <p:nvSpPr>
            <p:cNvPr id="49" name="StorageOptical_E958" title="Icon of a hard disk">
              <a:extLst>
                <a:ext uri="{FF2B5EF4-FFF2-40B4-BE49-F238E27FC236}">
                  <a16:creationId xmlns:a16="http://schemas.microsoft.com/office/drawing/2014/main" id="{74A73990-E6F9-40EA-8392-D4CF4159A71C}"/>
                </a:ext>
              </a:extLst>
            </p:cNvPr>
            <p:cNvSpPr>
              <a:spLocks noChangeAspect="1" noEditPoints="1"/>
            </p:cNvSpPr>
            <p:nvPr/>
          </p:nvSpPr>
          <p:spPr bwMode="auto">
            <a:xfrm>
              <a:off x="6015073" y="3350427"/>
              <a:ext cx="350694" cy="350778"/>
            </a:xfrm>
            <a:custGeom>
              <a:avLst/>
              <a:gdLst>
                <a:gd name="T0" fmla="*/ 3750 w 3750"/>
                <a:gd name="T1" fmla="*/ 1875 h 3750"/>
                <a:gd name="T2" fmla="*/ 1875 w 3750"/>
                <a:gd name="T3" fmla="*/ 3750 h 3750"/>
                <a:gd name="T4" fmla="*/ 0 w 3750"/>
                <a:gd name="T5" fmla="*/ 1875 h 3750"/>
                <a:gd name="T6" fmla="*/ 1875 w 3750"/>
                <a:gd name="T7" fmla="*/ 0 h 3750"/>
                <a:gd name="T8" fmla="*/ 3750 w 3750"/>
                <a:gd name="T9" fmla="*/ 1875 h 3750"/>
                <a:gd name="T10" fmla="*/ 1875 w 3750"/>
                <a:gd name="T11" fmla="*/ 1500 h 3750"/>
                <a:gd name="T12" fmla="*/ 1500 w 3750"/>
                <a:gd name="T13" fmla="*/ 1875 h 3750"/>
                <a:gd name="T14" fmla="*/ 1875 w 3750"/>
                <a:gd name="T15" fmla="*/ 2250 h 3750"/>
                <a:gd name="T16" fmla="*/ 2250 w 3750"/>
                <a:gd name="T17" fmla="*/ 1875 h 3750"/>
                <a:gd name="T18" fmla="*/ 1875 w 3750"/>
                <a:gd name="T19" fmla="*/ 1500 h 3750"/>
                <a:gd name="T20" fmla="*/ 2463 w 3750"/>
                <a:gd name="T21" fmla="*/ 2463 h 3750"/>
                <a:gd name="T22" fmla="*/ 2918 w 3750"/>
                <a:gd name="T23" fmla="*/ 2918 h 3750"/>
                <a:gd name="T24" fmla="*/ 832 w 3750"/>
                <a:gd name="T25" fmla="*/ 832 h 3750"/>
                <a:gd name="T26" fmla="*/ 1287 w 3750"/>
                <a:gd name="T27" fmla="*/ 1287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3750">
                  <a:moveTo>
                    <a:pt x="3750" y="1875"/>
                  </a:moveTo>
                  <a:cubicBezTo>
                    <a:pt x="3750" y="2911"/>
                    <a:pt x="2911" y="3750"/>
                    <a:pt x="1875" y="3750"/>
                  </a:cubicBezTo>
                  <a:cubicBezTo>
                    <a:pt x="839" y="3750"/>
                    <a:pt x="0" y="2911"/>
                    <a:pt x="0" y="1875"/>
                  </a:cubicBezTo>
                  <a:cubicBezTo>
                    <a:pt x="0" y="839"/>
                    <a:pt x="839" y="0"/>
                    <a:pt x="1875" y="0"/>
                  </a:cubicBezTo>
                  <a:cubicBezTo>
                    <a:pt x="2911" y="0"/>
                    <a:pt x="3750" y="839"/>
                    <a:pt x="3750" y="1875"/>
                  </a:cubicBezTo>
                  <a:close/>
                  <a:moveTo>
                    <a:pt x="1875" y="1500"/>
                  </a:moveTo>
                  <a:cubicBezTo>
                    <a:pt x="1668" y="1500"/>
                    <a:pt x="1500" y="1668"/>
                    <a:pt x="1500" y="1875"/>
                  </a:cubicBezTo>
                  <a:cubicBezTo>
                    <a:pt x="1500" y="2082"/>
                    <a:pt x="1668" y="2250"/>
                    <a:pt x="1875" y="2250"/>
                  </a:cubicBezTo>
                  <a:cubicBezTo>
                    <a:pt x="2082" y="2250"/>
                    <a:pt x="2250" y="2082"/>
                    <a:pt x="2250" y="1875"/>
                  </a:cubicBezTo>
                  <a:cubicBezTo>
                    <a:pt x="2250" y="1668"/>
                    <a:pt x="2082" y="1500"/>
                    <a:pt x="1875" y="1500"/>
                  </a:cubicBezTo>
                  <a:close/>
                  <a:moveTo>
                    <a:pt x="2463" y="2463"/>
                  </a:moveTo>
                  <a:cubicBezTo>
                    <a:pt x="2918" y="2918"/>
                    <a:pt x="2918" y="2918"/>
                    <a:pt x="2918" y="2918"/>
                  </a:cubicBezTo>
                  <a:moveTo>
                    <a:pt x="832" y="832"/>
                  </a:moveTo>
                  <a:cubicBezTo>
                    <a:pt x="1287" y="1287"/>
                    <a:pt x="1287" y="1287"/>
                    <a:pt x="1287" y="1287"/>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
          <p:nvSpPr>
            <p:cNvPr id="50" name="StorageOptical_E958" title="Icon of a hard disk">
              <a:extLst>
                <a:ext uri="{FF2B5EF4-FFF2-40B4-BE49-F238E27FC236}">
                  <a16:creationId xmlns:a16="http://schemas.microsoft.com/office/drawing/2014/main" id="{4452460D-E657-45DD-83B0-516C0F5CD6A2}"/>
                </a:ext>
              </a:extLst>
            </p:cNvPr>
            <p:cNvSpPr>
              <a:spLocks noChangeAspect="1" noEditPoints="1"/>
            </p:cNvSpPr>
            <p:nvPr/>
          </p:nvSpPr>
          <p:spPr bwMode="auto">
            <a:xfrm>
              <a:off x="5598780" y="3350427"/>
              <a:ext cx="350694" cy="350778"/>
            </a:xfrm>
            <a:custGeom>
              <a:avLst/>
              <a:gdLst>
                <a:gd name="T0" fmla="*/ 3750 w 3750"/>
                <a:gd name="T1" fmla="*/ 1875 h 3750"/>
                <a:gd name="T2" fmla="*/ 1875 w 3750"/>
                <a:gd name="T3" fmla="*/ 3750 h 3750"/>
                <a:gd name="T4" fmla="*/ 0 w 3750"/>
                <a:gd name="T5" fmla="*/ 1875 h 3750"/>
                <a:gd name="T6" fmla="*/ 1875 w 3750"/>
                <a:gd name="T7" fmla="*/ 0 h 3750"/>
                <a:gd name="T8" fmla="*/ 3750 w 3750"/>
                <a:gd name="T9" fmla="*/ 1875 h 3750"/>
                <a:gd name="T10" fmla="*/ 1875 w 3750"/>
                <a:gd name="T11" fmla="*/ 1500 h 3750"/>
                <a:gd name="T12" fmla="*/ 1500 w 3750"/>
                <a:gd name="T13" fmla="*/ 1875 h 3750"/>
                <a:gd name="T14" fmla="*/ 1875 w 3750"/>
                <a:gd name="T15" fmla="*/ 2250 h 3750"/>
                <a:gd name="T16" fmla="*/ 2250 w 3750"/>
                <a:gd name="T17" fmla="*/ 1875 h 3750"/>
                <a:gd name="T18" fmla="*/ 1875 w 3750"/>
                <a:gd name="T19" fmla="*/ 1500 h 3750"/>
                <a:gd name="T20" fmla="*/ 2463 w 3750"/>
                <a:gd name="T21" fmla="*/ 2463 h 3750"/>
                <a:gd name="T22" fmla="*/ 2918 w 3750"/>
                <a:gd name="T23" fmla="*/ 2918 h 3750"/>
                <a:gd name="T24" fmla="*/ 832 w 3750"/>
                <a:gd name="T25" fmla="*/ 832 h 3750"/>
                <a:gd name="T26" fmla="*/ 1287 w 3750"/>
                <a:gd name="T27" fmla="*/ 1287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3750">
                  <a:moveTo>
                    <a:pt x="3750" y="1875"/>
                  </a:moveTo>
                  <a:cubicBezTo>
                    <a:pt x="3750" y="2911"/>
                    <a:pt x="2911" y="3750"/>
                    <a:pt x="1875" y="3750"/>
                  </a:cubicBezTo>
                  <a:cubicBezTo>
                    <a:pt x="839" y="3750"/>
                    <a:pt x="0" y="2911"/>
                    <a:pt x="0" y="1875"/>
                  </a:cubicBezTo>
                  <a:cubicBezTo>
                    <a:pt x="0" y="839"/>
                    <a:pt x="839" y="0"/>
                    <a:pt x="1875" y="0"/>
                  </a:cubicBezTo>
                  <a:cubicBezTo>
                    <a:pt x="2911" y="0"/>
                    <a:pt x="3750" y="839"/>
                    <a:pt x="3750" y="1875"/>
                  </a:cubicBezTo>
                  <a:close/>
                  <a:moveTo>
                    <a:pt x="1875" y="1500"/>
                  </a:moveTo>
                  <a:cubicBezTo>
                    <a:pt x="1668" y="1500"/>
                    <a:pt x="1500" y="1668"/>
                    <a:pt x="1500" y="1875"/>
                  </a:cubicBezTo>
                  <a:cubicBezTo>
                    <a:pt x="1500" y="2082"/>
                    <a:pt x="1668" y="2250"/>
                    <a:pt x="1875" y="2250"/>
                  </a:cubicBezTo>
                  <a:cubicBezTo>
                    <a:pt x="2082" y="2250"/>
                    <a:pt x="2250" y="2082"/>
                    <a:pt x="2250" y="1875"/>
                  </a:cubicBezTo>
                  <a:cubicBezTo>
                    <a:pt x="2250" y="1668"/>
                    <a:pt x="2082" y="1500"/>
                    <a:pt x="1875" y="1500"/>
                  </a:cubicBezTo>
                  <a:close/>
                  <a:moveTo>
                    <a:pt x="2463" y="2463"/>
                  </a:moveTo>
                  <a:cubicBezTo>
                    <a:pt x="2918" y="2918"/>
                    <a:pt x="2918" y="2918"/>
                    <a:pt x="2918" y="2918"/>
                  </a:cubicBezTo>
                  <a:moveTo>
                    <a:pt x="832" y="832"/>
                  </a:moveTo>
                  <a:cubicBezTo>
                    <a:pt x="1287" y="1287"/>
                    <a:pt x="1287" y="1287"/>
                    <a:pt x="1287" y="1287"/>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grpSp>
      <p:grpSp>
        <p:nvGrpSpPr>
          <p:cNvPr id="51" name="Group 50">
            <a:extLst>
              <a:ext uri="{FF2B5EF4-FFF2-40B4-BE49-F238E27FC236}">
                <a16:creationId xmlns:a16="http://schemas.microsoft.com/office/drawing/2014/main" id="{EC2FF695-3B71-4C65-89CA-3F2888D72F71}"/>
              </a:ext>
            </a:extLst>
          </p:cNvPr>
          <p:cNvGrpSpPr/>
          <p:nvPr/>
        </p:nvGrpSpPr>
        <p:grpSpPr>
          <a:xfrm>
            <a:off x="709969" y="3140320"/>
            <a:ext cx="1183281" cy="350778"/>
            <a:chOff x="3453526" y="4053245"/>
            <a:chExt cx="1568334" cy="464925"/>
          </a:xfrm>
        </p:grpSpPr>
        <p:sp>
          <p:nvSpPr>
            <p:cNvPr id="52" name="StorageOptical_E958" title="Icon of a hard disk">
              <a:extLst>
                <a:ext uri="{FF2B5EF4-FFF2-40B4-BE49-F238E27FC236}">
                  <a16:creationId xmlns:a16="http://schemas.microsoft.com/office/drawing/2014/main" id="{2691CADF-D35F-4158-8293-403ED6BECBE6}"/>
                </a:ext>
              </a:extLst>
            </p:cNvPr>
            <p:cNvSpPr>
              <a:spLocks noChangeAspect="1" noEditPoints="1"/>
            </p:cNvSpPr>
            <p:nvPr/>
          </p:nvSpPr>
          <p:spPr bwMode="auto">
            <a:xfrm>
              <a:off x="3453526" y="4053245"/>
              <a:ext cx="464814" cy="464925"/>
            </a:xfrm>
            <a:custGeom>
              <a:avLst/>
              <a:gdLst>
                <a:gd name="T0" fmla="*/ 3750 w 3750"/>
                <a:gd name="T1" fmla="*/ 1875 h 3750"/>
                <a:gd name="T2" fmla="*/ 1875 w 3750"/>
                <a:gd name="T3" fmla="*/ 3750 h 3750"/>
                <a:gd name="T4" fmla="*/ 0 w 3750"/>
                <a:gd name="T5" fmla="*/ 1875 h 3750"/>
                <a:gd name="T6" fmla="*/ 1875 w 3750"/>
                <a:gd name="T7" fmla="*/ 0 h 3750"/>
                <a:gd name="T8" fmla="*/ 3750 w 3750"/>
                <a:gd name="T9" fmla="*/ 1875 h 3750"/>
                <a:gd name="T10" fmla="*/ 1875 w 3750"/>
                <a:gd name="T11" fmla="*/ 1500 h 3750"/>
                <a:gd name="T12" fmla="*/ 1500 w 3750"/>
                <a:gd name="T13" fmla="*/ 1875 h 3750"/>
                <a:gd name="T14" fmla="*/ 1875 w 3750"/>
                <a:gd name="T15" fmla="*/ 2250 h 3750"/>
                <a:gd name="T16" fmla="*/ 2250 w 3750"/>
                <a:gd name="T17" fmla="*/ 1875 h 3750"/>
                <a:gd name="T18" fmla="*/ 1875 w 3750"/>
                <a:gd name="T19" fmla="*/ 1500 h 3750"/>
                <a:gd name="T20" fmla="*/ 2463 w 3750"/>
                <a:gd name="T21" fmla="*/ 2463 h 3750"/>
                <a:gd name="T22" fmla="*/ 2918 w 3750"/>
                <a:gd name="T23" fmla="*/ 2918 h 3750"/>
                <a:gd name="T24" fmla="*/ 832 w 3750"/>
                <a:gd name="T25" fmla="*/ 832 h 3750"/>
                <a:gd name="T26" fmla="*/ 1287 w 3750"/>
                <a:gd name="T27" fmla="*/ 1287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3750">
                  <a:moveTo>
                    <a:pt x="3750" y="1875"/>
                  </a:moveTo>
                  <a:cubicBezTo>
                    <a:pt x="3750" y="2911"/>
                    <a:pt x="2911" y="3750"/>
                    <a:pt x="1875" y="3750"/>
                  </a:cubicBezTo>
                  <a:cubicBezTo>
                    <a:pt x="839" y="3750"/>
                    <a:pt x="0" y="2911"/>
                    <a:pt x="0" y="1875"/>
                  </a:cubicBezTo>
                  <a:cubicBezTo>
                    <a:pt x="0" y="839"/>
                    <a:pt x="839" y="0"/>
                    <a:pt x="1875" y="0"/>
                  </a:cubicBezTo>
                  <a:cubicBezTo>
                    <a:pt x="2911" y="0"/>
                    <a:pt x="3750" y="839"/>
                    <a:pt x="3750" y="1875"/>
                  </a:cubicBezTo>
                  <a:close/>
                  <a:moveTo>
                    <a:pt x="1875" y="1500"/>
                  </a:moveTo>
                  <a:cubicBezTo>
                    <a:pt x="1668" y="1500"/>
                    <a:pt x="1500" y="1668"/>
                    <a:pt x="1500" y="1875"/>
                  </a:cubicBezTo>
                  <a:cubicBezTo>
                    <a:pt x="1500" y="2082"/>
                    <a:pt x="1668" y="2250"/>
                    <a:pt x="1875" y="2250"/>
                  </a:cubicBezTo>
                  <a:cubicBezTo>
                    <a:pt x="2082" y="2250"/>
                    <a:pt x="2250" y="2082"/>
                    <a:pt x="2250" y="1875"/>
                  </a:cubicBezTo>
                  <a:cubicBezTo>
                    <a:pt x="2250" y="1668"/>
                    <a:pt x="2082" y="1500"/>
                    <a:pt x="1875" y="1500"/>
                  </a:cubicBezTo>
                  <a:close/>
                  <a:moveTo>
                    <a:pt x="2463" y="2463"/>
                  </a:moveTo>
                  <a:cubicBezTo>
                    <a:pt x="2918" y="2918"/>
                    <a:pt x="2918" y="2918"/>
                    <a:pt x="2918" y="2918"/>
                  </a:cubicBezTo>
                  <a:moveTo>
                    <a:pt x="832" y="832"/>
                  </a:moveTo>
                  <a:cubicBezTo>
                    <a:pt x="1287" y="1287"/>
                    <a:pt x="1287" y="1287"/>
                    <a:pt x="1287" y="1287"/>
                  </a:cubicBezTo>
                </a:path>
              </a:pathLst>
            </a:custGeom>
            <a:noFill/>
            <a:ln w="190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
          <p:nvSpPr>
            <p:cNvPr id="53" name="StorageOptical_E958" title="Icon of a hard disk">
              <a:extLst>
                <a:ext uri="{FF2B5EF4-FFF2-40B4-BE49-F238E27FC236}">
                  <a16:creationId xmlns:a16="http://schemas.microsoft.com/office/drawing/2014/main" id="{2948075D-84E1-45EF-9DCE-20071F7CCB4B}"/>
                </a:ext>
              </a:extLst>
            </p:cNvPr>
            <p:cNvSpPr>
              <a:spLocks noChangeAspect="1" noEditPoints="1"/>
            </p:cNvSpPr>
            <p:nvPr/>
          </p:nvSpPr>
          <p:spPr bwMode="auto">
            <a:xfrm>
              <a:off x="4557046" y="4053245"/>
              <a:ext cx="464814" cy="464925"/>
            </a:xfrm>
            <a:custGeom>
              <a:avLst/>
              <a:gdLst>
                <a:gd name="T0" fmla="*/ 3750 w 3750"/>
                <a:gd name="T1" fmla="*/ 1875 h 3750"/>
                <a:gd name="T2" fmla="*/ 1875 w 3750"/>
                <a:gd name="T3" fmla="*/ 3750 h 3750"/>
                <a:gd name="T4" fmla="*/ 0 w 3750"/>
                <a:gd name="T5" fmla="*/ 1875 h 3750"/>
                <a:gd name="T6" fmla="*/ 1875 w 3750"/>
                <a:gd name="T7" fmla="*/ 0 h 3750"/>
                <a:gd name="T8" fmla="*/ 3750 w 3750"/>
                <a:gd name="T9" fmla="*/ 1875 h 3750"/>
                <a:gd name="T10" fmla="*/ 1875 w 3750"/>
                <a:gd name="T11" fmla="*/ 1500 h 3750"/>
                <a:gd name="T12" fmla="*/ 1500 w 3750"/>
                <a:gd name="T13" fmla="*/ 1875 h 3750"/>
                <a:gd name="T14" fmla="*/ 1875 w 3750"/>
                <a:gd name="T15" fmla="*/ 2250 h 3750"/>
                <a:gd name="T16" fmla="*/ 2250 w 3750"/>
                <a:gd name="T17" fmla="*/ 1875 h 3750"/>
                <a:gd name="T18" fmla="*/ 1875 w 3750"/>
                <a:gd name="T19" fmla="*/ 1500 h 3750"/>
                <a:gd name="T20" fmla="*/ 2463 w 3750"/>
                <a:gd name="T21" fmla="*/ 2463 h 3750"/>
                <a:gd name="T22" fmla="*/ 2918 w 3750"/>
                <a:gd name="T23" fmla="*/ 2918 h 3750"/>
                <a:gd name="T24" fmla="*/ 832 w 3750"/>
                <a:gd name="T25" fmla="*/ 832 h 3750"/>
                <a:gd name="T26" fmla="*/ 1287 w 3750"/>
                <a:gd name="T27" fmla="*/ 1287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3750">
                  <a:moveTo>
                    <a:pt x="3750" y="1875"/>
                  </a:moveTo>
                  <a:cubicBezTo>
                    <a:pt x="3750" y="2911"/>
                    <a:pt x="2911" y="3750"/>
                    <a:pt x="1875" y="3750"/>
                  </a:cubicBezTo>
                  <a:cubicBezTo>
                    <a:pt x="839" y="3750"/>
                    <a:pt x="0" y="2911"/>
                    <a:pt x="0" y="1875"/>
                  </a:cubicBezTo>
                  <a:cubicBezTo>
                    <a:pt x="0" y="839"/>
                    <a:pt x="839" y="0"/>
                    <a:pt x="1875" y="0"/>
                  </a:cubicBezTo>
                  <a:cubicBezTo>
                    <a:pt x="2911" y="0"/>
                    <a:pt x="3750" y="839"/>
                    <a:pt x="3750" y="1875"/>
                  </a:cubicBezTo>
                  <a:close/>
                  <a:moveTo>
                    <a:pt x="1875" y="1500"/>
                  </a:moveTo>
                  <a:cubicBezTo>
                    <a:pt x="1668" y="1500"/>
                    <a:pt x="1500" y="1668"/>
                    <a:pt x="1500" y="1875"/>
                  </a:cubicBezTo>
                  <a:cubicBezTo>
                    <a:pt x="1500" y="2082"/>
                    <a:pt x="1668" y="2250"/>
                    <a:pt x="1875" y="2250"/>
                  </a:cubicBezTo>
                  <a:cubicBezTo>
                    <a:pt x="2082" y="2250"/>
                    <a:pt x="2250" y="2082"/>
                    <a:pt x="2250" y="1875"/>
                  </a:cubicBezTo>
                  <a:cubicBezTo>
                    <a:pt x="2250" y="1668"/>
                    <a:pt x="2082" y="1500"/>
                    <a:pt x="1875" y="1500"/>
                  </a:cubicBezTo>
                  <a:close/>
                  <a:moveTo>
                    <a:pt x="2463" y="2463"/>
                  </a:moveTo>
                  <a:cubicBezTo>
                    <a:pt x="2918" y="2918"/>
                    <a:pt x="2918" y="2918"/>
                    <a:pt x="2918" y="2918"/>
                  </a:cubicBezTo>
                  <a:moveTo>
                    <a:pt x="832" y="832"/>
                  </a:moveTo>
                  <a:cubicBezTo>
                    <a:pt x="1287" y="1287"/>
                    <a:pt x="1287" y="1287"/>
                    <a:pt x="1287" y="1287"/>
                  </a:cubicBezTo>
                </a:path>
              </a:pathLst>
            </a:custGeom>
            <a:noFill/>
            <a:ln w="190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
          <p:nvSpPr>
            <p:cNvPr id="54" name="StorageOptical_E958" title="Icon of a hard disk">
              <a:extLst>
                <a:ext uri="{FF2B5EF4-FFF2-40B4-BE49-F238E27FC236}">
                  <a16:creationId xmlns:a16="http://schemas.microsoft.com/office/drawing/2014/main" id="{468A0251-D562-429D-9779-03544759B159}"/>
                </a:ext>
              </a:extLst>
            </p:cNvPr>
            <p:cNvSpPr>
              <a:spLocks noChangeAspect="1" noEditPoints="1"/>
            </p:cNvSpPr>
            <p:nvPr/>
          </p:nvSpPr>
          <p:spPr bwMode="auto">
            <a:xfrm>
              <a:off x="4005288" y="4053245"/>
              <a:ext cx="464814" cy="464925"/>
            </a:xfrm>
            <a:custGeom>
              <a:avLst/>
              <a:gdLst>
                <a:gd name="T0" fmla="*/ 3750 w 3750"/>
                <a:gd name="T1" fmla="*/ 1875 h 3750"/>
                <a:gd name="T2" fmla="*/ 1875 w 3750"/>
                <a:gd name="T3" fmla="*/ 3750 h 3750"/>
                <a:gd name="T4" fmla="*/ 0 w 3750"/>
                <a:gd name="T5" fmla="*/ 1875 h 3750"/>
                <a:gd name="T6" fmla="*/ 1875 w 3750"/>
                <a:gd name="T7" fmla="*/ 0 h 3750"/>
                <a:gd name="T8" fmla="*/ 3750 w 3750"/>
                <a:gd name="T9" fmla="*/ 1875 h 3750"/>
                <a:gd name="T10" fmla="*/ 1875 w 3750"/>
                <a:gd name="T11" fmla="*/ 1500 h 3750"/>
                <a:gd name="T12" fmla="*/ 1500 w 3750"/>
                <a:gd name="T13" fmla="*/ 1875 h 3750"/>
                <a:gd name="T14" fmla="*/ 1875 w 3750"/>
                <a:gd name="T15" fmla="*/ 2250 h 3750"/>
                <a:gd name="T16" fmla="*/ 2250 w 3750"/>
                <a:gd name="T17" fmla="*/ 1875 h 3750"/>
                <a:gd name="T18" fmla="*/ 1875 w 3750"/>
                <a:gd name="T19" fmla="*/ 1500 h 3750"/>
                <a:gd name="T20" fmla="*/ 2463 w 3750"/>
                <a:gd name="T21" fmla="*/ 2463 h 3750"/>
                <a:gd name="T22" fmla="*/ 2918 w 3750"/>
                <a:gd name="T23" fmla="*/ 2918 h 3750"/>
                <a:gd name="T24" fmla="*/ 832 w 3750"/>
                <a:gd name="T25" fmla="*/ 832 h 3750"/>
                <a:gd name="T26" fmla="*/ 1287 w 3750"/>
                <a:gd name="T27" fmla="*/ 1287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3750">
                  <a:moveTo>
                    <a:pt x="3750" y="1875"/>
                  </a:moveTo>
                  <a:cubicBezTo>
                    <a:pt x="3750" y="2911"/>
                    <a:pt x="2911" y="3750"/>
                    <a:pt x="1875" y="3750"/>
                  </a:cubicBezTo>
                  <a:cubicBezTo>
                    <a:pt x="839" y="3750"/>
                    <a:pt x="0" y="2911"/>
                    <a:pt x="0" y="1875"/>
                  </a:cubicBezTo>
                  <a:cubicBezTo>
                    <a:pt x="0" y="839"/>
                    <a:pt x="839" y="0"/>
                    <a:pt x="1875" y="0"/>
                  </a:cubicBezTo>
                  <a:cubicBezTo>
                    <a:pt x="2911" y="0"/>
                    <a:pt x="3750" y="839"/>
                    <a:pt x="3750" y="1875"/>
                  </a:cubicBezTo>
                  <a:close/>
                  <a:moveTo>
                    <a:pt x="1875" y="1500"/>
                  </a:moveTo>
                  <a:cubicBezTo>
                    <a:pt x="1668" y="1500"/>
                    <a:pt x="1500" y="1668"/>
                    <a:pt x="1500" y="1875"/>
                  </a:cubicBezTo>
                  <a:cubicBezTo>
                    <a:pt x="1500" y="2082"/>
                    <a:pt x="1668" y="2250"/>
                    <a:pt x="1875" y="2250"/>
                  </a:cubicBezTo>
                  <a:cubicBezTo>
                    <a:pt x="2082" y="2250"/>
                    <a:pt x="2250" y="2082"/>
                    <a:pt x="2250" y="1875"/>
                  </a:cubicBezTo>
                  <a:cubicBezTo>
                    <a:pt x="2250" y="1668"/>
                    <a:pt x="2082" y="1500"/>
                    <a:pt x="1875" y="1500"/>
                  </a:cubicBezTo>
                  <a:close/>
                  <a:moveTo>
                    <a:pt x="2463" y="2463"/>
                  </a:moveTo>
                  <a:cubicBezTo>
                    <a:pt x="2918" y="2918"/>
                    <a:pt x="2918" y="2918"/>
                    <a:pt x="2918" y="2918"/>
                  </a:cubicBezTo>
                  <a:moveTo>
                    <a:pt x="832" y="832"/>
                  </a:moveTo>
                  <a:cubicBezTo>
                    <a:pt x="1287" y="1287"/>
                    <a:pt x="1287" y="1287"/>
                    <a:pt x="1287" y="1287"/>
                  </a:cubicBezTo>
                </a:path>
              </a:pathLst>
            </a:custGeom>
            <a:noFill/>
            <a:ln w="190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grpSp>
      <p:sp>
        <p:nvSpPr>
          <p:cNvPr id="10" name="Rectangle 9">
            <a:extLst>
              <a:ext uri="{FF2B5EF4-FFF2-40B4-BE49-F238E27FC236}">
                <a16:creationId xmlns:a16="http://schemas.microsoft.com/office/drawing/2014/main" id="{D6580F88-9723-45D0-86FE-156A5D3843FC}"/>
              </a:ext>
            </a:extLst>
          </p:cNvPr>
          <p:cNvSpPr/>
          <p:nvPr/>
        </p:nvSpPr>
        <p:spPr>
          <a:xfrm>
            <a:off x="307067" y="3575226"/>
            <a:ext cx="1989087" cy="906226"/>
          </a:xfrm>
          <a:prstGeom prst="rect">
            <a:avLst/>
          </a:prstGeom>
        </p:spPr>
        <p:txBody>
          <a:bodyPr wrap="square">
            <a:no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60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Premium SSD Disks</a:t>
            </a:r>
            <a:br>
              <a:rPr kumimoji="0" lang="en-US" sz="1800" b="1" i="0" u="none" strike="noStrike" kern="1200" cap="none" spc="0" normalizeH="0" baseline="0" noProof="0">
                <a:ln>
                  <a:noFill/>
                </a:ln>
                <a:solidFill>
                  <a:srgbClr val="2F2F2F"/>
                </a:solidFill>
                <a:effectLst/>
                <a:uLnTx/>
                <a:uFillTx/>
                <a:latin typeface="Segoe UI Semibold" panose="020B0702040204020203" pitchFamily="34" charset="0"/>
                <a:ea typeface="+mn-ea"/>
                <a:cs typeface="Segoe UI Semibold" panose="020B0702040204020203" pitchFamily="34" charset="0"/>
              </a:rPr>
            </a:br>
            <a:r>
              <a:rPr kumimoji="0" lang="en-US" sz="1400" b="0" i="0" u="none" strike="noStrike" kern="1200" cap="none" spc="0" normalizeH="0" baseline="0" noProof="0">
                <a:ln>
                  <a:noFill/>
                </a:ln>
                <a:solidFill>
                  <a:srgbClr val="0070C0"/>
                </a:solidFill>
                <a:effectLst/>
                <a:uLnTx/>
                <a:uFillTx/>
                <a:latin typeface="Segoe UI" panose="020B0502040204020203" pitchFamily="34" charset="0"/>
                <a:ea typeface="+mn-ea"/>
                <a:cs typeface="Segoe UI" panose="020B0502040204020203" pitchFamily="34" charset="0"/>
              </a:rPr>
              <a:t>Provisioned performance for Enterprise Prod</a:t>
            </a:r>
            <a:endParaRPr kumimoji="0" lang="en-US" sz="1800" b="0" i="0" u="none" strike="noStrike" kern="1200" cap="none" spc="0" normalizeH="0" baseline="0" noProof="0">
              <a:ln>
                <a:noFill/>
              </a:ln>
              <a:solidFill>
                <a:srgbClr val="0070C0"/>
              </a:solidFill>
              <a:effectLst/>
              <a:uLnTx/>
              <a:uFillTx/>
              <a:latin typeface="Segoe UI" panose="020B0502040204020203" pitchFamily="34" charset="0"/>
              <a:ea typeface="+mn-ea"/>
              <a:cs typeface="Segoe UI" panose="020B0502040204020203" pitchFamily="34" charset="0"/>
            </a:endParaRPr>
          </a:p>
        </p:txBody>
      </p:sp>
      <p:sp>
        <p:nvSpPr>
          <p:cNvPr id="55" name="Rectangle 54">
            <a:extLst>
              <a:ext uri="{FF2B5EF4-FFF2-40B4-BE49-F238E27FC236}">
                <a16:creationId xmlns:a16="http://schemas.microsoft.com/office/drawing/2014/main" id="{FF4421A3-8FA8-4086-86E7-4FC798D3D5D4}"/>
              </a:ext>
            </a:extLst>
          </p:cNvPr>
          <p:cNvSpPr/>
          <p:nvPr/>
        </p:nvSpPr>
        <p:spPr>
          <a:xfrm>
            <a:off x="4536951" y="3581246"/>
            <a:ext cx="2081806" cy="729372"/>
          </a:xfrm>
          <a:prstGeom prst="rect">
            <a:avLst/>
          </a:prstGeom>
        </p:spPr>
        <p:txBody>
          <a:bodyPr wrap="square">
            <a:no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600" b="0" i="0" u="none" strike="noStrike" kern="1200" cap="none" spc="0" normalizeH="0" baseline="0" noProof="0">
                <a:ln>
                  <a:noFill/>
                </a:ln>
                <a:solidFill>
                  <a:srgbClr val="2F2F2F"/>
                </a:solidFill>
                <a:effectLst/>
                <a:uLnTx/>
                <a:uFillTx/>
                <a:latin typeface="Segoe UI Semibold" panose="020B0702040204020203" pitchFamily="34" charset="0"/>
                <a:ea typeface="+mn-ea"/>
                <a:cs typeface="Segoe UI Semibold" panose="020B0702040204020203" pitchFamily="34" charset="0"/>
              </a:rPr>
              <a:t>Standard HDD Disks</a:t>
            </a:r>
            <a:br>
              <a:rPr kumimoji="0" lang="en-US" sz="1800" b="1" i="0" u="none" strike="noStrike" kern="1200" cap="none" spc="0" normalizeH="0" baseline="0" noProof="0">
                <a:ln>
                  <a:noFill/>
                </a:ln>
                <a:solidFill>
                  <a:srgbClr val="2F2F2F"/>
                </a:solidFill>
                <a:effectLst/>
                <a:uLnTx/>
                <a:uFillTx/>
                <a:latin typeface="Segoe UI Semibold" panose="020B0702040204020203" pitchFamily="34" charset="0"/>
                <a:ea typeface="+mn-ea"/>
                <a:cs typeface="Segoe UI Semibold" panose="020B0702040204020203" pitchFamily="34" charset="0"/>
              </a:rPr>
            </a:br>
            <a:r>
              <a:rPr kumimoji="0" lang="en-US" sz="1400" b="0" i="0" u="none" strike="noStrike" kern="1200" cap="none" spc="0" normalizeH="0" baseline="0" noProof="0">
                <a:ln>
                  <a:noFill/>
                </a:ln>
                <a:solidFill>
                  <a:srgbClr val="2F2F2F"/>
                </a:solidFill>
                <a:effectLst/>
                <a:uLnTx/>
                <a:uFillTx/>
                <a:latin typeface="Segoe UI" panose="020B0502040204020203" pitchFamily="34" charset="0"/>
                <a:ea typeface="+mn-ea"/>
                <a:cs typeface="Segoe UI" panose="020B0502040204020203" pitchFamily="34" charset="0"/>
              </a:rPr>
              <a:t>HDD based, </a:t>
            </a:r>
            <a:br>
              <a:rPr kumimoji="0" lang="en-US" sz="1400" b="0" i="0" u="none" strike="noStrike" kern="1200" cap="none" spc="0" normalizeH="0" baseline="0" noProof="0">
                <a:ln>
                  <a:noFill/>
                </a:ln>
                <a:solidFill>
                  <a:srgbClr val="2F2F2F"/>
                </a:solidFill>
                <a:effectLst/>
                <a:uLnTx/>
                <a:uFillTx/>
                <a:latin typeface="Segoe UI" panose="020B0502040204020203" pitchFamily="34" charset="0"/>
                <a:ea typeface="+mn-ea"/>
                <a:cs typeface="Segoe UI" panose="020B0502040204020203" pitchFamily="34" charset="0"/>
              </a:rPr>
            </a:br>
            <a:r>
              <a:rPr kumimoji="0" lang="en-US" sz="1400" b="0" i="0" u="none" strike="noStrike" kern="1200" cap="none" spc="0" normalizeH="0" baseline="0" noProof="0">
                <a:ln>
                  <a:noFill/>
                </a:ln>
                <a:solidFill>
                  <a:srgbClr val="2F2F2F"/>
                </a:solidFill>
                <a:effectLst/>
                <a:uLnTx/>
                <a:uFillTx/>
                <a:latin typeface="Segoe UI" panose="020B0502040204020203" pitchFamily="34" charset="0"/>
                <a:ea typeface="+mn-ea"/>
                <a:cs typeface="Segoe UI" panose="020B0502040204020203" pitchFamily="34" charset="0"/>
              </a:rPr>
              <a:t>cost effective for dev-test workloads</a:t>
            </a:r>
            <a:endParaRPr kumimoji="0" lang="en-US" sz="1800" b="0" i="0" u="none" strike="noStrike" kern="1200" cap="none" spc="0" normalizeH="0" baseline="0" noProof="0">
              <a:ln>
                <a:noFill/>
              </a:ln>
              <a:solidFill>
                <a:srgbClr val="2F2F2F"/>
              </a:solidFill>
              <a:effectLst/>
              <a:uLnTx/>
              <a:uFillTx/>
              <a:latin typeface="Segoe UI" panose="020B0502040204020203" pitchFamily="34" charset="0"/>
              <a:ea typeface="+mn-ea"/>
              <a:cs typeface="Segoe UI" panose="020B0502040204020203" pitchFamily="34" charset="0"/>
            </a:endParaRPr>
          </a:p>
        </p:txBody>
      </p:sp>
      <p:grpSp>
        <p:nvGrpSpPr>
          <p:cNvPr id="66" name="Group 65">
            <a:extLst>
              <a:ext uri="{FF2B5EF4-FFF2-40B4-BE49-F238E27FC236}">
                <a16:creationId xmlns:a16="http://schemas.microsoft.com/office/drawing/2014/main" id="{D3ABB61E-A160-43D1-98F8-9BA5A59480F7}"/>
              </a:ext>
            </a:extLst>
          </p:cNvPr>
          <p:cNvGrpSpPr/>
          <p:nvPr/>
        </p:nvGrpSpPr>
        <p:grpSpPr>
          <a:xfrm>
            <a:off x="6266649" y="5039717"/>
            <a:ext cx="2560320" cy="1581912"/>
            <a:chOff x="538668" y="1410284"/>
            <a:chExt cx="2707769" cy="4001095"/>
          </a:xfrm>
          <a:solidFill>
            <a:srgbClr val="0078D7"/>
          </a:solidFill>
        </p:grpSpPr>
        <p:sp>
          <p:nvSpPr>
            <p:cNvPr id="67" name="Rectangle 66">
              <a:extLst>
                <a:ext uri="{FF2B5EF4-FFF2-40B4-BE49-F238E27FC236}">
                  <a16:creationId xmlns:a16="http://schemas.microsoft.com/office/drawing/2014/main" id="{A98A0C85-2C73-4704-98DB-EDC76E9D96DA}"/>
                </a:ext>
              </a:extLst>
            </p:cNvPr>
            <p:cNvSpPr/>
            <p:nvPr/>
          </p:nvSpPr>
          <p:spPr bwMode="auto">
            <a:xfrm>
              <a:off x="538669" y="1410284"/>
              <a:ext cx="2707768" cy="4001095"/>
            </a:xfrm>
            <a:prstGeom prst="rect">
              <a:avLst/>
            </a:prstGeom>
            <a:grpFill/>
            <a:ln w="10795" cap="flat" cmpd="sng" algn="ctr">
              <a:noFill/>
              <a:prstDash val="solid"/>
              <a:headEnd type="none" w="med" len="med"/>
              <a:tailEnd type="none" w="med" len="med"/>
            </a:ln>
            <a:effectLst/>
          </p:spPr>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marL="0" marR="0" lvl="0" indent="0" algn="ctr" defTabSz="914113" rtl="0"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0" name="Rectangle 69">
              <a:extLst>
                <a:ext uri="{FF2B5EF4-FFF2-40B4-BE49-F238E27FC236}">
                  <a16:creationId xmlns:a16="http://schemas.microsoft.com/office/drawing/2014/main" id="{4B060D7D-5889-4404-B7A2-CAA3199BCE6B}"/>
                </a:ext>
              </a:extLst>
            </p:cNvPr>
            <p:cNvSpPr/>
            <p:nvPr/>
          </p:nvSpPr>
          <p:spPr>
            <a:xfrm>
              <a:off x="538668" y="2001808"/>
              <a:ext cx="2707767" cy="2120856"/>
            </a:xfrm>
            <a:prstGeom prst="rect">
              <a:avLst/>
            </a:prstGeom>
            <a:grpFill/>
            <a:ln>
              <a:noFill/>
            </a:ln>
          </p:spPr>
          <p:txBody>
            <a:bodyPr wrap="square">
              <a:spAutoFit/>
            </a:bodyPr>
            <a:lstStyle/>
            <a:p>
              <a:pPr marL="0" marR="0" lvl="0" indent="0" algn="ctr" defTabSz="914378"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UI Semilight"/>
                  <a:ea typeface="+mn-ea"/>
                  <a:cs typeface="+mn-cs"/>
                </a:rPr>
                <a:t>&lt; 1ms latency for cached operations</a:t>
              </a:r>
            </a:p>
          </p:txBody>
        </p:sp>
        <p:sp>
          <p:nvSpPr>
            <p:cNvPr id="72" name="Rectangle 71">
              <a:extLst>
                <a:ext uri="{FF2B5EF4-FFF2-40B4-BE49-F238E27FC236}">
                  <a16:creationId xmlns:a16="http://schemas.microsoft.com/office/drawing/2014/main" id="{EBB82AC5-1957-4864-BD69-A4825A67917C}"/>
                </a:ext>
              </a:extLst>
            </p:cNvPr>
            <p:cNvSpPr/>
            <p:nvPr/>
          </p:nvSpPr>
          <p:spPr>
            <a:xfrm>
              <a:off x="551625" y="4046371"/>
              <a:ext cx="2694811" cy="1077748"/>
            </a:xfrm>
            <a:prstGeom prst="rect">
              <a:avLst/>
            </a:prstGeom>
            <a:grpFill/>
            <a:ln>
              <a:noFill/>
            </a:ln>
          </p:spPr>
          <p:txBody>
            <a:bodyPr wrap="square">
              <a:spAutoFit/>
            </a:bodyPr>
            <a:lstStyle/>
            <a:p>
              <a:pPr marL="0" marR="0" lvl="0" indent="0" algn="ctr" defTabSz="914378"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light"/>
                  <a:ea typeface="+mn-ea"/>
                  <a:cs typeface="+mn-cs"/>
                </a:rPr>
                <a:t>Blob Cache technology</a:t>
              </a:r>
            </a:p>
            <a:p>
              <a:pPr marL="0" marR="0" lvl="0" indent="0" algn="ctr" defTabSz="914378"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light"/>
                  <a:ea typeface="+mn-ea"/>
                  <a:cs typeface="+mn-cs"/>
                </a:rPr>
                <a:t>Up to 160,000 IOPS</a:t>
              </a:r>
            </a:p>
          </p:txBody>
        </p:sp>
      </p:grpSp>
      <p:grpSp>
        <p:nvGrpSpPr>
          <p:cNvPr id="81" name="Group 80">
            <a:extLst>
              <a:ext uri="{FF2B5EF4-FFF2-40B4-BE49-F238E27FC236}">
                <a16:creationId xmlns:a16="http://schemas.microsoft.com/office/drawing/2014/main" id="{56395087-CB4E-4E2A-8374-B818C08BF4DC}"/>
              </a:ext>
            </a:extLst>
          </p:cNvPr>
          <p:cNvGrpSpPr/>
          <p:nvPr/>
        </p:nvGrpSpPr>
        <p:grpSpPr>
          <a:xfrm>
            <a:off x="350611" y="5039717"/>
            <a:ext cx="2560320" cy="1581912"/>
            <a:chOff x="-5385727" y="7879763"/>
            <a:chExt cx="2707988" cy="3253351"/>
          </a:xfrm>
          <a:solidFill>
            <a:srgbClr val="0078D7"/>
          </a:solidFill>
        </p:grpSpPr>
        <p:sp>
          <p:nvSpPr>
            <p:cNvPr id="82" name="Rectangle 81">
              <a:extLst>
                <a:ext uri="{FF2B5EF4-FFF2-40B4-BE49-F238E27FC236}">
                  <a16:creationId xmlns:a16="http://schemas.microsoft.com/office/drawing/2014/main" id="{364AB1CE-0149-4BAE-87C8-55FB80D93322}"/>
                </a:ext>
              </a:extLst>
            </p:cNvPr>
            <p:cNvSpPr/>
            <p:nvPr/>
          </p:nvSpPr>
          <p:spPr bwMode="auto">
            <a:xfrm>
              <a:off x="-5385507" y="7879763"/>
              <a:ext cx="2707768" cy="3253351"/>
            </a:xfrm>
            <a:prstGeom prst="rect">
              <a:avLst/>
            </a:prstGeom>
            <a:grpFill/>
            <a:ln w="10795" cap="flat" cmpd="sng" algn="ctr">
              <a:noFill/>
              <a:prstDash val="solid"/>
              <a:headEnd type="none" w="med" len="med"/>
              <a:tailEnd type="none" w="med" len="med"/>
            </a:ln>
            <a:effectLst/>
          </p:spPr>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marL="0" marR="0" lvl="0" indent="0" algn="ctr" defTabSz="914113" rtl="0"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3" name="Rectangle 82">
              <a:extLst>
                <a:ext uri="{FF2B5EF4-FFF2-40B4-BE49-F238E27FC236}">
                  <a16:creationId xmlns:a16="http://schemas.microsoft.com/office/drawing/2014/main" id="{821FE30C-428A-4F1C-BDC0-7A5A6CAE3458}"/>
                </a:ext>
              </a:extLst>
            </p:cNvPr>
            <p:cNvSpPr/>
            <p:nvPr/>
          </p:nvSpPr>
          <p:spPr>
            <a:xfrm>
              <a:off x="-5385727" y="8471285"/>
              <a:ext cx="2707988" cy="1724499"/>
            </a:xfrm>
            <a:prstGeom prst="rect">
              <a:avLst/>
            </a:prstGeom>
            <a:grpFill/>
          </p:spPr>
          <p:txBody>
            <a:bodyPr wrap="square">
              <a:spAutoFit/>
            </a:bodyPr>
            <a:lstStyle/>
            <a:p>
              <a:pPr marL="0" marR="0" lvl="0" indent="0" algn="ctr" defTabSz="914378"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UI Semilight"/>
                  <a:ea typeface="+mn-ea"/>
                  <a:cs typeface="+mn-cs"/>
                </a:rPr>
                <a:t>Industry leading </a:t>
              </a:r>
              <a:r>
                <a:rPr kumimoji="0" lang="en-US" sz="1600" b="1" i="0" u="none" strike="noStrike" kern="0" cap="none" spc="0" normalizeH="0" baseline="0" noProof="0">
                  <a:ln>
                    <a:noFill/>
                  </a:ln>
                  <a:solidFill>
                    <a:srgbClr val="FFFFFF"/>
                  </a:solidFill>
                  <a:effectLst/>
                  <a:uLnTx/>
                  <a:uFillTx/>
                  <a:latin typeface="Segoe UI Semilight"/>
                  <a:ea typeface="+mn-ea"/>
                  <a:cs typeface="+mn-cs"/>
                </a:rPr>
                <a:t>ZERO %</a:t>
              </a:r>
              <a:r>
                <a:rPr kumimoji="0" lang="en-US" sz="1600" b="0" i="0" u="none" strike="noStrike" kern="0" cap="none" spc="0" normalizeH="0" baseline="0" noProof="0">
                  <a:ln>
                    <a:noFill/>
                  </a:ln>
                  <a:solidFill>
                    <a:srgbClr val="FFFFFF"/>
                  </a:solidFill>
                  <a:effectLst/>
                  <a:uLnTx/>
                  <a:uFillTx/>
                  <a:latin typeface="Segoe UI Semilight"/>
                  <a:ea typeface="+mn-ea"/>
                  <a:cs typeface="+mn-cs"/>
                </a:rPr>
                <a:t> Annual Failure Rate</a:t>
              </a:r>
            </a:p>
          </p:txBody>
        </p:sp>
        <p:sp>
          <p:nvSpPr>
            <p:cNvPr id="84" name="Rectangle 83">
              <a:extLst>
                <a:ext uri="{FF2B5EF4-FFF2-40B4-BE49-F238E27FC236}">
                  <a16:creationId xmlns:a16="http://schemas.microsoft.com/office/drawing/2014/main" id="{46E15875-EEC5-4CB2-9225-5D43CA76C7BA}"/>
                </a:ext>
              </a:extLst>
            </p:cNvPr>
            <p:cNvSpPr/>
            <p:nvPr/>
          </p:nvSpPr>
          <p:spPr>
            <a:xfrm>
              <a:off x="-5385725" y="9993813"/>
              <a:ext cx="2701078" cy="876332"/>
            </a:xfrm>
            <a:prstGeom prst="rect">
              <a:avLst/>
            </a:prstGeom>
            <a:grpFill/>
          </p:spPr>
          <p:txBody>
            <a:bodyPr wrap="square">
              <a:spAutoFit/>
            </a:bodyPr>
            <a:lstStyle/>
            <a:p>
              <a:pPr marL="0" marR="0" lvl="0" indent="0" algn="ctr" defTabSz="914378"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light"/>
                  <a:ea typeface="+mn-ea"/>
                  <a:cs typeface="+mn-cs"/>
                </a:rPr>
                <a:t>Enterprise grade durability with 3 replicas</a:t>
              </a:r>
            </a:p>
          </p:txBody>
        </p:sp>
      </p:grpSp>
      <p:grpSp>
        <p:nvGrpSpPr>
          <p:cNvPr id="90" name="Group 89">
            <a:extLst>
              <a:ext uri="{FF2B5EF4-FFF2-40B4-BE49-F238E27FC236}">
                <a16:creationId xmlns:a16="http://schemas.microsoft.com/office/drawing/2014/main" id="{7F5DB32D-CD54-4BAF-956F-3C6B64FE6776}"/>
              </a:ext>
            </a:extLst>
          </p:cNvPr>
          <p:cNvGrpSpPr/>
          <p:nvPr/>
        </p:nvGrpSpPr>
        <p:grpSpPr>
          <a:xfrm>
            <a:off x="3266857" y="5039717"/>
            <a:ext cx="2560320" cy="1581912"/>
            <a:chOff x="537842" y="1410284"/>
            <a:chExt cx="2708595" cy="4001095"/>
          </a:xfrm>
        </p:grpSpPr>
        <p:sp>
          <p:nvSpPr>
            <p:cNvPr id="91" name="Rectangle 90">
              <a:extLst>
                <a:ext uri="{FF2B5EF4-FFF2-40B4-BE49-F238E27FC236}">
                  <a16:creationId xmlns:a16="http://schemas.microsoft.com/office/drawing/2014/main" id="{6308A99E-7CCF-4257-B8C2-83D875E33029}"/>
                </a:ext>
              </a:extLst>
            </p:cNvPr>
            <p:cNvSpPr/>
            <p:nvPr/>
          </p:nvSpPr>
          <p:spPr bwMode="auto">
            <a:xfrm>
              <a:off x="538669" y="1410284"/>
              <a:ext cx="2707768" cy="4001095"/>
            </a:xfrm>
            <a:prstGeom prst="rect">
              <a:avLst/>
            </a:prstGeom>
            <a:solidFill>
              <a:srgbClr val="0078D7"/>
            </a:solidFill>
            <a:ln w="10795" cap="flat" cmpd="sng" algn="ctr">
              <a:noFill/>
              <a:prstDash val="solid"/>
              <a:headEnd type="none" w="med" len="med"/>
              <a:tailEnd type="none" w="med" len="med"/>
            </a:ln>
            <a:effectLst/>
          </p:spPr>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marL="0" marR="0" lvl="0" indent="0" algn="ctr" defTabSz="914113" rtl="0"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353535"/>
                </a:solidFill>
                <a:effectLst/>
                <a:uLnTx/>
                <a:uFillTx/>
                <a:latin typeface="Segoe UI Semilight"/>
                <a:ea typeface="Segoe UI" pitchFamily="34" charset="0"/>
                <a:cs typeface="Segoe UI" pitchFamily="34" charset="0"/>
              </a:endParaRPr>
            </a:p>
          </p:txBody>
        </p:sp>
        <p:sp>
          <p:nvSpPr>
            <p:cNvPr id="92" name="Rectangle 91">
              <a:extLst>
                <a:ext uri="{FF2B5EF4-FFF2-40B4-BE49-F238E27FC236}">
                  <a16:creationId xmlns:a16="http://schemas.microsoft.com/office/drawing/2014/main" id="{EC59B47A-50CD-43E7-9251-A1C7DB61858D}"/>
                </a:ext>
              </a:extLst>
            </p:cNvPr>
            <p:cNvSpPr/>
            <p:nvPr/>
          </p:nvSpPr>
          <p:spPr>
            <a:xfrm>
              <a:off x="537842" y="2001808"/>
              <a:ext cx="2708375" cy="1490065"/>
            </a:xfrm>
            <a:prstGeom prst="rect">
              <a:avLst/>
            </a:prstGeom>
            <a:noFill/>
            <a:ln w="10795" cap="flat" cmpd="sng" algn="ctr">
              <a:noFill/>
              <a:prstDash val="solid"/>
            </a:ln>
            <a:effectLst/>
          </p:spPr>
          <p:txBody>
            <a:bodyPr wrap="square">
              <a:spAutoFit/>
            </a:bodyPr>
            <a:lstStyle/>
            <a:p>
              <a:pPr marL="0" marR="0" lvl="0" indent="0" algn="ctr" defTabSz="914378"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UI Semilight"/>
                  <a:ea typeface="+mn-ea"/>
                  <a:cs typeface="+mn-cs"/>
                </a:rPr>
                <a:t>Best in class VMs with</a:t>
              </a:r>
            </a:p>
            <a:p>
              <a:pPr marL="0" marR="0" lvl="0" indent="0" algn="ctr" defTabSz="914378"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UI Semilight"/>
                  <a:ea typeface="+mn-ea"/>
                  <a:cs typeface="+mn-cs"/>
                </a:rPr>
                <a:t>High IOPS/BW</a:t>
              </a:r>
            </a:p>
          </p:txBody>
        </p:sp>
        <p:sp>
          <p:nvSpPr>
            <p:cNvPr id="93" name="Rectangle 92">
              <a:extLst>
                <a:ext uri="{FF2B5EF4-FFF2-40B4-BE49-F238E27FC236}">
                  <a16:creationId xmlns:a16="http://schemas.microsoft.com/office/drawing/2014/main" id="{A1871F7C-54EF-469A-826F-24DCE3E45C1E}"/>
                </a:ext>
              </a:extLst>
            </p:cNvPr>
            <p:cNvSpPr/>
            <p:nvPr/>
          </p:nvSpPr>
          <p:spPr>
            <a:xfrm>
              <a:off x="582264" y="4086676"/>
              <a:ext cx="2619528" cy="1176369"/>
            </a:xfrm>
            <a:prstGeom prst="rect">
              <a:avLst/>
            </a:prstGeom>
            <a:noFill/>
            <a:ln w="10795" cap="flat" cmpd="sng" algn="ctr">
              <a:noFill/>
              <a:prstDash val="solid"/>
            </a:ln>
            <a:effectLst/>
          </p:spPr>
          <p:txBody>
            <a:bodyPr wrap="square">
              <a:spAutoFit/>
            </a:bodyPr>
            <a:lstStyle/>
            <a:p>
              <a:pPr marL="0" marR="0" lvl="0" indent="0" algn="ctr" defTabSz="914378"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light"/>
                  <a:ea typeface="+mn-ea"/>
                  <a:cs typeface="+mn-cs"/>
                </a:rPr>
                <a:t>80,000 IOPS &amp; 2,000 MB/s</a:t>
              </a:r>
            </a:p>
            <a:p>
              <a:pPr marL="0" marR="0" lvl="0" indent="0" algn="ctr" defTabSz="914378"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light"/>
                  <a:ea typeface="+mn-ea"/>
                  <a:cs typeface="+mn-cs"/>
                </a:rPr>
                <a:t>Disk throughput per VM</a:t>
              </a:r>
            </a:p>
          </p:txBody>
        </p:sp>
      </p:grpSp>
      <p:grpSp>
        <p:nvGrpSpPr>
          <p:cNvPr id="43" name="Group 42">
            <a:extLst>
              <a:ext uri="{FF2B5EF4-FFF2-40B4-BE49-F238E27FC236}">
                <a16:creationId xmlns:a16="http://schemas.microsoft.com/office/drawing/2014/main" id="{C3556F69-ACFC-43E0-9033-7CE0767994A7}"/>
              </a:ext>
            </a:extLst>
          </p:cNvPr>
          <p:cNvGrpSpPr/>
          <p:nvPr/>
        </p:nvGrpSpPr>
        <p:grpSpPr>
          <a:xfrm>
            <a:off x="9191408" y="5039717"/>
            <a:ext cx="2560320" cy="1581912"/>
            <a:chOff x="537842" y="1410284"/>
            <a:chExt cx="2708595" cy="4001095"/>
          </a:xfrm>
        </p:grpSpPr>
        <p:sp>
          <p:nvSpPr>
            <p:cNvPr id="45" name="Rectangle 44">
              <a:extLst>
                <a:ext uri="{FF2B5EF4-FFF2-40B4-BE49-F238E27FC236}">
                  <a16:creationId xmlns:a16="http://schemas.microsoft.com/office/drawing/2014/main" id="{DD8084C8-3281-4FBB-B305-B91CD4AB69D1}"/>
                </a:ext>
              </a:extLst>
            </p:cNvPr>
            <p:cNvSpPr/>
            <p:nvPr/>
          </p:nvSpPr>
          <p:spPr bwMode="auto">
            <a:xfrm>
              <a:off x="538669" y="1410284"/>
              <a:ext cx="2707768" cy="4001095"/>
            </a:xfrm>
            <a:prstGeom prst="rect">
              <a:avLst/>
            </a:prstGeom>
            <a:solidFill>
              <a:srgbClr val="0078D7"/>
            </a:solidFill>
            <a:ln w="10795" cap="flat" cmpd="sng" algn="ctr">
              <a:noFill/>
              <a:prstDash val="solid"/>
              <a:headEnd type="none" w="med" len="med"/>
              <a:tailEnd type="none" w="med" len="med"/>
            </a:ln>
            <a:effectLst/>
          </p:spPr>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marL="0" marR="0" lvl="0" indent="0" algn="ctr" defTabSz="914113" rtl="0"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353535"/>
                </a:solidFill>
                <a:effectLst/>
                <a:uLnTx/>
                <a:uFillTx/>
                <a:latin typeface="Segoe UI Semilight"/>
                <a:ea typeface="Segoe UI" pitchFamily="34" charset="0"/>
                <a:cs typeface="Segoe UI" pitchFamily="34" charset="0"/>
              </a:endParaRPr>
            </a:p>
          </p:txBody>
        </p:sp>
        <p:sp>
          <p:nvSpPr>
            <p:cNvPr id="46" name="Rectangle 45">
              <a:extLst>
                <a:ext uri="{FF2B5EF4-FFF2-40B4-BE49-F238E27FC236}">
                  <a16:creationId xmlns:a16="http://schemas.microsoft.com/office/drawing/2014/main" id="{91FB1D88-9E50-4E27-8251-FC8AD5C7EE8C}"/>
                </a:ext>
              </a:extLst>
            </p:cNvPr>
            <p:cNvSpPr/>
            <p:nvPr/>
          </p:nvSpPr>
          <p:spPr>
            <a:xfrm>
              <a:off x="537842" y="2001809"/>
              <a:ext cx="2708375" cy="717350"/>
            </a:xfrm>
            <a:prstGeom prst="rect">
              <a:avLst/>
            </a:prstGeom>
            <a:noFill/>
            <a:ln w="10795" cap="flat" cmpd="sng" algn="ctr">
              <a:noFill/>
              <a:prstDash val="solid"/>
            </a:ln>
            <a:effectLst/>
          </p:spPr>
          <p:txBody>
            <a:bodyPr wrap="square">
              <a:spAutoFit/>
            </a:bodyPr>
            <a:lstStyle/>
            <a:p>
              <a:pPr marL="0" marR="0" lvl="0" indent="0" algn="ctr" defTabSz="914378"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light"/>
                  <a:ea typeface="+mn-ea"/>
                  <a:cs typeface="+mn-cs"/>
                </a:rPr>
                <a:t>Developer Support</a:t>
              </a:r>
            </a:p>
          </p:txBody>
        </p:sp>
        <p:sp>
          <p:nvSpPr>
            <p:cNvPr id="56" name="Rectangle 55">
              <a:extLst>
                <a:ext uri="{FF2B5EF4-FFF2-40B4-BE49-F238E27FC236}">
                  <a16:creationId xmlns:a16="http://schemas.microsoft.com/office/drawing/2014/main" id="{E20C8A09-A380-4287-ABC2-DF1731216A12}"/>
                </a:ext>
              </a:extLst>
            </p:cNvPr>
            <p:cNvSpPr/>
            <p:nvPr/>
          </p:nvSpPr>
          <p:spPr>
            <a:xfrm>
              <a:off x="582264" y="3059701"/>
              <a:ext cx="2619528" cy="1936842"/>
            </a:xfrm>
            <a:prstGeom prst="rect">
              <a:avLst/>
            </a:prstGeom>
            <a:noFill/>
            <a:ln w="10795" cap="flat" cmpd="sng" algn="ctr">
              <a:noFill/>
              <a:prstDash val="solid"/>
            </a:ln>
            <a:effectLst/>
          </p:spPr>
          <p:txBody>
            <a:bodyPr wrap="square">
              <a:spAutoFit/>
            </a:bodyPr>
            <a:lstStyle/>
            <a:p>
              <a:pPr marL="0" marR="0" lvl="0" indent="0" algn="ctr" defTabSz="914378"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light"/>
                  <a:ea typeface="+mn-ea"/>
                  <a:cs typeface="+mn-cs"/>
                </a:rPr>
                <a:t>REST API Support</a:t>
              </a:r>
            </a:p>
            <a:p>
              <a:pPr marL="0" marR="0" lvl="0" indent="0" algn="ctr" defTabSz="914378"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light"/>
                  <a:ea typeface="+mn-ea"/>
                  <a:cs typeface="+mn-cs"/>
                </a:rPr>
                <a:t>Easy Migration / DR / Backup</a:t>
              </a:r>
            </a:p>
            <a:p>
              <a:pPr marL="0" marR="0" lvl="0" indent="0" algn="ctr" defTabSz="914378"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light"/>
                  <a:ea typeface="+mn-ea"/>
                  <a:cs typeface="+mn-cs"/>
                </a:rPr>
                <a:t>Rich partner ecosystem</a:t>
              </a:r>
            </a:p>
          </p:txBody>
        </p:sp>
      </p:grpSp>
      <p:sp>
        <p:nvSpPr>
          <p:cNvPr id="57" name="monitor" title="Icon of a monitor">
            <a:extLst>
              <a:ext uri="{FF2B5EF4-FFF2-40B4-BE49-F238E27FC236}">
                <a16:creationId xmlns:a16="http://schemas.microsoft.com/office/drawing/2014/main" id="{D0736F34-91E0-4426-A12A-9E2393CA2C8B}"/>
              </a:ext>
            </a:extLst>
          </p:cNvPr>
          <p:cNvSpPr>
            <a:spLocks noChangeAspect="1" noEditPoints="1"/>
          </p:cNvSpPr>
          <p:nvPr/>
        </p:nvSpPr>
        <p:spPr bwMode="auto">
          <a:xfrm>
            <a:off x="2918828" y="2078655"/>
            <a:ext cx="1183282" cy="906859"/>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ln>
            <a:headEnd/>
            <a:tailEnd/>
          </a:ln>
          <a:extLst>
            <a:ext uri="{909E8E84-426E-40DD-AFC4-6F175D3DCCD1}">
              <a14:hiddenFill xmlns:a14="http://schemas.microsoft.com/office/drawing/2010/main">
                <a:solidFill>
                  <a:srgbClr val="FFFFFF"/>
                </a:solidFill>
              </a14:hiddenFill>
            </a:ext>
          </a:extLst>
        </p:spPr>
        <p:style>
          <a:lnRef idx="1">
            <a:schemeClr val="accent6"/>
          </a:lnRef>
          <a:fillRef idx="0">
            <a:schemeClr val="accent6"/>
          </a:fillRef>
          <a:effectRef idx="0">
            <a:schemeClr val="accent6"/>
          </a:effectRef>
          <a:fontRef idx="minor">
            <a:schemeClr val="tx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58" name="Group 57">
            <a:extLst>
              <a:ext uri="{FF2B5EF4-FFF2-40B4-BE49-F238E27FC236}">
                <a16:creationId xmlns:a16="http://schemas.microsoft.com/office/drawing/2014/main" id="{9A90E459-FDBB-4E42-BD5D-8743C68E7B41}"/>
              </a:ext>
            </a:extLst>
          </p:cNvPr>
          <p:cNvGrpSpPr/>
          <p:nvPr/>
        </p:nvGrpSpPr>
        <p:grpSpPr>
          <a:xfrm>
            <a:off x="2915558" y="3140320"/>
            <a:ext cx="1183281" cy="350778"/>
            <a:chOff x="3453526" y="4053245"/>
            <a:chExt cx="1568334" cy="464925"/>
          </a:xfrm>
        </p:grpSpPr>
        <p:sp>
          <p:nvSpPr>
            <p:cNvPr id="59" name="StorageOptical_E958" title="Icon of a hard disk">
              <a:extLst>
                <a:ext uri="{FF2B5EF4-FFF2-40B4-BE49-F238E27FC236}">
                  <a16:creationId xmlns:a16="http://schemas.microsoft.com/office/drawing/2014/main" id="{B4FD1A5A-F36C-487F-A3D4-F408CE3E4990}"/>
                </a:ext>
              </a:extLst>
            </p:cNvPr>
            <p:cNvSpPr>
              <a:spLocks noChangeAspect="1" noEditPoints="1"/>
            </p:cNvSpPr>
            <p:nvPr/>
          </p:nvSpPr>
          <p:spPr bwMode="auto">
            <a:xfrm>
              <a:off x="3453526" y="4053245"/>
              <a:ext cx="464814" cy="464925"/>
            </a:xfrm>
            <a:custGeom>
              <a:avLst/>
              <a:gdLst>
                <a:gd name="T0" fmla="*/ 3750 w 3750"/>
                <a:gd name="T1" fmla="*/ 1875 h 3750"/>
                <a:gd name="T2" fmla="*/ 1875 w 3750"/>
                <a:gd name="T3" fmla="*/ 3750 h 3750"/>
                <a:gd name="T4" fmla="*/ 0 w 3750"/>
                <a:gd name="T5" fmla="*/ 1875 h 3750"/>
                <a:gd name="T6" fmla="*/ 1875 w 3750"/>
                <a:gd name="T7" fmla="*/ 0 h 3750"/>
                <a:gd name="T8" fmla="*/ 3750 w 3750"/>
                <a:gd name="T9" fmla="*/ 1875 h 3750"/>
                <a:gd name="T10" fmla="*/ 1875 w 3750"/>
                <a:gd name="T11" fmla="*/ 1500 h 3750"/>
                <a:gd name="T12" fmla="*/ 1500 w 3750"/>
                <a:gd name="T13" fmla="*/ 1875 h 3750"/>
                <a:gd name="T14" fmla="*/ 1875 w 3750"/>
                <a:gd name="T15" fmla="*/ 2250 h 3750"/>
                <a:gd name="T16" fmla="*/ 2250 w 3750"/>
                <a:gd name="T17" fmla="*/ 1875 h 3750"/>
                <a:gd name="T18" fmla="*/ 1875 w 3750"/>
                <a:gd name="T19" fmla="*/ 1500 h 3750"/>
                <a:gd name="T20" fmla="*/ 2463 w 3750"/>
                <a:gd name="T21" fmla="*/ 2463 h 3750"/>
                <a:gd name="T22" fmla="*/ 2918 w 3750"/>
                <a:gd name="T23" fmla="*/ 2918 h 3750"/>
                <a:gd name="T24" fmla="*/ 832 w 3750"/>
                <a:gd name="T25" fmla="*/ 832 h 3750"/>
                <a:gd name="T26" fmla="*/ 1287 w 3750"/>
                <a:gd name="T27" fmla="*/ 1287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3750">
                  <a:moveTo>
                    <a:pt x="3750" y="1875"/>
                  </a:moveTo>
                  <a:cubicBezTo>
                    <a:pt x="3750" y="2911"/>
                    <a:pt x="2911" y="3750"/>
                    <a:pt x="1875" y="3750"/>
                  </a:cubicBezTo>
                  <a:cubicBezTo>
                    <a:pt x="839" y="3750"/>
                    <a:pt x="0" y="2911"/>
                    <a:pt x="0" y="1875"/>
                  </a:cubicBezTo>
                  <a:cubicBezTo>
                    <a:pt x="0" y="839"/>
                    <a:pt x="839" y="0"/>
                    <a:pt x="1875" y="0"/>
                  </a:cubicBezTo>
                  <a:cubicBezTo>
                    <a:pt x="2911" y="0"/>
                    <a:pt x="3750" y="839"/>
                    <a:pt x="3750" y="1875"/>
                  </a:cubicBezTo>
                  <a:close/>
                  <a:moveTo>
                    <a:pt x="1875" y="1500"/>
                  </a:moveTo>
                  <a:cubicBezTo>
                    <a:pt x="1668" y="1500"/>
                    <a:pt x="1500" y="1668"/>
                    <a:pt x="1500" y="1875"/>
                  </a:cubicBezTo>
                  <a:cubicBezTo>
                    <a:pt x="1500" y="2082"/>
                    <a:pt x="1668" y="2250"/>
                    <a:pt x="1875" y="2250"/>
                  </a:cubicBezTo>
                  <a:cubicBezTo>
                    <a:pt x="2082" y="2250"/>
                    <a:pt x="2250" y="2082"/>
                    <a:pt x="2250" y="1875"/>
                  </a:cubicBezTo>
                  <a:cubicBezTo>
                    <a:pt x="2250" y="1668"/>
                    <a:pt x="2082" y="1500"/>
                    <a:pt x="1875" y="1500"/>
                  </a:cubicBezTo>
                  <a:close/>
                  <a:moveTo>
                    <a:pt x="2463" y="2463"/>
                  </a:moveTo>
                  <a:cubicBezTo>
                    <a:pt x="2918" y="2918"/>
                    <a:pt x="2918" y="2918"/>
                    <a:pt x="2918" y="2918"/>
                  </a:cubicBezTo>
                  <a:moveTo>
                    <a:pt x="832" y="832"/>
                  </a:moveTo>
                  <a:cubicBezTo>
                    <a:pt x="1287" y="1287"/>
                    <a:pt x="1287" y="1287"/>
                    <a:pt x="1287" y="1287"/>
                  </a:cubicBezTo>
                </a:path>
              </a:pathLst>
            </a:custGeom>
            <a:noFill/>
            <a:ln w="19050" cap="sq">
              <a:solidFill>
                <a:srgbClr val="7030A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
          <p:nvSpPr>
            <p:cNvPr id="60" name="StorageOptical_E958" title="Icon of a hard disk">
              <a:extLst>
                <a:ext uri="{FF2B5EF4-FFF2-40B4-BE49-F238E27FC236}">
                  <a16:creationId xmlns:a16="http://schemas.microsoft.com/office/drawing/2014/main" id="{727C284F-808B-46BE-A0FB-328BE803E96B}"/>
                </a:ext>
              </a:extLst>
            </p:cNvPr>
            <p:cNvSpPr>
              <a:spLocks noChangeAspect="1" noEditPoints="1"/>
            </p:cNvSpPr>
            <p:nvPr/>
          </p:nvSpPr>
          <p:spPr bwMode="auto">
            <a:xfrm>
              <a:off x="4557046" y="4053245"/>
              <a:ext cx="464814" cy="464925"/>
            </a:xfrm>
            <a:custGeom>
              <a:avLst/>
              <a:gdLst>
                <a:gd name="T0" fmla="*/ 3750 w 3750"/>
                <a:gd name="T1" fmla="*/ 1875 h 3750"/>
                <a:gd name="T2" fmla="*/ 1875 w 3750"/>
                <a:gd name="T3" fmla="*/ 3750 h 3750"/>
                <a:gd name="T4" fmla="*/ 0 w 3750"/>
                <a:gd name="T5" fmla="*/ 1875 h 3750"/>
                <a:gd name="T6" fmla="*/ 1875 w 3750"/>
                <a:gd name="T7" fmla="*/ 0 h 3750"/>
                <a:gd name="T8" fmla="*/ 3750 w 3750"/>
                <a:gd name="T9" fmla="*/ 1875 h 3750"/>
                <a:gd name="T10" fmla="*/ 1875 w 3750"/>
                <a:gd name="T11" fmla="*/ 1500 h 3750"/>
                <a:gd name="T12" fmla="*/ 1500 w 3750"/>
                <a:gd name="T13" fmla="*/ 1875 h 3750"/>
                <a:gd name="T14" fmla="*/ 1875 w 3750"/>
                <a:gd name="T15" fmla="*/ 2250 h 3750"/>
                <a:gd name="T16" fmla="*/ 2250 w 3750"/>
                <a:gd name="T17" fmla="*/ 1875 h 3750"/>
                <a:gd name="T18" fmla="*/ 1875 w 3750"/>
                <a:gd name="T19" fmla="*/ 1500 h 3750"/>
                <a:gd name="T20" fmla="*/ 2463 w 3750"/>
                <a:gd name="T21" fmla="*/ 2463 h 3750"/>
                <a:gd name="T22" fmla="*/ 2918 w 3750"/>
                <a:gd name="T23" fmla="*/ 2918 h 3750"/>
                <a:gd name="T24" fmla="*/ 832 w 3750"/>
                <a:gd name="T25" fmla="*/ 832 h 3750"/>
                <a:gd name="T26" fmla="*/ 1287 w 3750"/>
                <a:gd name="T27" fmla="*/ 1287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3750">
                  <a:moveTo>
                    <a:pt x="3750" y="1875"/>
                  </a:moveTo>
                  <a:cubicBezTo>
                    <a:pt x="3750" y="2911"/>
                    <a:pt x="2911" y="3750"/>
                    <a:pt x="1875" y="3750"/>
                  </a:cubicBezTo>
                  <a:cubicBezTo>
                    <a:pt x="839" y="3750"/>
                    <a:pt x="0" y="2911"/>
                    <a:pt x="0" y="1875"/>
                  </a:cubicBezTo>
                  <a:cubicBezTo>
                    <a:pt x="0" y="839"/>
                    <a:pt x="839" y="0"/>
                    <a:pt x="1875" y="0"/>
                  </a:cubicBezTo>
                  <a:cubicBezTo>
                    <a:pt x="2911" y="0"/>
                    <a:pt x="3750" y="839"/>
                    <a:pt x="3750" y="1875"/>
                  </a:cubicBezTo>
                  <a:close/>
                  <a:moveTo>
                    <a:pt x="1875" y="1500"/>
                  </a:moveTo>
                  <a:cubicBezTo>
                    <a:pt x="1668" y="1500"/>
                    <a:pt x="1500" y="1668"/>
                    <a:pt x="1500" y="1875"/>
                  </a:cubicBezTo>
                  <a:cubicBezTo>
                    <a:pt x="1500" y="2082"/>
                    <a:pt x="1668" y="2250"/>
                    <a:pt x="1875" y="2250"/>
                  </a:cubicBezTo>
                  <a:cubicBezTo>
                    <a:pt x="2082" y="2250"/>
                    <a:pt x="2250" y="2082"/>
                    <a:pt x="2250" y="1875"/>
                  </a:cubicBezTo>
                  <a:cubicBezTo>
                    <a:pt x="2250" y="1668"/>
                    <a:pt x="2082" y="1500"/>
                    <a:pt x="1875" y="1500"/>
                  </a:cubicBezTo>
                  <a:close/>
                  <a:moveTo>
                    <a:pt x="2463" y="2463"/>
                  </a:moveTo>
                  <a:cubicBezTo>
                    <a:pt x="2918" y="2918"/>
                    <a:pt x="2918" y="2918"/>
                    <a:pt x="2918" y="2918"/>
                  </a:cubicBezTo>
                  <a:moveTo>
                    <a:pt x="832" y="832"/>
                  </a:moveTo>
                  <a:cubicBezTo>
                    <a:pt x="1287" y="1287"/>
                    <a:pt x="1287" y="1287"/>
                    <a:pt x="1287" y="1287"/>
                  </a:cubicBezTo>
                </a:path>
              </a:pathLst>
            </a:custGeom>
            <a:noFill/>
            <a:ln w="19050" cap="sq">
              <a:solidFill>
                <a:srgbClr val="7030A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
          <p:nvSpPr>
            <p:cNvPr id="61" name="StorageOptical_E958" title="Icon of a hard disk">
              <a:extLst>
                <a:ext uri="{FF2B5EF4-FFF2-40B4-BE49-F238E27FC236}">
                  <a16:creationId xmlns:a16="http://schemas.microsoft.com/office/drawing/2014/main" id="{748B4279-3960-4CCF-AB26-59E5F4B181F0}"/>
                </a:ext>
              </a:extLst>
            </p:cNvPr>
            <p:cNvSpPr>
              <a:spLocks noChangeAspect="1" noEditPoints="1"/>
            </p:cNvSpPr>
            <p:nvPr/>
          </p:nvSpPr>
          <p:spPr bwMode="auto">
            <a:xfrm>
              <a:off x="4005288" y="4053245"/>
              <a:ext cx="464814" cy="464925"/>
            </a:xfrm>
            <a:custGeom>
              <a:avLst/>
              <a:gdLst>
                <a:gd name="T0" fmla="*/ 3750 w 3750"/>
                <a:gd name="T1" fmla="*/ 1875 h 3750"/>
                <a:gd name="T2" fmla="*/ 1875 w 3750"/>
                <a:gd name="T3" fmla="*/ 3750 h 3750"/>
                <a:gd name="T4" fmla="*/ 0 w 3750"/>
                <a:gd name="T5" fmla="*/ 1875 h 3750"/>
                <a:gd name="T6" fmla="*/ 1875 w 3750"/>
                <a:gd name="T7" fmla="*/ 0 h 3750"/>
                <a:gd name="T8" fmla="*/ 3750 w 3750"/>
                <a:gd name="T9" fmla="*/ 1875 h 3750"/>
                <a:gd name="T10" fmla="*/ 1875 w 3750"/>
                <a:gd name="T11" fmla="*/ 1500 h 3750"/>
                <a:gd name="T12" fmla="*/ 1500 w 3750"/>
                <a:gd name="T13" fmla="*/ 1875 h 3750"/>
                <a:gd name="T14" fmla="*/ 1875 w 3750"/>
                <a:gd name="T15" fmla="*/ 2250 h 3750"/>
                <a:gd name="T16" fmla="*/ 2250 w 3750"/>
                <a:gd name="T17" fmla="*/ 1875 h 3750"/>
                <a:gd name="T18" fmla="*/ 1875 w 3750"/>
                <a:gd name="T19" fmla="*/ 1500 h 3750"/>
                <a:gd name="T20" fmla="*/ 2463 w 3750"/>
                <a:gd name="T21" fmla="*/ 2463 h 3750"/>
                <a:gd name="T22" fmla="*/ 2918 w 3750"/>
                <a:gd name="T23" fmla="*/ 2918 h 3750"/>
                <a:gd name="T24" fmla="*/ 832 w 3750"/>
                <a:gd name="T25" fmla="*/ 832 h 3750"/>
                <a:gd name="T26" fmla="*/ 1287 w 3750"/>
                <a:gd name="T27" fmla="*/ 1287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3750">
                  <a:moveTo>
                    <a:pt x="3750" y="1875"/>
                  </a:moveTo>
                  <a:cubicBezTo>
                    <a:pt x="3750" y="2911"/>
                    <a:pt x="2911" y="3750"/>
                    <a:pt x="1875" y="3750"/>
                  </a:cubicBezTo>
                  <a:cubicBezTo>
                    <a:pt x="839" y="3750"/>
                    <a:pt x="0" y="2911"/>
                    <a:pt x="0" y="1875"/>
                  </a:cubicBezTo>
                  <a:cubicBezTo>
                    <a:pt x="0" y="839"/>
                    <a:pt x="839" y="0"/>
                    <a:pt x="1875" y="0"/>
                  </a:cubicBezTo>
                  <a:cubicBezTo>
                    <a:pt x="2911" y="0"/>
                    <a:pt x="3750" y="839"/>
                    <a:pt x="3750" y="1875"/>
                  </a:cubicBezTo>
                  <a:close/>
                  <a:moveTo>
                    <a:pt x="1875" y="1500"/>
                  </a:moveTo>
                  <a:cubicBezTo>
                    <a:pt x="1668" y="1500"/>
                    <a:pt x="1500" y="1668"/>
                    <a:pt x="1500" y="1875"/>
                  </a:cubicBezTo>
                  <a:cubicBezTo>
                    <a:pt x="1500" y="2082"/>
                    <a:pt x="1668" y="2250"/>
                    <a:pt x="1875" y="2250"/>
                  </a:cubicBezTo>
                  <a:cubicBezTo>
                    <a:pt x="2082" y="2250"/>
                    <a:pt x="2250" y="2082"/>
                    <a:pt x="2250" y="1875"/>
                  </a:cubicBezTo>
                  <a:cubicBezTo>
                    <a:pt x="2250" y="1668"/>
                    <a:pt x="2082" y="1500"/>
                    <a:pt x="1875" y="1500"/>
                  </a:cubicBezTo>
                  <a:close/>
                  <a:moveTo>
                    <a:pt x="2463" y="2463"/>
                  </a:moveTo>
                  <a:cubicBezTo>
                    <a:pt x="2918" y="2918"/>
                    <a:pt x="2918" y="2918"/>
                    <a:pt x="2918" y="2918"/>
                  </a:cubicBezTo>
                  <a:moveTo>
                    <a:pt x="832" y="832"/>
                  </a:moveTo>
                  <a:cubicBezTo>
                    <a:pt x="1287" y="1287"/>
                    <a:pt x="1287" y="1287"/>
                    <a:pt x="1287" y="1287"/>
                  </a:cubicBezTo>
                </a:path>
              </a:pathLst>
            </a:custGeom>
            <a:noFill/>
            <a:ln w="19050" cap="sq">
              <a:solidFill>
                <a:srgbClr val="7030A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grpSp>
      <p:sp>
        <p:nvSpPr>
          <p:cNvPr id="62" name="Rectangle 61">
            <a:extLst>
              <a:ext uri="{FF2B5EF4-FFF2-40B4-BE49-F238E27FC236}">
                <a16:creationId xmlns:a16="http://schemas.microsoft.com/office/drawing/2014/main" id="{57B0E5D4-3CFD-49EA-89F0-77A1687993F9}"/>
              </a:ext>
            </a:extLst>
          </p:cNvPr>
          <p:cNvSpPr/>
          <p:nvPr/>
        </p:nvSpPr>
        <p:spPr>
          <a:xfrm>
            <a:off x="2504449" y="3579983"/>
            <a:ext cx="1980391" cy="927724"/>
          </a:xfrm>
          <a:prstGeom prst="rect">
            <a:avLst/>
          </a:prstGeom>
        </p:spPr>
        <p:txBody>
          <a:bodyPr wrap="square">
            <a:no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600" b="0" i="0" u="none" strike="noStrike" kern="1200" cap="none" spc="0" normalizeH="0" baseline="0" noProof="0">
                <a:ln>
                  <a:noFill/>
                </a:ln>
                <a:solidFill>
                  <a:srgbClr val="7030A0"/>
                </a:solidFill>
                <a:effectLst/>
                <a:uLnTx/>
                <a:uFillTx/>
                <a:latin typeface="Segoe UI Semibold" panose="020B0702040204020203" pitchFamily="34" charset="0"/>
                <a:ea typeface="+mn-ea"/>
                <a:cs typeface="Segoe UI Semibold" panose="020B0702040204020203" pitchFamily="34" charset="0"/>
              </a:rPr>
              <a:t>Standard SSD Disks</a:t>
            </a:r>
            <a:br>
              <a:rPr kumimoji="0" lang="en-US" sz="1800" b="1" i="0" u="none" strike="noStrike" kern="1200" cap="none" spc="0" normalizeH="0" baseline="0" noProof="0">
                <a:ln>
                  <a:noFill/>
                </a:ln>
                <a:solidFill>
                  <a:srgbClr val="2F2F2F"/>
                </a:solidFill>
                <a:effectLst/>
                <a:uLnTx/>
                <a:uFillTx/>
                <a:latin typeface="Segoe UI Semibold" panose="020B0702040204020203" pitchFamily="34" charset="0"/>
                <a:ea typeface="+mn-ea"/>
                <a:cs typeface="Segoe UI Semibold" panose="020B0702040204020203" pitchFamily="34" charset="0"/>
              </a:rPr>
            </a:br>
            <a:r>
              <a:rPr kumimoji="0" lang="en-US" sz="1400" b="0" i="0" u="none" strike="noStrike" kern="1200" cap="none" spc="0" normalizeH="0" baseline="0" noProof="0">
                <a:ln>
                  <a:noFill/>
                </a:ln>
                <a:solidFill>
                  <a:srgbClr val="7030A0"/>
                </a:solidFill>
                <a:effectLst/>
                <a:uLnTx/>
                <a:uFillTx/>
                <a:latin typeface="Segoe UI" panose="020B0502040204020203" pitchFamily="34" charset="0"/>
                <a:ea typeface="+mn-ea"/>
                <a:cs typeface="Segoe UI" panose="020B0502040204020203" pitchFamily="34" charset="0"/>
              </a:rPr>
              <a:t>Cost effective performance for entry-level workloads</a:t>
            </a:r>
            <a:endParaRPr kumimoji="0" lang="en-US" sz="1800" b="0" i="0" u="none" strike="noStrike" kern="1200" cap="none" spc="0" normalizeH="0" baseline="0" noProof="0">
              <a:ln>
                <a:noFill/>
              </a:ln>
              <a:solidFill>
                <a:srgbClr val="7030A0"/>
              </a:solidFill>
              <a:effectLst/>
              <a:uLnTx/>
              <a:uFillTx/>
              <a:latin typeface="Segoe UI" panose="020B0502040204020203" pitchFamily="34" charset="0"/>
              <a:ea typeface="+mn-ea"/>
              <a:cs typeface="Segoe UI" panose="020B0502040204020203" pitchFamily="34" charset="0"/>
            </a:endParaRPr>
          </a:p>
        </p:txBody>
      </p:sp>
      <p:sp>
        <p:nvSpPr>
          <p:cNvPr id="63" name="TextBox 62">
            <a:extLst>
              <a:ext uri="{FF2B5EF4-FFF2-40B4-BE49-F238E27FC236}">
                <a16:creationId xmlns:a16="http://schemas.microsoft.com/office/drawing/2014/main" id="{C4F580AC-BF61-4C92-BDF3-47AA15ADB340}"/>
              </a:ext>
            </a:extLst>
          </p:cNvPr>
          <p:cNvSpPr txBox="1"/>
          <p:nvPr/>
        </p:nvSpPr>
        <p:spPr>
          <a:xfrm>
            <a:off x="8417629" y="1162050"/>
            <a:ext cx="2622394" cy="511256"/>
          </a:xfrm>
          <a:prstGeom prst="rect">
            <a:avLst/>
          </a:prstGeom>
          <a:noFill/>
        </p:spPr>
        <p:txBody>
          <a:bodyPr wrap="square" lIns="179285" tIns="143428" rIns="179285" bIns="143428"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60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Simplified Management</a:t>
            </a:r>
          </a:p>
        </p:txBody>
      </p:sp>
      <p:sp>
        <p:nvSpPr>
          <p:cNvPr id="65" name="PC1_E977" title="Icon of a desktop PC">
            <a:extLst>
              <a:ext uri="{FF2B5EF4-FFF2-40B4-BE49-F238E27FC236}">
                <a16:creationId xmlns:a16="http://schemas.microsoft.com/office/drawing/2014/main" id="{551DCA99-D6CF-47F2-AB6E-769876B45ACA}"/>
              </a:ext>
            </a:extLst>
          </p:cNvPr>
          <p:cNvSpPr>
            <a:spLocks noChangeAspect="1" noEditPoints="1"/>
          </p:cNvSpPr>
          <p:nvPr/>
        </p:nvSpPr>
        <p:spPr bwMode="auto">
          <a:xfrm>
            <a:off x="9266960" y="2279730"/>
            <a:ext cx="746309" cy="597281"/>
          </a:xfrm>
          <a:custGeom>
            <a:avLst/>
            <a:gdLst>
              <a:gd name="T0" fmla="*/ 1697 w 5093"/>
              <a:gd name="T1" fmla="*/ 1359 h 4076"/>
              <a:gd name="T2" fmla="*/ 5093 w 5093"/>
              <a:gd name="T3" fmla="*/ 1359 h 4076"/>
              <a:gd name="T4" fmla="*/ 5093 w 5093"/>
              <a:gd name="T5" fmla="*/ 3398 h 4076"/>
              <a:gd name="T6" fmla="*/ 1697 w 5093"/>
              <a:gd name="T7" fmla="*/ 3398 h 4076"/>
              <a:gd name="T8" fmla="*/ 1697 w 5093"/>
              <a:gd name="T9" fmla="*/ 1359 h 4076"/>
              <a:gd name="T10" fmla="*/ 3396 w 5093"/>
              <a:gd name="T11" fmla="*/ 3398 h 4076"/>
              <a:gd name="T12" fmla="*/ 3396 w 5093"/>
              <a:gd name="T13" fmla="*/ 4076 h 4076"/>
              <a:gd name="T14" fmla="*/ 2547 w 5093"/>
              <a:gd name="T15" fmla="*/ 4076 h 4076"/>
              <a:gd name="T16" fmla="*/ 4244 w 5093"/>
              <a:gd name="T17" fmla="*/ 4076 h 4076"/>
              <a:gd name="T18" fmla="*/ 510 w 5093"/>
              <a:gd name="T19" fmla="*/ 680 h 4076"/>
              <a:gd name="T20" fmla="*/ 1528 w 5093"/>
              <a:gd name="T21" fmla="*/ 680 h 4076"/>
              <a:gd name="T22" fmla="*/ 510 w 5093"/>
              <a:gd name="T23" fmla="*/ 3398 h 4076"/>
              <a:gd name="T24" fmla="*/ 1697 w 5093"/>
              <a:gd name="T25" fmla="*/ 3398 h 4076"/>
              <a:gd name="T26" fmla="*/ 510 w 5093"/>
              <a:gd name="T27" fmla="*/ 2718 h 4076"/>
              <a:gd name="T28" fmla="*/ 1705 w 5093"/>
              <a:gd name="T29" fmla="*/ 2718 h 4076"/>
              <a:gd name="T30" fmla="*/ 2038 w 5093"/>
              <a:gd name="T31" fmla="*/ 1359 h 4076"/>
              <a:gd name="T32" fmla="*/ 2038 w 5093"/>
              <a:gd name="T33" fmla="*/ 0 h 4076"/>
              <a:gd name="T34" fmla="*/ 0 w 5093"/>
              <a:gd name="T35" fmla="*/ 0 h 4076"/>
              <a:gd name="T36" fmla="*/ 0 w 5093"/>
              <a:gd name="T37" fmla="*/ 4076 h 4076"/>
              <a:gd name="T38" fmla="*/ 2038 w 5093"/>
              <a:gd name="T39" fmla="*/ 4076 h 4076"/>
              <a:gd name="T40" fmla="*/ 2038 w 5093"/>
              <a:gd name="T41" fmla="*/ 3398 h 4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93" h="4076">
                <a:moveTo>
                  <a:pt x="1697" y="1359"/>
                </a:moveTo>
                <a:lnTo>
                  <a:pt x="5093" y="1359"/>
                </a:lnTo>
                <a:lnTo>
                  <a:pt x="5093" y="3398"/>
                </a:lnTo>
                <a:lnTo>
                  <a:pt x="1697" y="3398"/>
                </a:lnTo>
                <a:lnTo>
                  <a:pt x="1697" y="1359"/>
                </a:lnTo>
                <a:moveTo>
                  <a:pt x="3396" y="3398"/>
                </a:moveTo>
                <a:lnTo>
                  <a:pt x="3396" y="4076"/>
                </a:lnTo>
                <a:moveTo>
                  <a:pt x="2547" y="4076"/>
                </a:moveTo>
                <a:lnTo>
                  <a:pt x="4244" y="4076"/>
                </a:lnTo>
                <a:moveTo>
                  <a:pt x="510" y="680"/>
                </a:moveTo>
                <a:lnTo>
                  <a:pt x="1528" y="680"/>
                </a:lnTo>
                <a:moveTo>
                  <a:pt x="510" y="3398"/>
                </a:moveTo>
                <a:lnTo>
                  <a:pt x="1697" y="3398"/>
                </a:lnTo>
                <a:moveTo>
                  <a:pt x="510" y="2718"/>
                </a:moveTo>
                <a:lnTo>
                  <a:pt x="1705" y="2718"/>
                </a:lnTo>
                <a:moveTo>
                  <a:pt x="2038" y="1359"/>
                </a:moveTo>
                <a:lnTo>
                  <a:pt x="2038" y="0"/>
                </a:lnTo>
                <a:lnTo>
                  <a:pt x="0" y="0"/>
                </a:lnTo>
                <a:lnTo>
                  <a:pt x="0" y="4076"/>
                </a:lnTo>
                <a:lnTo>
                  <a:pt x="2038" y="4076"/>
                </a:lnTo>
                <a:lnTo>
                  <a:pt x="2038" y="3398"/>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9" name="PC1_E977" title="Icon of a desktop PC">
            <a:extLst>
              <a:ext uri="{FF2B5EF4-FFF2-40B4-BE49-F238E27FC236}">
                <a16:creationId xmlns:a16="http://schemas.microsoft.com/office/drawing/2014/main" id="{AF360DEF-A085-4566-9000-7D6A8C179E13}"/>
              </a:ext>
            </a:extLst>
          </p:cNvPr>
          <p:cNvSpPr>
            <a:spLocks noChangeAspect="1" noEditPoints="1"/>
          </p:cNvSpPr>
          <p:nvPr/>
        </p:nvSpPr>
        <p:spPr bwMode="auto">
          <a:xfrm>
            <a:off x="10516179" y="2279730"/>
            <a:ext cx="746309" cy="597281"/>
          </a:xfrm>
          <a:custGeom>
            <a:avLst/>
            <a:gdLst>
              <a:gd name="T0" fmla="*/ 1697 w 5093"/>
              <a:gd name="T1" fmla="*/ 1359 h 4076"/>
              <a:gd name="T2" fmla="*/ 5093 w 5093"/>
              <a:gd name="T3" fmla="*/ 1359 h 4076"/>
              <a:gd name="T4" fmla="*/ 5093 w 5093"/>
              <a:gd name="T5" fmla="*/ 3398 h 4076"/>
              <a:gd name="T6" fmla="*/ 1697 w 5093"/>
              <a:gd name="T7" fmla="*/ 3398 h 4076"/>
              <a:gd name="T8" fmla="*/ 1697 w 5093"/>
              <a:gd name="T9" fmla="*/ 1359 h 4076"/>
              <a:gd name="T10" fmla="*/ 3396 w 5093"/>
              <a:gd name="T11" fmla="*/ 3398 h 4076"/>
              <a:gd name="T12" fmla="*/ 3396 w 5093"/>
              <a:gd name="T13" fmla="*/ 4076 h 4076"/>
              <a:gd name="T14" fmla="*/ 2547 w 5093"/>
              <a:gd name="T15" fmla="*/ 4076 h 4076"/>
              <a:gd name="T16" fmla="*/ 4244 w 5093"/>
              <a:gd name="T17" fmla="*/ 4076 h 4076"/>
              <a:gd name="T18" fmla="*/ 510 w 5093"/>
              <a:gd name="T19" fmla="*/ 680 h 4076"/>
              <a:gd name="T20" fmla="*/ 1528 w 5093"/>
              <a:gd name="T21" fmla="*/ 680 h 4076"/>
              <a:gd name="T22" fmla="*/ 510 w 5093"/>
              <a:gd name="T23" fmla="*/ 3398 h 4076"/>
              <a:gd name="T24" fmla="*/ 1697 w 5093"/>
              <a:gd name="T25" fmla="*/ 3398 h 4076"/>
              <a:gd name="T26" fmla="*/ 510 w 5093"/>
              <a:gd name="T27" fmla="*/ 2718 h 4076"/>
              <a:gd name="T28" fmla="*/ 1705 w 5093"/>
              <a:gd name="T29" fmla="*/ 2718 h 4076"/>
              <a:gd name="T30" fmla="*/ 2038 w 5093"/>
              <a:gd name="T31" fmla="*/ 1359 h 4076"/>
              <a:gd name="T32" fmla="*/ 2038 w 5093"/>
              <a:gd name="T33" fmla="*/ 0 h 4076"/>
              <a:gd name="T34" fmla="*/ 0 w 5093"/>
              <a:gd name="T35" fmla="*/ 0 h 4076"/>
              <a:gd name="T36" fmla="*/ 0 w 5093"/>
              <a:gd name="T37" fmla="*/ 4076 h 4076"/>
              <a:gd name="T38" fmla="*/ 2038 w 5093"/>
              <a:gd name="T39" fmla="*/ 4076 h 4076"/>
              <a:gd name="T40" fmla="*/ 2038 w 5093"/>
              <a:gd name="T41" fmla="*/ 3398 h 4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93" h="4076">
                <a:moveTo>
                  <a:pt x="1697" y="1359"/>
                </a:moveTo>
                <a:lnTo>
                  <a:pt x="5093" y="1359"/>
                </a:lnTo>
                <a:lnTo>
                  <a:pt x="5093" y="3398"/>
                </a:lnTo>
                <a:lnTo>
                  <a:pt x="1697" y="3398"/>
                </a:lnTo>
                <a:lnTo>
                  <a:pt x="1697" y="1359"/>
                </a:lnTo>
                <a:moveTo>
                  <a:pt x="3396" y="3398"/>
                </a:moveTo>
                <a:lnTo>
                  <a:pt x="3396" y="4076"/>
                </a:lnTo>
                <a:moveTo>
                  <a:pt x="2547" y="4076"/>
                </a:moveTo>
                <a:lnTo>
                  <a:pt x="4244" y="4076"/>
                </a:lnTo>
                <a:moveTo>
                  <a:pt x="510" y="680"/>
                </a:moveTo>
                <a:lnTo>
                  <a:pt x="1528" y="680"/>
                </a:lnTo>
                <a:moveTo>
                  <a:pt x="510" y="3398"/>
                </a:moveTo>
                <a:lnTo>
                  <a:pt x="1697" y="3398"/>
                </a:lnTo>
                <a:moveTo>
                  <a:pt x="510" y="2718"/>
                </a:moveTo>
                <a:lnTo>
                  <a:pt x="1705" y="2718"/>
                </a:lnTo>
                <a:moveTo>
                  <a:pt x="2038" y="1359"/>
                </a:moveTo>
                <a:lnTo>
                  <a:pt x="2038" y="0"/>
                </a:lnTo>
                <a:lnTo>
                  <a:pt x="0" y="0"/>
                </a:lnTo>
                <a:lnTo>
                  <a:pt x="0" y="4076"/>
                </a:lnTo>
                <a:lnTo>
                  <a:pt x="2038" y="4076"/>
                </a:lnTo>
                <a:lnTo>
                  <a:pt x="2038" y="3398"/>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1" name="StorageOptical_E958" title="Icon of a hard disk">
            <a:extLst>
              <a:ext uri="{FF2B5EF4-FFF2-40B4-BE49-F238E27FC236}">
                <a16:creationId xmlns:a16="http://schemas.microsoft.com/office/drawing/2014/main" id="{A61E5A78-4FB2-45EA-A363-E64ED418B52D}"/>
              </a:ext>
            </a:extLst>
          </p:cNvPr>
          <p:cNvSpPr>
            <a:spLocks noChangeAspect="1" noEditPoints="1"/>
          </p:cNvSpPr>
          <p:nvPr/>
        </p:nvSpPr>
        <p:spPr bwMode="auto">
          <a:xfrm>
            <a:off x="8442908" y="3759809"/>
            <a:ext cx="451382" cy="451490"/>
          </a:xfrm>
          <a:custGeom>
            <a:avLst/>
            <a:gdLst>
              <a:gd name="T0" fmla="*/ 3750 w 3750"/>
              <a:gd name="T1" fmla="*/ 1875 h 3750"/>
              <a:gd name="T2" fmla="*/ 1875 w 3750"/>
              <a:gd name="T3" fmla="*/ 3750 h 3750"/>
              <a:gd name="T4" fmla="*/ 0 w 3750"/>
              <a:gd name="T5" fmla="*/ 1875 h 3750"/>
              <a:gd name="T6" fmla="*/ 1875 w 3750"/>
              <a:gd name="T7" fmla="*/ 0 h 3750"/>
              <a:gd name="T8" fmla="*/ 3750 w 3750"/>
              <a:gd name="T9" fmla="*/ 1875 h 3750"/>
              <a:gd name="T10" fmla="*/ 1875 w 3750"/>
              <a:gd name="T11" fmla="*/ 1500 h 3750"/>
              <a:gd name="T12" fmla="*/ 1500 w 3750"/>
              <a:gd name="T13" fmla="*/ 1875 h 3750"/>
              <a:gd name="T14" fmla="*/ 1875 w 3750"/>
              <a:gd name="T15" fmla="*/ 2250 h 3750"/>
              <a:gd name="T16" fmla="*/ 2250 w 3750"/>
              <a:gd name="T17" fmla="*/ 1875 h 3750"/>
              <a:gd name="T18" fmla="*/ 1875 w 3750"/>
              <a:gd name="T19" fmla="*/ 1500 h 3750"/>
              <a:gd name="T20" fmla="*/ 2463 w 3750"/>
              <a:gd name="T21" fmla="*/ 2463 h 3750"/>
              <a:gd name="T22" fmla="*/ 2918 w 3750"/>
              <a:gd name="T23" fmla="*/ 2918 h 3750"/>
              <a:gd name="T24" fmla="*/ 832 w 3750"/>
              <a:gd name="T25" fmla="*/ 832 h 3750"/>
              <a:gd name="T26" fmla="*/ 1287 w 3750"/>
              <a:gd name="T27" fmla="*/ 1287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3750">
                <a:moveTo>
                  <a:pt x="3750" y="1875"/>
                </a:moveTo>
                <a:cubicBezTo>
                  <a:pt x="3750" y="2911"/>
                  <a:pt x="2911" y="3750"/>
                  <a:pt x="1875" y="3750"/>
                </a:cubicBezTo>
                <a:cubicBezTo>
                  <a:pt x="839" y="3750"/>
                  <a:pt x="0" y="2911"/>
                  <a:pt x="0" y="1875"/>
                </a:cubicBezTo>
                <a:cubicBezTo>
                  <a:pt x="0" y="839"/>
                  <a:pt x="839" y="0"/>
                  <a:pt x="1875" y="0"/>
                </a:cubicBezTo>
                <a:cubicBezTo>
                  <a:pt x="2911" y="0"/>
                  <a:pt x="3750" y="839"/>
                  <a:pt x="3750" y="1875"/>
                </a:cubicBezTo>
                <a:close/>
                <a:moveTo>
                  <a:pt x="1875" y="1500"/>
                </a:moveTo>
                <a:cubicBezTo>
                  <a:pt x="1668" y="1500"/>
                  <a:pt x="1500" y="1668"/>
                  <a:pt x="1500" y="1875"/>
                </a:cubicBezTo>
                <a:cubicBezTo>
                  <a:pt x="1500" y="2082"/>
                  <a:pt x="1668" y="2250"/>
                  <a:pt x="1875" y="2250"/>
                </a:cubicBezTo>
                <a:cubicBezTo>
                  <a:pt x="2082" y="2250"/>
                  <a:pt x="2250" y="2082"/>
                  <a:pt x="2250" y="1875"/>
                </a:cubicBezTo>
                <a:cubicBezTo>
                  <a:pt x="2250" y="1668"/>
                  <a:pt x="2082" y="1500"/>
                  <a:pt x="1875" y="1500"/>
                </a:cubicBezTo>
                <a:close/>
                <a:moveTo>
                  <a:pt x="2463" y="2463"/>
                </a:moveTo>
                <a:cubicBezTo>
                  <a:pt x="2918" y="2918"/>
                  <a:pt x="2918" y="2918"/>
                  <a:pt x="2918" y="2918"/>
                </a:cubicBezTo>
                <a:moveTo>
                  <a:pt x="832" y="832"/>
                </a:moveTo>
                <a:cubicBezTo>
                  <a:pt x="1287" y="1287"/>
                  <a:pt x="1287" y="1287"/>
                  <a:pt x="1287" y="1287"/>
                </a:cubicBezTo>
              </a:path>
            </a:pathLst>
          </a:custGeom>
          <a:noFill/>
          <a:ln w="190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
        <p:nvSpPr>
          <p:cNvPr id="73" name="StorageOptical_E958" title="Icon of a hard disk">
            <a:extLst>
              <a:ext uri="{FF2B5EF4-FFF2-40B4-BE49-F238E27FC236}">
                <a16:creationId xmlns:a16="http://schemas.microsoft.com/office/drawing/2014/main" id="{12876DF8-2DFF-45F1-B2C4-41797F755CAF}"/>
              </a:ext>
            </a:extLst>
          </p:cNvPr>
          <p:cNvSpPr>
            <a:spLocks noChangeAspect="1" noEditPoints="1"/>
          </p:cNvSpPr>
          <p:nvPr/>
        </p:nvSpPr>
        <p:spPr bwMode="auto">
          <a:xfrm>
            <a:off x="10306660" y="3759809"/>
            <a:ext cx="451382" cy="451490"/>
          </a:xfrm>
          <a:custGeom>
            <a:avLst/>
            <a:gdLst>
              <a:gd name="T0" fmla="*/ 3750 w 3750"/>
              <a:gd name="T1" fmla="*/ 1875 h 3750"/>
              <a:gd name="T2" fmla="*/ 1875 w 3750"/>
              <a:gd name="T3" fmla="*/ 3750 h 3750"/>
              <a:gd name="T4" fmla="*/ 0 w 3750"/>
              <a:gd name="T5" fmla="*/ 1875 h 3750"/>
              <a:gd name="T6" fmla="*/ 1875 w 3750"/>
              <a:gd name="T7" fmla="*/ 0 h 3750"/>
              <a:gd name="T8" fmla="*/ 3750 w 3750"/>
              <a:gd name="T9" fmla="*/ 1875 h 3750"/>
              <a:gd name="T10" fmla="*/ 1875 w 3750"/>
              <a:gd name="T11" fmla="*/ 1500 h 3750"/>
              <a:gd name="T12" fmla="*/ 1500 w 3750"/>
              <a:gd name="T13" fmla="*/ 1875 h 3750"/>
              <a:gd name="T14" fmla="*/ 1875 w 3750"/>
              <a:gd name="T15" fmla="*/ 2250 h 3750"/>
              <a:gd name="T16" fmla="*/ 2250 w 3750"/>
              <a:gd name="T17" fmla="*/ 1875 h 3750"/>
              <a:gd name="T18" fmla="*/ 1875 w 3750"/>
              <a:gd name="T19" fmla="*/ 1500 h 3750"/>
              <a:gd name="T20" fmla="*/ 2463 w 3750"/>
              <a:gd name="T21" fmla="*/ 2463 h 3750"/>
              <a:gd name="T22" fmla="*/ 2918 w 3750"/>
              <a:gd name="T23" fmla="*/ 2918 h 3750"/>
              <a:gd name="T24" fmla="*/ 832 w 3750"/>
              <a:gd name="T25" fmla="*/ 832 h 3750"/>
              <a:gd name="T26" fmla="*/ 1287 w 3750"/>
              <a:gd name="T27" fmla="*/ 1287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3750">
                <a:moveTo>
                  <a:pt x="3750" y="1875"/>
                </a:moveTo>
                <a:cubicBezTo>
                  <a:pt x="3750" y="2911"/>
                  <a:pt x="2911" y="3750"/>
                  <a:pt x="1875" y="3750"/>
                </a:cubicBezTo>
                <a:cubicBezTo>
                  <a:pt x="839" y="3750"/>
                  <a:pt x="0" y="2911"/>
                  <a:pt x="0" y="1875"/>
                </a:cubicBezTo>
                <a:cubicBezTo>
                  <a:pt x="0" y="839"/>
                  <a:pt x="839" y="0"/>
                  <a:pt x="1875" y="0"/>
                </a:cubicBezTo>
                <a:cubicBezTo>
                  <a:pt x="2911" y="0"/>
                  <a:pt x="3750" y="839"/>
                  <a:pt x="3750" y="1875"/>
                </a:cubicBezTo>
                <a:close/>
                <a:moveTo>
                  <a:pt x="1875" y="1500"/>
                </a:moveTo>
                <a:cubicBezTo>
                  <a:pt x="1668" y="1500"/>
                  <a:pt x="1500" y="1668"/>
                  <a:pt x="1500" y="1875"/>
                </a:cubicBezTo>
                <a:cubicBezTo>
                  <a:pt x="1500" y="2082"/>
                  <a:pt x="1668" y="2250"/>
                  <a:pt x="1875" y="2250"/>
                </a:cubicBezTo>
                <a:cubicBezTo>
                  <a:pt x="2082" y="2250"/>
                  <a:pt x="2250" y="2082"/>
                  <a:pt x="2250" y="1875"/>
                </a:cubicBezTo>
                <a:cubicBezTo>
                  <a:pt x="2250" y="1668"/>
                  <a:pt x="2082" y="1500"/>
                  <a:pt x="1875" y="1500"/>
                </a:cubicBezTo>
                <a:close/>
                <a:moveTo>
                  <a:pt x="2463" y="2463"/>
                </a:moveTo>
                <a:cubicBezTo>
                  <a:pt x="2918" y="2918"/>
                  <a:pt x="2918" y="2918"/>
                  <a:pt x="2918" y="2918"/>
                </a:cubicBezTo>
                <a:moveTo>
                  <a:pt x="832" y="832"/>
                </a:moveTo>
                <a:cubicBezTo>
                  <a:pt x="1287" y="1287"/>
                  <a:pt x="1287" y="1287"/>
                  <a:pt x="1287" y="1287"/>
                </a:cubicBezTo>
              </a:path>
            </a:pathLst>
          </a:custGeom>
          <a:ln>
            <a:headEnd/>
            <a:tailEnd/>
          </a:ln>
          <a:extLst>
            <a:ext uri="{909E8E84-426E-40DD-AFC4-6F175D3DCCD1}">
              <a14:hiddenFill xmlns:a14="http://schemas.microsoft.com/office/drawing/2010/main">
                <a:solidFill>
                  <a:srgbClr val="FFFFFF"/>
                </a:solidFill>
              </a14:hiddenFill>
            </a:ext>
          </a:extLst>
        </p:spPr>
        <p:style>
          <a:lnRef idx="1">
            <a:schemeClr val="dk1"/>
          </a:lnRef>
          <a:fillRef idx="0">
            <a:schemeClr val="dk1"/>
          </a:fillRef>
          <a:effectRef idx="0">
            <a:schemeClr val="dk1"/>
          </a:effectRef>
          <a:fontRef idx="minor">
            <a:schemeClr val="tx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
        <p:nvSpPr>
          <p:cNvPr id="74" name="TextBox 73">
            <a:extLst>
              <a:ext uri="{FF2B5EF4-FFF2-40B4-BE49-F238E27FC236}">
                <a16:creationId xmlns:a16="http://schemas.microsoft.com/office/drawing/2014/main" id="{39452A65-E38C-4556-9A07-3A872D590BE8}"/>
              </a:ext>
            </a:extLst>
          </p:cNvPr>
          <p:cNvSpPr txBox="1"/>
          <p:nvPr/>
        </p:nvSpPr>
        <p:spPr>
          <a:xfrm>
            <a:off x="8474782" y="1652888"/>
            <a:ext cx="2404207" cy="48936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002050"/>
                </a:solidFill>
                <a:effectLst/>
                <a:uLnTx/>
                <a:uFillTx/>
                <a:latin typeface="Segoe UI" panose="020B0502040204020203" pitchFamily="34" charset="0"/>
                <a:ea typeface="+mn-ea"/>
                <a:cs typeface="Segoe UI" panose="020B0502040204020203" pitchFamily="34" charset="0"/>
              </a:rPr>
              <a:t>Resource Group</a:t>
            </a:r>
          </a:p>
        </p:txBody>
      </p:sp>
      <p:sp>
        <p:nvSpPr>
          <p:cNvPr id="75" name="Rectangle 74">
            <a:extLst>
              <a:ext uri="{FF2B5EF4-FFF2-40B4-BE49-F238E27FC236}">
                <a16:creationId xmlns:a16="http://schemas.microsoft.com/office/drawing/2014/main" id="{04EEB2B3-2B66-45B9-ABAF-CF2439B70D30}"/>
              </a:ext>
            </a:extLst>
          </p:cNvPr>
          <p:cNvSpPr/>
          <p:nvPr/>
        </p:nvSpPr>
        <p:spPr bwMode="auto">
          <a:xfrm>
            <a:off x="7734300" y="2026144"/>
            <a:ext cx="3790950" cy="2364654"/>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5" name="Rectangle 84">
            <a:extLst>
              <a:ext uri="{FF2B5EF4-FFF2-40B4-BE49-F238E27FC236}">
                <a16:creationId xmlns:a16="http://schemas.microsoft.com/office/drawing/2014/main" id="{477497C7-CBDE-4720-9D10-7E8A29FD2145}"/>
              </a:ext>
            </a:extLst>
          </p:cNvPr>
          <p:cNvSpPr/>
          <p:nvPr/>
        </p:nvSpPr>
        <p:spPr>
          <a:xfrm>
            <a:off x="8123952" y="3072480"/>
            <a:ext cx="3152069" cy="507831"/>
          </a:xfrm>
          <a:prstGeom prst="rect">
            <a:avLst/>
          </a:prstGeom>
        </p:spPr>
        <p:txBody>
          <a:bodyPr wrap="square">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600" b="0" i="0" u="none" strike="noStrike" kern="1200" cap="none" spc="0" normalizeH="0" baseline="0" noProof="0">
                <a:ln>
                  <a:noFill/>
                </a:ln>
                <a:solidFill>
                  <a:srgbClr val="2F2F2F"/>
                </a:solidFill>
                <a:effectLst/>
                <a:uLnTx/>
                <a:uFillTx/>
                <a:latin typeface="Segoe UI Semibold" panose="020B0702040204020203" pitchFamily="34" charset="0"/>
                <a:ea typeface="+mn-ea"/>
                <a:cs typeface="Segoe UI Semibold" panose="020B0702040204020203" pitchFamily="34" charset="0"/>
              </a:rPr>
              <a:t>Managed Disks</a:t>
            </a:r>
            <a:br>
              <a:rPr kumimoji="0" lang="en-US" sz="1400" b="0" i="0" u="none" strike="noStrike" kern="1200" cap="none" spc="0" normalizeH="0" baseline="0" noProof="0">
                <a:ln>
                  <a:noFill/>
                </a:ln>
                <a:solidFill>
                  <a:srgbClr val="2F2F2F"/>
                </a:solidFill>
                <a:effectLst/>
                <a:uLnTx/>
                <a:uFillTx/>
                <a:latin typeface="Segoe UI" panose="020B0502040204020203" pitchFamily="34" charset="0"/>
                <a:ea typeface="+mn-ea"/>
                <a:cs typeface="Segoe UI" panose="020B0502040204020203" pitchFamily="34" charset="0"/>
              </a:rPr>
            </a:br>
            <a:r>
              <a:rPr kumimoji="0" lang="en-US" sz="1400" b="0" i="0" u="none" strike="noStrike" kern="1200" cap="none" spc="0" normalizeH="0" baseline="0" noProof="0">
                <a:ln>
                  <a:noFill/>
                </a:ln>
                <a:solidFill>
                  <a:srgbClr val="2F2F2F"/>
                </a:solidFill>
                <a:effectLst/>
                <a:uLnTx/>
                <a:uFillTx/>
                <a:latin typeface="Segoe UI" panose="020B0502040204020203" pitchFamily="34" charset="0"/>
                <a:ea typeface="+mn-ea"/>
                <a:cs typeface="Segoe UI" panose="020B0502040204020203" pitchFamily="34" charset="0"/>
              </a:rPr>
              <a:t>Highly available and scalable</a:t>
            </a:r>
            <a:endParaRPr kumimoji="0" lang="en-US" sz="1800" b="0" i="0" u="none" strike="noStrike" kern="1200" cap="none" spc="0" normalizeH="0" baseline="0" noProof="0">
              <a:ln>
                <a:noFill/>
              </a:ln>
              <a:solidFill>
                <a:srgbClr val="2F2F2F"/>
              </a:solidFill>
              <a:effectLst/>
              <a:uLnTx/>
              <a:uFillTx/>
              <a:latin typeface="Segoe UI" panose="020B0502040204020203" pitchFamily="34" charset="0"/>
              <a:ea typeface="+mn-ea"/>
              <a:cs typeface="Segoe UI" panose="020B0502040204020203" pitchFamily="34" charset="0"/>
            </a:endParaRPr>
          </a:p>
        </p:txBody>
      </p:sp>
      <p:sp>
        <p:nvSpPr>
          <p:cNvPr id="68" name="PC1_E977" title="Icon of a desktop PC">
            <a:extLst>
              <a:ext uri="{FF2B5EF4-FFF2-40B4-BE49-F238E27FC236}">
                <a16:creationId xmlns:a16="http://schemas.microsoft.com/office/drawing/2014/main" id="{FAFF3FAD-BDAB-4176-A658-33E2D341B3D8}"/>
              </a:ext>
            </a:extLst>
          </p:cNvPr>
          <p:cNvSpPr>
            <a:spLocks noChangeAspect="1" noEditPoints="1"/>
          </p:cNvSpPr>
          <p:nvPr/>
        </p:nvSpPr>
        <p:spPr bwMode="auto">
          <a:xfrm>
            <a:off x="8017741" y="2279730"/>
            <a:ext cx="746309" cy="597281"/>
          </a:xfrm>
          <a:custGeom>
            <a:avLst/>
            <a:gdLst>
              <a:gd name="T0" fmla="*/ 1697 w 5093"/>
              <a:gd name="T1" fmla="*/ 1359 h 4076"/>
              <a:gd name="T2" fmla="*/ 5093 w 5093"/>
              <a:gd name="T3" fmla="*/ 1359 h 4076"/>
              <a:gd name="T4" fmla="*/ 5093 w 5093"/>
              <a:gd name="T5" fmla="*/ 3398 h 4076"/>
              <a:gd name="T6" fmla="*/ 1697 w 5093"/>
              <a:gd name="T7" fmla="*/ 3398 h 4076"/>
              <a:gd name="T8" fmla="*/ 1697 w 5093"/>
              <a:gd name="T9" fmla="*/ 1359 h 4076"/>
              <a:gd name="T10" fmla="*/ 3396 w 5093"/>
              <a:gd name="T11" fmla="*/ 3398 h 4076"/>
              <a:gd name="T12" fmla="*/ 3396 w 5093"/>
              <a:gd name="T13" fmla="*/ 4076 h 4076"/>
              <a:gd name="T14" fmla="*/ 2547 w 5093"/>
              <a:gd name="T15" fmla="*/ 4076 h 4076"/>
              <a:gd name="T16" fmla="*/ 4244 w 5093"/>
              <a:gd name="T17" fmla="*/ 4076 h 4076"/>
              <a:gd name="T18" fmla="*/ 510 w 5093"/>
              <a:gd name="T19" fmla="*/ 680 h 4076"/>
              <a:gd name="T20" fmla="*/ 1528 w 5093"/>
              <a:gd name="T21" fmla="*/ 680 h 4076"/>
              <a:gd name="T22" fmla="*/ 510 w 5093"/>
              <a:gd name="T23" fmla="*/ 3398 h 4076"/>
              <a:gd name="T24" fmla="*/ 1697 w 5093"/>
              <a:gd name="T25" fmla="*/ 3398 h 4076"/>
              <a:gd name="T26" fmla="*/ 510 w 5093"/>
              <a:gd name="T27" fmla="*/ 2718 h 4076"/>
              <a:gd name="T28" fmla="*/ 1705 w 5093"/>
              <a:gd name="T29" fmla="*/ 2718 h 4076"/>
              <a:gd name="T30" fmla="*/ 2038 w 5093"/>
              <a:gd name="T31" fmla="*/ 1359 h 4076"/>
              <a:gd name="T32" fmla="*/ 2038 w 5093"/>
              <a:gd name="T33" fmla="*/ 0 h 4076"/>
              <a:gd name="T34" fmla="*/ 0 w 5093"/>
              <a:gd name="T35" fmla="*/ 0 h 4076"/>
              <a:gd name="T36" fmla="*/ 0 w 5093"/>
              <a:gd name="T37" fmla="*/ 4076 h 4076"/>
              <a:gd name="T38" fmla="*/ 2038 w 5093"/>
              <a:gd name="T39" fmla="*/ 4076 h 4076"/>
              <a:gd name="T40" fmla="*/ 2038 w 5093"/>
              <a:gd name="T41" fmla="*/ 3398 h 4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93" h="4076">
                <a:moveTo>
                  <a:pt x="1697" y="1359"/>
                </a:moveTo>
                <a:lnTo>
                  <a:pt x="5093" y="1359"/>
                </a:lnTo>
                <a:lnTo>
                  <a:pt x="5093" y="3398"/>
                </a:lnTo>
                <a:lnTo>
                  <a:pt x="1697" y="3398"/>
                </a:lnTo>
                <a:lnTo>
                  <a:pt x="1697" y="1359"/>
                </a:lnTo>
                <a:moveTo>
                  <a:pt x="3396" y="3398"/>
                </a:moveTo>
                <a:lnTo>
                  <a:pt x="3396" y="4076"/>
                </a:lnTo>
                <a:moveTo>
                  <a:pt x="2547" y="4076"/>
                </a:moveTo>
                <a:lnTo>
                  <a:pt x="4244" y="4076"/>
                </a:lnTo>
                <a:moveTo>
                  <a:pt x="510" y="680"/>
                </a:moveTo>
                <a:lnTo>
                  <a:pt x="1528" y="680"/>
                </a:lnTo>
                <a:moveTo>
                  <a:pt x="510" y="3398"/>
                </a:moveTo>
                <a:lnTo>
                  <a:pt x="1697" y="3398"/>
                </a:lnTo>
                <a:moveTo>
                  <a:pt x="510" y="2718"/>
                </a:moveTo>
                <a:lnTo>
                  <a:pt x="1705" y="2718"/>
                </a:lnTo>
                <a:moveTo>
                  <a:pt x="2038" y="1359"/>
                </a:moveTo>
                <a:lnTo>
                  <a:pt x="2038" y="0"/>
                </a:lnTo>
                <a:lnTo>
                  <a:pt x="0" y="0"/>
                </a:lnTo>
                <a:lnTo>
                  <a:pt x="0" y="4076"/>
                </a:lnTo>
                <a:lnTo>
                  <a:pt x="2038" y="4076"/>
                </a:lnTo>
                <a:lnTo>
                  <a:pt x="2038" y="3398"/>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4" name="StorageOptical_E958" title="Icon of a hard disk">
            <a:extLst>
              <a:ext uri="{FF2B5EF4-FFF2-40B4-BE49-F238E27FC236}">
                <a16:creationId xmlns:a16="http://schemas.microsoft.com/office/drawing/2014/main" id="{2FBAF033-93FC-4E60-B0CF-931479488DB5}"/>
              </a:ext>
            </a:extLst>
          </p:cNvPr>
          <p:cNvSpPr>
            <a:spLocks noChangeAspect="1" noEditPoints="1"/>
          </p:cNvSpPr>
          <p:nvPr/>
        </p:nvSpPr>
        <p:spPr bwMode="auto">
          <a:xfrm>
            <a:off x="9374784" y="3759809"/>
            <a:ext cx="451382" cy="451490"/>
          </a:xfrm>
          <a:custGeom>
            <a:avLst/>
            <a:gdLst>
              <a:gd name="T0" fmla="*/ 3750 w 3750"/>
              <a:gd name="T1" fmla="*/ 1875 h 3750"/>
              <a:gd name="T2" fmla="*/ 1875 w 3750"/>
              <a:gd name="T3" fmla="*/ 3750 h 3750"/>
              <a:gd name="T4" fmla="*/ 0 w 3750"/>
              <a:gd name="T5" fmla="*/ 1875 h 3750"/>
              <a:gd name="T6" fmla="*/ 1875 w 3750"/>
              <a:gd name="T7" fmla="*/ 0 h 3750"/>
              <a:gd name="T8" fmla="*/ 3750 w 3750"/>
              <a:gd name="T9" fmla="*/ 1875 h 3750"/>
              <a:gd name="T10" fmla="*/ 1875 w 3750"/>
              <a:gd name="T11" fmla="*/ 1500 h 3750"/>
              <a:gd name="T12" fmla="*/ 1500 w 3750"/>
              <a:gd name="T13" fmla="*/ 1875 h 3750"/>
              <a:gd name="T14" fmla="*/ 1875 w 3750"/>
              <a:gd name="T15" fmla="*/ 2250 h 3750"/>
              <a:gd name="T16" fmla="*/ 2250 w 3750"/>
              <a:gd name="T17" fmla="*/ 1875 h 3750"/>
              <a:gd name="T18" fmla="*/ 1875 w 3750"/>
              <a:gd name="T19" fmla="*/ 1500 h 3750"/>
              <a:gd name="T20" fmla="*/ 2463 w 3750"/>
              <a:gd name="T21" fmla="*/ 2463 h 3750"/>
              <a:gd name="T22" fmla="*/ 2918 w 3750"/>
              <a:gd name="T23" fmla="*/ 2918 h 3750"/>
              <a:gd name="T24" fmla="*/ 832 w 3750"/>
              <a:gd name="T25" fmla="*/ 832 h 3750"/>
              <a:gd name="T26" fmla="*/ 1287 w 3750"/>
              <a:gd name="T27" fmla="*/ 1287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3750">
                <a:moveTo>
                  <a:pt x="3750" y="1875"/>
                </a:moveTo>
                <a:cubicBezTo>
                  <a:pt x="3750" y="2911"/>
                  <a:pt x="2911" y="3750"/>
                  <a:pt x="1875" y="3750"/>
                </a:cubicBezTo>
                <a:cubicBezTo>
                  <a:pt x="839" y="3750"/>
                  <a:pt x="0" y="2911"/>
                  <a:pt x="0" y="1875"/>
                </a:cubicBezTo>
                <a:cubicBezTo>
                  <a:pt x="0" y="839"/>
                  <a:pt x="839" y="0"/>
                  <a:pt x="1875" y="0"/>
                </a:cubicBezTo>
                <a:cubicBezTo>
                  <a:pt x="2911" y="0"/>
                  <a:pt x="3750" y="839"/>
                  <a:pt x="3750" y="1875"/>
                </a:cubicBezTo>
                <a:close/>
                <a:moveTo>
                  <a:pt x="1875" y="1500"/>
                </a:moveTo>
                <a:cubicBezTo>
                  <a:pt x="1668" y="1500"/>
                  <a:pt x="1500" y="1668"/>
                  <a:pt x="1500" y="1875"/>
                </a:cubicBezTo>
                <a:cubicBezTo>
                  <a:pt x="1500" y="2082"/>
                  <a:pt x="1668" y="2250"/>
                  <a:pt x="1875" y="2250"/>
                </a:cubicBezTo>
                <a:cubicBezTo>
                  <a:pt x="2082" y="2250"/>
                  <a:pt x="2250" y="2082"/>
                  <a:pt x="2250" y="1875"/>
                </a:cubicBezTo>
                <a:cubicBezTo>
                  <a:pt x="2250" y="1668"/>
                  <a:pt x="2082" y="1500"/>
                  <a:pt x="1875" y="1500"/>
                </a:cubicBezTo>
                <a:close/>
                <a:moveTo>
                  <a:pt x="2463" y="2463"/>
                </a:moveTo>
                <a:cubicBezTo>
                  <a:pt x="2918" y="2918"/>
                  <a:pt x="2918" y="2918"/>
                  <a:pt x="2918" y="2918"/>
                </a:cubicBezTo>
                <a:moveTo>
                  <a:pt x="832" y="832"/>
                </a:moveTo>
                <a:cubicBezTo>
                  <a:pt x="1287" y="1287"/>
                  <a:pt x="1287" y="1287"/>
                  <a:pt x="1287" y="1287"/>
                </a:cubicBezTo>
              </a:path>
            </a:pathLst>
          </a:custGeom>
          <a:noFill/>
          <a:ln w="19050" cap="sq">
            <a:solidFill>
              <a:schemeClr val="accent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Tree>
    <p:extLst>
      <p:ext uri="{BB962C8B-B14F-4D97-AF65-F5344CB8AC3E}">
        <p14:creationId xmlns:p14="http://schemas.microsoft.com/office/powerpoint/2010/main" val="4668459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4"/>
                                        </p:tgtEl>
                                        <p:attrNameLst>
                                          <p:attrName>style.visibility</p:attrName>
                                        </p:attrNameLst>
                                      </p:cBhvr>
                                      <p:to>
                                        <p:strVal val="visible"/>
                                      </p:to>
                                    </p:set>
                                    <p:animEffect transition="in" filter="fade">
                                      <p:cBhvr>
                                        <p:cTn id="10" dur="500"/>
                                        <p:tgtEl>
                                          <p:spTgt spid="4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7"/>
                                        </p:tgtEl>
                                        <p:attrNameLst>
                                          <p:attrName>style.visibility</p:attrName>
                                        </p:attrNameLst>
                                      </p:cBhvr>
                                      <p:to>
                                        <p:strVal val="visible"/>
                                      </p:to>
                                    </p:set>
                                    <p:animEffect transition="in" filter="fade">
                                      <p:cBhvr>
                                        <p:cTn id="13" dur="500"/>
                                        <p:tgtEl>
                                          <p:spTgt spid="47"/>
                                        </p:tgtEl>
                                      </p:cBhvr>
                                    </p:animEffect>
                                  </p:childTnLst>
                                </p:cTn>
                              </p:par>
                              <p:par>
                                <p:cTn id="14" presetID="10" presetClass="entr" presetSubtype="0" fill="hold" nodeType="with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500"/>
                                        <p:tgtEl>
                                          <p:spTgt spid="3"/>
                                        </p:tgtEl>
                                      </p:cBhvr>
                                    </p:animEffect>
                                  </p:childTnLst>
                                </p:cTn>
                              </p:par>
                              <p:par>
                                <p:cTn id="17" presetID="10" presetClass="entr" presetSubtype="0" fill="hold" nodeType="withEffect">
                                  <p:stCondLst>
                                    <p:cond delay="0"/>
                                  </p:stCondLst>
                                  <p:childTnLst>
                                    <p:set>
                                      <p:cBhvr>
                                        <p:cTn id="18" dur="1" fill="hold">
                                          <p:stCondLst>
                                            <p:cond delay="0"/>
                                          </p:stCondLst>
                                        </p:cTn>
                                        <p:tgtEl>
                                          <p:spTgt spid="51"/>
                                        </p:tgtEl>
                                        <p:attrNameLst>
                                          <p:attrName>style.visibility</p:attrName>
                                        </p:attrNameLst>
                                      </p:cBhvr>
                                      <p:to>
                                        <p:strVal val="visible"/>
                                      </p:to>
                                    </p:set>
                                    <p:animEffect transition="in" filter="fade">
                                      <p:cBhvr>
                                        <p:cTn id="19" dur="500"/>
                                        <p:tgtEl>
                                          <p:spTgt spid="5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5"/>
                                        </p:tgtEl>
                                        <p:attrNameLst>
                                          <p:attrName>style.visibility</p:attrName>
                                        </p:attrNameLst>
                                      </p:cBhvr>
                                      <p:to>
                                        <p:strVal val="visible"/>
                                      </p:to>
                                    </p:set>
                                    <p:animEffect transition="in" filter="fade">
                                      <p:cBhvr>
                                        <p:cTn id="25" dur="500"/>
                                        <p:tgtEl>
                                          <p:spTgt spid="5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57"/>
                                        </p:tgtEl>
                                        <p:attrNameLst>
                                          <p:attrName>style.visibility</p:attrName>
                                        </p:attrNameLst>
                                      </p:cBhvr>
                                      <p:to>
                                        <p:strVal val="visible"/>
                                      </p:to>
                                    </p:set>
                                    <p:animEffect transition="in" filter="fade">
                                      <p:cBhvr>
                                        <p:cTn id="28" dur="500"/>
                                        <p:tgtEl>
                                          <p:spTgt spid="57"/>
                                        </p:tgtEl>
                                      </p:cBhvr>
                                    </p:animEffect>
                                  </p:childTnLst>
                                </p:cTn>
                              </p:par>
                              <p:par>
                                <p:cTn id="29" presetID="10" presetClass="entr" presetSubtype="0" fill="hold" nodeType="withEffect">
                                  <p:stCondLst>
                                    <p:cond delay="0"/>
                                  </p:stCondLst>
                                  <p:childTnLst>
                                    <p:set>
                                      <p:cBhvr>
                                        <p:cTn id="30" dur="1" fill="hold">
                                          <p:stCondLst>
                                            <p:cond delay="0"/>
                                          </p:stCondLst>
                                        </p:cTn>
                                        <p:tgtEl>
                                          <p:spTgt spid="58"/>
                                        </p:tgtEl>
                                        <p:attrNameLst>
                                          <p:attrName>style.visibility</p:attrName>
                                        </p:attrNameLst>
                                      </p:cBhvr>
                                      <p:to>
                                        <p:strVal val="visible"/>
                                      </p:to>
                                    </p:set>
                                    <p:animEffect transition="in" filter="fade">
                                      <p:cBhvr>
                                        <p:cTn id="31" dur="500"/>
                                        <p:tgtEl>
                                          <p:spTgt spid="58"/>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62"/>
                                        </p:tgtEl>
                                        <p:attrNameLst>
                                          <p:attrName>style.visibility</p:attrName>
                                        </p:attrNameLst>
                                      </p:cBhvr>
                                      <p:to>
                                        <p:strVal val="visible"/>
                                      </p:to>
                                    </p:set>
                                    <p:animEffect transition="in" filter="fade">
                                      <p:cBhvr>
                                        <p:cTn id="34" dur="500"/>
                                        <p:tgtEl>
                                          <p:spTgt spid="62"/>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63"/>
                                        </p:tgtEl>
                                        <p:attrNameLst>
                                          <p:attrName>style.visibility</p:attrName>
                                        </p:attrNameLst>
                                      </p:cBhvr>
                                      <p:to>
                                        <p:strVal val="visible"/>
                                      </p:to>
                                    </p:set>
                                    <p:animEffect transition="in" filter="fade">
                                      <p:cBhvr>
                                        <p:cTn id="39" dur="500"/>
                                        <p:tgtEl>
                                          <p:spTgt spid="63"/>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65"/>
                                        </p:tgtEl>
                                        <p:attrNameLst>
                                          <p:attrName>style.visibility</p:attrName>
                                        </p:attrNameLst>
                                      </p:cBhvr>
                                      <p:to>
                                        <p:strVal val="visible"/>
                                      </p:to>
                                    </p:set>
                                    <p:animEffect transition="in" filter="fade">
                                      <p:cBhvr>
                                        <p:cTn id="42" dur="500"/>
                                        <p:tgtEl>
                                          <p:spTgt spid="65"/>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69"/>
                                        </p:tgtEl>
                                        <p:attrNameLst>
                                          <p:attrName>style.visibility</p:attrName>
                                        </p:attrNameLst>
                                      </p:cBhvr>
                                      <p:to>
                                        <p:strVal val="visible"/>
                                      </p:to>
                                    </p:set>
                                    <p:animEffect transition="in" filter="fade">
                                      <p:cBhvr>
                                        <p:cTn id="45" dur="500"/>
                                        <p:tgtEl>
                                          <p:spTgt spid="69"/>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71"/>
                                        </p:tgtEl>
                                        <p:attrNameLst>
                                          <p:attrName>style.visibility</p:attrName>
                                        </p:attrNameLst>
                                      </p:cBhvr>
                                      <p:to>
                                        <p:strVal val="visible"/>
                                      </p:to>
                                    </p:set>
                                    <p:animEffect transition="in" filter="fade">
                                      <p:cBhvr>
                                        <p:cTn id="48" dur="500"/>
                                        <p:tgtEl>
                                          <p:spTgt spid="71"/>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73"/>
                                        </p:tgtEl>
                                        <p:attrNameLst>
                                          <p:attrName>style.visibility</p:attrName>
                                        </p:attrNameLst>
                                      </p:cBhvr>
                                      <p:to>
                                        <p:strVal val="visible"/>
                                      </p:to>
                                    </p:set>
                                    <p:animEffect transition="in" filter="fade">
                                      <p:cBhvr>
                                        <p:cTn id="51" dur="500"/>
                                        <p:tgtEl>
                                          <p:spTgt spid="73"/>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74"/>
                                        </p:tgtEl>
                                        <p:attrNameLst>
                                          <p:attrName>style.visibility</p:attrName>
                                        </p:attrNameLst>
                                      </p:cBhvr>
                                      <p:to>
                                        <p:strVal val="visible"/>
                                      </p:to>
                                    </p:set>
                                    <p:animEffect transition="in" filter="fade">
                                      <p:cBhvr>
                                        <p:cTn id="54" dur="500"/>
                                        <p:tgtEl>
                                          <p:spTgt spid="74"/>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75"/>
                                        </p:tgtEl>
                                        <p:attrNameLst>
                                          <p:attrName>style.visibility</p:attrName>
                                        </p:attrNameLst>
                                      </p:cBhvr>
                                      <p:to>
                                        <p:strVal val="visible"/>
                                      </p:to>
                                    </p:set>
                                    <p:animEffect transition="in" filter="fade">
                                      <p:cBhvr>
                                        <p:cTn id="57" dur="500"/>
                                        <p:tgtEl>
                                          <p:spTgt spid="75"/>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85"/>
                                        </p:tgtEl>
                                        <p:attrNameLst>
                                          <p:attrName>style.visibility</p:attrName>
                                        </p:attrNameLst>
                                      </p:cBhvr>
                                      <p:to>
                                        <p:strVal val="visible"/>
                                      </p:to>
                                    </p:set>
                                    <p:animEffect transition="in" filter="fade">
                                      <p:cBhvr>
                                        <p:cTn id="60" dur="500"/>
                                        <p:tgtEl>
                                          <p:spTgt spid="85"/>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68"/>
                                        </p:tgtEl>
                                        <p:attrNameLst>
                                          <p:attrName>style.visibility</p:attrName>
                                        </p:attrNameLst>
                                      </p:cBhvr>
                                      <p:to>
                                        <p:strVal val="visible"/>
                                      </p:to>
                                    </p:set>
                                    <p:animEffect transition="in" filter="fade">
                                      <p:cBhvr>
                                        <p:cTn id="63" dur="500"/>
                                        <p:tgtEl>
                                          <p:spTgt spid="68"/>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64"/>
                                        </p:tgtEl>
                                        <p:attrNameLst>
                                          <p:attrName>style.visibility</p:attrName>
                                        </p:attrNameLst>
                                      </p:cBhvr>
                                      <p:to>
                                        <p:strVal val="visible"/>
                                      </p:to>
                                    </p:set>
                                    <p:animEffect transition="in" filter="fade">
                                      <p:cBhvr>
                                        <p:cTn id="66" dur="500"/>
                                        <p:tgtEl>
                                          <p:spTgt spid="64"/>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81"/>
                                        </p:tgtEl>
                                        <p:attrNameLst>
                                          <p:attrName>style.visibility</p:attrName>
                                        </p:attrNameLst>
                                      </p:cBhvr>
                                      <p:to>
                                        <p:strVal val="visible"/>
                                      </p:to>
                                    </p:set>
                                    <p:animEffect transition="in" filter="fade">
                                      <p:cBhvr>
                                        <p:cTn id="71" dur="500"/>
                                        <p:tgtEl>
                                          <p:spTgt spid="81"/>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nodeType="clickEffect">
                                  <p:stCondLst>
                                    <p:cond delay="0"/>
                                  </p:stCondLst>
                                  <p:childTnLst>
                                    <p:set>
                                      <p:cBhvr>
                                        <p:cTn id="75" dur="1" fill="hold">
                                          <p:stCondLst>
                                            <p:cond delay="0"/>
                                          </p:stCondLst>
                                        </p:cTn>
                                        <p:tgtEl>
                                          <p:spTgt spid="90"/>
                                        </p:tgtEl>
                                        <p:attrNameLst>
                                          <p:attrName>style.visibility</p:attrName>
                                        </p:attrNameLst>
                                      </p:cBhvr>
                                      <p:to>
                                        <p:strVal val="visible"/>
                                      </p:to>
                                    </p:set>
                                    <p:animEffect transition="in" filter="fade">
                                      <p:cBhvr>
                                        <p:cTn id="76" dur="500"/>
                                        <p:tgtEl>
                                          <p:spTgt spid="90"/>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nodeType="clickEffect">
                                  <p:stCondLst>
                                    <p:cond delay="0"/>
                                  </p:stCondLst>
                                  <p:childTnLst>
                                    <p:set>
                                      <p:cBhvr>
                                        <p:cTn id="80" dur="1" fill="hold">
                                          <p:stCondLst>
                                            <p:cond delay="0"/>
                                          </p:stCondLst>
                                        </p:cTn>
                                        <p:tgtEl>
                                          <p:spTgt spid="66"/>
                                        </p:tgtEl>
                                        <p:attrNameLst>
                                          <p:attrName>style.visibility</p:attrName>
                                        </p:attrNameLst>
                                      </p:cBhvr>
                                      <p:to>
                                        <p:strVal val="visible"/>
                                      </p:to>
                                    </p:set>
                                    <p:animEffect transition="in" filter="fade">
                                      <p:cBhvr>
                                        <p:cTn id="81" dur="500"/>
                                        <p:tgtEl>
                                          <p:spTgt spid="66"/>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nodeType="clickEffect">
                                  <p:stCondLst>
                                    <p:cond delay="0"/>
                                  </p:stCondLst>
                                  <p:childTnLst>
                                    <p:set>
                                      <p:cBhvr>
                                        <p:cTn id="85" dur="1" fill="hold">
                                          <p:stCondLst>
                                            <p:cond delay="0"/>
                                          </p:stCondLst>
                                        </p:cTn>
                                        <p:tgtEl>
                                          <p:spTgt spid="43"/>
                                        </p:tgtEl>
                                        <p:attrNameLst>
                                          <p:attrName>style.visibility</p:attrName>
                                        </p:attrNameLst>
                                      </p:cBhvr>
                                      <p:to>
                                        <p:strVal val="visible"/>
                                      </p:to>
                                    </p:set>
                                    <p:animEffect transition="in" filter="fade">
                                      <p:cBhvr>
                                        <p:cTn id="86"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44" grpId="0" animBg="1"/>
      <p:bldP spid="47" grpId="0" animBg="1"/>
      <p:bldP spid="10" grpId="0"/>
      <p:bldP spid="55" grpId="0"/>
      <p:bldP spid="57" grpId="0" animBg="1"/>
      <p:bldP spid="62" grpId="0"/>
      <p:bldP spid="63" grpId="0"/>
      <p:bldP spid="65" grpId="0" animBg="1"/>
      <p:bldP spid="69" grpId="0" animBg="1"/>
      <p:bldP spid="71" grpId="0" animBg="1"/>
      <p:bldP spid="73" grpId="0" animBg="1"/>
      <p:bldP spid="74" grpId="0"/>
      <p:bldP spid="75" grpId="0" animBg="1"/>
      <p:bldP spid="85" grpId="0"/>
      <p:bldP spid="68" grpId="0" animBg="1"/>
      <p:bldP spid="64" grpId="0" animBg="1"/>
    </p:bld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D3BDC40C-402A-4075-A95D-BD301480EE50}"/>
              </a:ext>
              <a:ext uri="{C183D7F6-B498-43B3-948B-1728B52AA6E4}">
                <adec:decorative xmlns:adec="http://schemas.microsoft.com/office/drawing/2017/decorative" val="1"/>
              </a:ext>
            </a:extLst>
          </p:cNvPr>
          <p:cNvSpPr/>
          <p:nvPr/>
        </p:nvSpPr>
        <p:spPr bwMode="auto">
          <a:xfrm>
            <a:off x="953" y="2650148"/>
            <a:ext cx="12190098" cy="322253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2" tIns="146281" rIns="182852" bIns="146281" numCol="1" spcCol="0" rtlCol="0" fromWordArt="0" anchor="t" anchorCtr="0" forceAA="0" compatLnSpc="1">
            <a:prstTxWarp prst="textNoShape">
              <a:avLst/>
            </a:prstTxWarp>
            <a:noAutofit/>
          </a:bodyPr>
          <a:lstStyle/>
          <a:p>
            <a:pPr marL="0" marR="0" lvl="0" indent="0" algn="l" defTabSz="932304"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 name="Rectangle 28">
            <a:extLst>
              <a:ext uri="{FF2B5EF4-FFF2-40B4-BE49-F238E27FC236}">
                <a16:creationId xmlns:a16="http://schemas.microsoft.com/office/drawing/2014/main" id="{47370E8B-9585-40D3-AB4B-21FA8A0F0C25}"/>
              </a:ext>
              <a:ext uri="{C183D7F6-B498-43B3-948B-1728B52AA6E4}">
                <adec:decorative xmlns:adec="http://schemas.microsoft.com/office/drawing/2017/decorative" val="1"/>
              </a:ext>
            </a:extLst>
          </p:cNvPr>
          <p:cNvSpPr/>
          <p:nvPr/>
        </p:nvSpPr>
        <p:spPr>
          <a:xfrm>
            <a:off x="1928947" y="1700390"/>
            <a:ext cx="8337154" cy="400053"/>
          </a:xfrm>
          <a:prstGeom prst="rect">
            <a:avLst/>
          </a:prstGeom>
        </p:spPr>
        <p:txBody>
          <a:bodyPr wrap="square" lIns="0">
            <a:spAutoFit/>
          </a:bodyPr>
          <a:lstStyle/>
          <a:p>
            <a:pPr marL="0" marR="0" lvl="0" indent="0" algn="l" defTabSz="1088405" rtl="0" eaLnBrk="1" fontAlgn="auto" latinLnBrk="0" hangingPunct="1">
              <a:lnSpc>
                <a:spcPct val="100000"/>
              </a:lnSpc>
              <a:spcBef>
                <a:spcPts val="0"/>
              </a:spcBef>
              <a:spcAft>
                <a:spcPts val="0"/>
              </a:spcAft>
              <a:buClrTx/>
              <a:buSzTx/>
              <a:buFontTx/>
              <a:buNone/>
              <a:tabLst/>
              <a:defRPr/>
            </a:pPr>
            <a:r>
              <a:rPr kumimoji="0" lang="en-US" sz="1961" b="0" i="0" u="none" strike="noStrike" kern="1200" cap="none" spc="0" normalizeH="0" baseline="0" noProof="0">
                <a:ln>
                  <a:noFill/>
                </a:ln>
                <a:solidFill>
                  <a:srgbClr val="002050"/>
                </a:solidFill>
                <a:effectLst/>
                <a:uLnTx/>
                <a:uFillTx/>
                <a:latin typeface="Segoe UI"/>
                <a:ea typeface="+mn-ea"/>
                <a:cs typeface="+mn-cs"/>
              </a:rPr>
              <a:t>Virtual Machine OS and Data Disks exist within Azure Storage service</a:t>
            </a:r>
          </a:p>
        </p:txBody>
      </p:sp>
      <p:sp>
        <p:nvSpPr>
          <p:cNvPr id="45" name="Text Placeholder 1">
            <a:extLst>
              <a:ext uri="{FF2B5EF4-FFF2-40B4-BE49-F238E27FC236}">
                <a16:creationId xmlns:a16="http://schemas.microsoft.com/office/drawing/2014/main" id="{2ED83994-D7C8-4136-BCC3-0836E17C13F4}"/>
              </a:ext>
              <a:ext uri="{C183D7F6-B498-43B3-948B-1728B52AA6E4}">
                <adec:decorative xmlns:adec="http://schemas.microsoft.com/office/drawing/2017/decorative" val="1"/>
              </a:ext>
            </a:extLst>
          </p:cNvPr>
          <p:cNvSpPr txBox="1">
            <a:spLocks/>
          </p:cNvSpPr>
          <p:nvPr/>
        </p:nvSpPr>
        <p:spPr>
          <a:xfrm>
            <a:off x="281756" y="2898722"/>
            <a:ext cx="5324660" cy="2812572"/>
          </a:xfrm>
          <a:prstGeom prst="rect">
            <a:avLst/>
          </a:prstGeom>
        </p:spPr>
        <p:txBody>
          <a:bodyPr/>
          <a:lstStyle>
            <a:lvl1pPr marL="194218" indent="-194218" algn="l" defTabSz="1109758" rtl="0" eaLnBrk="1" latinLnBrk="0" hangingPunct="1">
              <a:spcBef>
                <a:spcPct val="20000"/>
              </a:spcBef>
              <a:buClr>
                <a:srgbClr val="0072C6"/>
              </a:buClr>
              <a:buSzPct val="100000"/>
              <a:buFont typeface="Wingdings" pitchFamily="2" charset="2"/>
              <a:buChar char="§"/>
              <a:defRPr sz="2448" kern="1200">
                <a:solidFill>
                  <a:srgbClr val="0072C6"/>
                </a:solidFill>
                <a:latin typeface="Segoe UI" pitchFamily="34" charset="0"/>
                <a:ea typeface="Segoe UI" pitchFamily="34" charset="0"/>
                <a:cs typeface="Segoe UI" pitchFamily="34" charset="0"/>
              </a:defRPr>
            </a:lvl1pPr>
            <a:lvl2pPr marL="485544" indent="-198264" algn="l" defTabSz="1109758" rtl="0" eaLnBrk="1" latinLnBrk="0" hangingPunct="1">
              <a:spcBef>
                <a:spcPct val="20000"/>
              </a:spcBef>
              <a:buFont typeface="Arial" pitchFamily="34" charset="0"/>
              <a:buChar char="–"/>
              <a:defRPr sz="1836" kern="1200">
                <a:solidFill>
                  <a:srgbClr val="505050"/>
                </a:solidFill>
                <a:latin typeface="Segoe UI" pitchFamily="34" charset="0"/>
                <a:ea typeface="Segoe UI" pitchFamily="34" charset="0"/>
                <a:cs typeface="Segoe UI" pitchFamily="34" charset="0"/>
              </a:defRPr>
            </a:lvl2pPr>
            <a:lvl3pPr marL="776870" indent="-176683" algn="l" defTabSz="1109758" rtl="0" eaLnBrk="1" latinLnBrk="0" hangingPunct="1">
              <a:spcBef>
                <a:spcPct val="20000"/>
              </a:spcBef>
              <a:buFont typeface="Arial" pitchFamily="34" charset="0"/>
              <a:buChar char="•"/>
              <a:defRPr sz="1632" kern="1200">
                <a:solidFill>
                  <a:srgbClr val="505050"/>
                </a:solidFill>
                <a:latin typeface="Segoe UI" pitchFamily="34" charset="0"/>
                <a:ea typeface="Segoe UI" pitchFamily="34" charset="0"/>
                <a:cs typeface="Segoe UI" pitchFamily="34" charset="0"/>
              </a:defRPr>
            </a:lvl3pPr>
            <a:lvl4pPr marL="1068196" indent="-180730" algn="l" defTabSz="1109758" rtl="0" eaLnBrk="1" latinLnBrk="0" hangingPunct="1">
              <a:spcBef>
                <a:spcPct val="20000"/>
              </a:spcBef>
              <a:buFont typeface="Arial" pitchFamily="34" charset="0"/>
              <a:buChar char="–"/>
              <a:defRPr sz="1428" kern="1200">
                <a:solidFill>
                  <a:srgbClr val="505050"/>
                </a:solidFill>
                <a:latin typeface="Segoe UI" pitchFamily="34" charset="0"/>
                <a:ea typeface="Segoe UI" pitchFamily="34" charset="0"/>
                <a:cs typeface="Segoe UI" pitchFamily="34" charset="0"/>
              </a:defRPr>
            </a:lvl4pPr>
            <a:lvl5pPr marL="1310968" indent="-183428" algn="l" defTabSz="1109758" rtl="0" eaLnBrk="1" latinLnBrk="0" hangingPunct="1">
              <a:spcBef>
                <a:spcPct val="20000"/>
              </a:spcBef>
              <a:buFont typeface="Arial" pitchFamily="34" charset="0"/>
              <a:buChar char="»"/>
              <a:defRPr sz="1428" kern="1200">
                <a:solidFill>
                  <a:srgbClr val="505050"/>
                </a:solidFill>
                <a:latin typeface="Segoe UI" pitchFamily="34" charset="0"/>
                <a:ea typeface="Segoe UI" pitchFamily="34" charset="0"/>
                <a:cs typeface="Segoe UI" pitchFamily="34" charset="0"/>
              </a:defRPr>
            </a:lvl5pPr>
            <a:lvl6pPr marL="3051837" indent="-277439" algn="l" defTabSz="1109758" rtl="0" eaLnBrk="1" latinLnBrk="0" hangingPunct="1">
              <a:spcBef>
                <a:spcPct val="20000"/>
              </a:spcBef>
              <a:buFont typeface="Arial" pitchFamily="34" charset="0"/>
              <a:buChar char="•"/>
              <a:defRPr sz="2550" kern="1200">
                <a:solidFill>
                  <a:schemeClr val="tx1"/>
                </a:solidFill>
                <a:latin typeface="+mn-lt"/>
                <a:ea typeface="+mn-ea"/>
                <a:cs typeface="+mn-cs"/>
              </a:defRPr>
            </a:lvl6pPr>
            <a:lvl7pPr marL="3606715" indent="-277439" algn="l" defTabSz="1109758" rtl="0" eaLnBrk="1" latinLnBrk="0" hangingPunct="1">
              <a:spcBef>
                <a:spcPct val="20000"/>
              </a:spcBef>
              <a:buFont typeface="Arial" pitchFamily="34" charset="0"/>
              <a:buChar char="•"/>
              <a:defRPr sz="2550" kern="1200">
                <a:solidFill>
                  <a:schemeClr val="tx1"/>
                </a:solidFill>
                <a:latin typeface="+mn-lt"/>
                <a:ea typeface="+mn-ea"/>
                <a:cs typeface="+mn-cs"/>
              </a:defRPr>
            </a:lvl7pPr>
            <a:lvl8pPr marL="4161596" indent="-277439" algn="l" defTabSz="1109758" rtl="0" eaLnBrk="1" latinLnBrk="0" hangingPunct="1">
              <a:spcBef>
                <a:spcPct val="20000"/>
              </a:spcBef>
              <a:buFont typeface="Arial" pitchFamily="34" charset="0"/>
              <a:buChar char="•"/>
              <a:defRPr sz="2550" kern="1200">
                <a:solidFill>
                  <a:schemeClr val="tx1"/>
                </a:solidFill>
                <a:latin typeface="+mn-lt"/>
                <a:ea typeface="+mn-ea"/>
                <a:cs typeface="+mn-cs"/>
              </a:defRPr>
            </a:lvl8pPr>
            <a:lvl9pPr marL="4716475" indent="-277439" algn="l" defTabSz="1109758" rtl="0" eaLnBrk="1" latinLnBrk="0" hangingPunct="1">
              <a:spcBef>
                <a:spcPct val="20000"/>
              </a:spcBef>
              <a:buFont typeface="Arial" pitchFamily="34" charset="0"/>
              <a:buChar char="•"/>
              <a:defRPr sz="2550" kern="1200">
                <a:solidFill>
                  <a:schemeClr val="tx1"/>
                </a:solidFill>
                <a:latin typeface="+mn-lt"/>
                <a:ea typeface="+mn-ea"/>
                <a:cs typeface="+mn-cs"/>
              </a:defRPr>
            </a:lvl9pPr>
          </a:lstStyle>
          <a:p>
            <a:pPr marL="190395" marR="0" lvl="0" indent="-190395" algn="l" defTabSz="1087909" rtl="0" eaLnBrk="1" fontAlgn="auto" latinLnBrk="0" hangingPunct="1">
              <a:lnSpc>
                <a:spcPct val="100000"/>
              </a:lnSpc>
              <a:spcBef>
                <a:spcPct val="20000"/>
              </a:spcBef>
              <a:spcAft>
                <a:spcPts val="0"/>
              </a:spcAft>
              <a:buClr>
                <a:srgbClr val="0072C6"/>
              </a:buClr>
              <a:buSzPct val="100000"/>
              <a:buFont typeface="Wingdings" pitchFamily="2" charset="2"/>
              <a:buChar char="§"/>
              <a:tabLst/>
              <a:defRPr/>
            </a:pPr>
            <a:r>
              <a:rPr kumimoji="0" lang="en-US" sz="1961" b="0" i="0" u="none" strike="noStrike" kern="1200" cap="none" spc="0" normalizeH="0" baseline="0" noProof="0">
                <a:ln>
                  <a:noFill/>
                </a:ln>
                <a:solidFill>
                  <a:srgbClr val="002050"/>
                </a:solidFill>
                <a:effectLst/>
                <a:uLnTx/>
                <a:uFillTx/>
                <a:latin typeface="Segoe UI"/>
                <a:ea typeface="+mn-ea"/>
                <a:cs typeface="Segoe UI" pitchFamily="34" charset="0"/>
              </a:rPr>
              <a:t>Resource or temporary disk exists in hypervisor local storage</a:t>
            </a:r>
          </a:p>
          <a:p>
            <a:pPr marL="190395" marR="0" lvl="0" indent="-190395" algn="l" defTabSz="1087909" rtl="0" eaLnBrk="1" fontAlgn="auto" latinLnBrk="0" hangingPunct="1">
              <a:lnSpc>
                <a:spcPct val="100000"/>
              </a:lnSpc>
              <a:spcBef>
                <a:spcPct val="20000"/>
              </a:spcBef>
              <a:spcAft>
                <a:spcPts val="0"/>
              </a:spcAft>
              <a:buClr>
                <a:srgbClr val="0072C6"/>
              </a:buClr>
              <a:buSzPct val="100000"/>
              <a:buFont typeface="Wingdings" pitchFamily="2" charset="2"/>
              <a:buChar char="§"/>
              <a:tabLst/>
              <a:defRPr/>
            </a:pPr>
            <a:r>
              <a:rPr kumimoji="0" lang="en-US" sz="1961" b="0" i="0" u="none" strike="noStrike" kern="1200" cap="none" spc="0" normalizeH="0" baseline="0" noProof="0">
                <a:ln>
                  <a:noFill/>
                </a:ln>
                <a:solidFill>
                  <a:srgbClr val="002050"/>
                </a:solidFill>
                <a:effectLst/>
                <a:uLnTx/>
                <a:uFillTx/>
                <a:latin typeface="Segoe UI"/>
                <a:ea typeface="+mn-ea"/>
                <a:cs typeface="Segoe UI" pitchFamily="34" charset="0"/>
              </a:rPr>
              <a:t>You can mix Standard and Premium disks if required</a:t>
            </a:r>
          </a:p>
        </p:txBody>
      </p:sp>
      <p:sp>
        <p:nvSpPr>
          <p:cNvPr id="25" name="TextBox 24">
            <a:extLst>
              <a:ext uri="{FF2B5EF4-FFF2-40B4-BE49-F238E27FC236}">
                <a16:creationId xmlns:a16="http://schemas.microsoft.com/office/drawing/2014/main" id="{7C5D34B5-3928-4627-B0B4-E32B1F652563}"/>
              </a:ext>
              <a:ext uri="{C183D7F6-B498-43B3-948B-1728B52AA6E4}">
                <adec:decorative xmlns:adec="http://schemas.microsoft.com/office/drawing/2017/decorative" val="1"/>
              </a:ext>
            </a:extLst>
          </p:cNvPr>
          <p:cNvSpPr txBox="1"/>
          <p:nvPr/>
        </p:nvSpPr>
        <p:spPr>
          <a:xfrm>
            <a:off x="6017218" y="3078910"/>
            <a:ext cx="3551186" cy="1140633"/>
          </a:xfrm>
          <a:prstGeom prst="rect">
            <a:avLst/>
          </a:prstGeom>
          <a:noFill/>
        </p:spPr>
        <p:txBody>
          <a:bodyPr wrap="square" lIns="0" tIns="0" rIns="0" bIns="0" rtlCol="0">
            <a:spAutoFit/>
          </a:bodyPr>
          <a:lstStyle/>
          <a:p>
            <a:pPr marL="0" marR="0" lvl="0" indent="0" algn="l" defTabSz="896397" rtl="0" eaLnBrk="1" fontAlgn="auto" latinLnBrk="0" hangingPunct="1">
              <a:lnSpc>
                <a:spcPct val="90000"/>
              </a:lnSpc>
              <a:spcBef>
                <a:spcPct val="20000"/>
              </a:spcBef>
              <a:spcAft>
                <a:spcPts val="0"/>
              </a:spcAft>
              <a:buClrTx/>
              <a:buSzPct val="80000"/>
              <a:buFontTx/>
              <a:buNone/>
              <a:tabLst/>
              <a:defRPr/>
            </a:pPr>
            <a:r>
              <a:rPr kumimoji="0" lang="en-US" sz="1765" b="0" i="0" u="none" strike="noStrike" kern="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a:ea typeface="+mn-ea"/>
                <a:cs typeface="+mn-cs"/>
              </a:rPr>
              <a:t>C: OS Disk (2 TB)</a:t>
            </a:r>
          </a:p>
          <a:p>
            <a:pPr marL="0" marR="0" lvl="0" indent="0" algn="l" defTabSz="896397" rtl="0" eaLnBrk="1" fontAlgn="auto" latinLnBrk="0" hangingPunct="1">
              <a:lnSpc>
                <a:spcPct val="90000"/>
              </a:lnSpc>
              <a:spcBef>
                <a:spcPct val="20000"/>
              </a:spcBef>
              <a:spcAft>
                <a:spcPts val="0"/>
              </a:spcAft>
              <a:buClrTx/>
              <a:buSzPct val="80000"/>
              <a:buFontTx/>
              <a:buNone/>
              <a:tabLst/>
              <a:defRPr/>
            </a:pPr>
            <a:r>
              <a:rPr kumimoji="0" lang="en-US" sz="1765" b="0" i="0" u="none" strike="noStrike" kern="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a:ea typeface="+mn-ea"/>
                <a:cs typeface="+mn-cs"/>
              </a:rPr>
              <a:t>D: Local Temporary Storage</a:t>
            </a:r>
          </a:p>
          <a:p>
            <a:pPr marL="0" marR="0" lvl="0" indent="0" algn="l" defTabSz="896397" rtl="0" eaLnBrk="1" fontAlgn="auto" latinLnBrk="0" hangingPunct="1">
              <a:lnSpc>
                <a:spcPct val="90000"/>
              </a:lnSpc>
              <a:spcBef>
                <a:spcPct val="20000"/>
              </a:spcBef>
              <a:spcAft>
                <a:spcPts val="0"/>
              </a:spcAft>
              <a:buClrTx/>
              <a:buSzPct val="80000"/>
              <a:buFontTx/>
              <a:buNone/>
              <a:tabLst/>
              <a:defRPr/>
            </a:pPr>
            <a:r>
              <a:rPr kumimoji="0" lang="en-US" sz="1765" b="0" i="0" u="none" strike="noStrike" kern="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a:ea typeface="+mn-ea"/>
                <a:cs typeface="+mn-cs"/>
              </a:rPr>
              <a:t>F: Data Disk (500 GB)</a:t>
            </a:r>
          </a:p>
          <a:p>
            <a:pPr marL="0" marR="0" lvl="0" indent="0" algn="l" defTabSz="896397" rtl="0" eaLnBrk="1" fontAlgn="auto" latinLnBrk="0" hangingPunct="1">
              <a:lnSpc>
                <a:spcPct val="90000"/>
              </a:lnSpc>
              <a:spcBef>
                <a:spcPct val="20000"/>
              </a:spcBef>
              <a:spcAft>
                <a:spcPts val="0"/>
              </a:spcAft>
              <a:buClrTx/>
              <a:buSzPct val="80000"/>
              <a:buFontTx/>
              <a:buNone/>
              <a:tabLst/>
              <a:defRPr/>
            </a:pPr>
            <a:r>
              <a:rPr kumimoji="0" lang="en-US" sz="1765" b="0" i="0" u="none" strike="noStrike" kern="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a:ea typeface="+mn-ea"/>
                <a:cs typeface="+mn-cs"/>
              </a:rPr>
              <a:t>G: Data Disk (4 TB)</a:t>
            </a:r>
          </a:p>
        </p:txBody>
      </p:sp>
      <p:sp>
        <p:nvSpPr>
          <p:cNvPr id="30" name="Rectangle 29">
            <a:extLst>
              <a:ext uri="{FF2B5EF4-FFF2-40B4-BE49-F238E27FC236}">
                <a16:creationId xmlns:a16="http://schemas.microsoft.com/office/drawing/2014/main" id="{615C3FC2-ADB1-483E-850E-58BAE8E7FE60}"/>
              </a:ext>
              <a:ext uri="{C183D7F6-B498-43B3-948B-1728B52AA6E4}">
                <adec:decorative xmlns:adec="http://schemas.microsoft.com/office/drawing/2017/decorative" val="1"/>
              </a:ext>
            </a:extLst>
          </p:cNvPr>
          <p:cNvSpPr/>
          <p:nvPr/>
        </p:nvSpPr>
        <p:spPr bwMode="auto">
          <a:xfrm>
            <a:off x="10212366" y="2154288"/>
            <a:ext cx="1715552" cy="336699"/>
          </a:xfrm>
          <a:prstGeom prst="rect">
            <a:avLst/>
          </a:prstGeom>
          <a:solidFill>
            <a:schemeClr val="accent6"/>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44820" tIns="44818" rIns="44820" bIns="44818" numCol="1" rtlCol="0" anchor="ctr" anchorCtr="0" compatLnSpc="1">
            <a:prstTxWarp prst="textNoShape">
              <a:avLst/>
            </a:prstTxWarp>
            <a:spAutoFit/>
          </a:bodyPr>
          <a:lstStyle/>
          <a:p>
            <a:pPr marL="0" marR="0" lvl="0" indent="0" algn="ctr" defTabSz="894787" rtl="0" eaLnBrk="1" fontAlgn="base" latinLnBrk="0" hangingPunct="1">
              <a:lnSpc>
                <a:spcPct val="100000"/>
              </a:lnSpc>
              <a:spcBef>
                <a:spcPct val="0"/>
              </a:spcBef>
              <a:spcAft>
                <a:spcPct val="0"/>
              </a:spcAft>
              <a:buClrTx/>
              <a:buSzTx/>
              <a:buFontTx/>
              <a:buNone/>
              <a:tabLst/>
              <a:defRPr/>
            </a:pPr>
            <a:r>
              <a:rPr kumimoji="0" lang="en-US" sz="1568" b="0" i="0" u="none" strike="noStrike" kern="0" cap="none" spc="0" normalizeH="0" baseline="0" noProof="0">
                <a:ln>
                  <a:solidFill>
                    <a:srgbClr val="FFFFFF">
                      <a:alpha val="0"/>
                    </a:srgbClr>
                  </a:solidFill>
                </a:ln>
                <a:solidFill>
                  <a:srgbClr val="FFFFFF">
                    <a:alpha val="99000"/>
                  </a:srgbClr>
                </a:solidFill>
                <a:effectLst/>
                <a:uLnTx/>
                <a:uFillTx/>
                <a:latin typeface="Segoe UI"/>
                <a:ea typeface="+mn-ea"/>
                <a:cs typeface="+mn-cs"/>
              </a:rPr>
              <a:t>Azure Storage</a:t>
            </a:r>
          </a:p>
        </p:txBody>
      </p:sp>
      <p:grpSp>
        <p:nvGrpSpPr>
          <p:cNvPr id="32" name="Group 31">
            <a:extLst>
              <a:ext uri="{FF2B5EF4-FFF2-40B4-BE49-F238E27FC236}">
                <a16:creationId xmlns:a16="http://schemas.microsoft.com/office/drawing/2014/main" id="{5255A862-B614-4D99-99E3-C617C1920B1B}"/>
              </a:ext>
              <a:ext uri="{C183D7F6-B498-43B3-948B-1728B52AA6E4}">
                <adec:decorative xmlns:adec="http://schemas.microsoft.com/office/drawing/2017/decorative" val="1"/>
              </a:ext>
            </a:extLst>
          </p:cNvPr>
          <p:cNvGrpSpPr/>
          <p:nvPr/>
        </p:nvGrpSpPr>
        <p:grpSpPr>
          <a:xfrm>
            <a:off x="10245322" y="2643410"/>
            <a:ext cx="1715547" cy="3292721"/>
            <a:chOff x="9105787" y="2918669"/>
            <a:chExt cx="1749972" cy="3358794"/>
          </a:xfrm>
          <a:solidFill>
            <a:schemeClr val="accent6"/>
          </a:solidFill>
        </p:grpSpPr>
        <p:sp>
          <p:nvSpPr>
            <p:cNvPr id="33" name="Rectangle 32">
              <a:extLst>
                <a:ext uri="{FF2B5EF4-FFF2-40B4-BE49-F238E27FC236}">
                  <a16:creationId xmlns:a16="http://schemas.microsoft.com/office/drawing/2014/main" id="{9FDBF62B-178C-4BEE-894B-D1E9259888D0}"/>
                </a:ext>
              </a:extLst>
            </p:cNvPr>
            <p:cNvSpPr/>
            <p:nvPr/>
          </p:nvSpPr>
          <p:spPr bwMode="auto">
            <a:xfrm>
              <a:off x="9105787" y="2918669"/>
              <a:ext cx="1749972" cy="3358794"/>
            </a:xfrm>
            <a:prstGeom prst="rect">
              <a:avLst/>
            </a:prstGeom>
            <a:grpFill/>
            <a:ln w="9525" cap="flat" cmpd="sng" algn="ctr">
              <a:noFill/>
              <a:prstDash val="solid"/>
              <a:headEnd type="none" w="med" len="med"/>
              <a:tailEnd type="none" w="med" len="med"/>
            </a:ln>
            <a:effectLst/>
          </p:spPr>
          <p:txBody>
            <a:bodyPr vert="horz" wrap="square" lIns="89613" tIns="89613" rIns="89613" bIns="89613" numCol="1" rtlCol="0" anchor="b" anchorCtr="0" compatLnSpc="1">
              <a:prstTxWarp prst="textNoShape">
                <a:avLst/>
              </a:prstTxWarp>
            </a:bodyPr>
            <a:lstStyle/>
            <a:p>
              <a:pPr marL="0" marR="0" lvl="0" indent="0" algn="l" defTabSz="896256" rtl="0" eaLnBrk="1" fontAlgn="auto" latinLnBrk="0" hangingPunct="1">
                <a:lnSpc>
                  <a:spcPct val="90000"/>
                </a:lnSpc>
                <a:spcBef>
                  <a:spcPts val="0"/>
                </a:spcBef>
                <a:spcAft>
                  <a:spcPts val="0"/>
                </a:spcAft>
                <a:buClrTx/>
                <a:buSzPct val="90000"/>
                <a:buFontTx/>
                <a:buNone/>
                <a:tabLst/>
                <a:defRPr/>
              </a:pPr>
              <a:endParaRPr kumimoji="0" lang="en-US" sz="1765" b="0" i="0" u="none" strike="noStrike" kern="0" cap="none" spc="0" normalizeH="0" baseline="0" noProof="0">
                <a:ln>
                  <a:noFill/>
                </a:ln>
                <a:gradFill>
                  <a:gsLst>
                    <a:gs pos="85000">
                      <a:srgbClr val="FFFFFF"/>
                    </a:gs>
                    <a:gs pos="0">
                      <a:srgbClr val="FFFFFF"/>
                    </a:gs>
                  </a:gsLst>
                  <a:lin ang="5400000" scaled="0"/>
                </a:gradFill>
                <a:effectLst/>
                <a:uLnTx/>
                <a:uFillTx/>
                <a:latin typeface="Segoe UI Light" pitchFamily="34" charset="0"/>
                <a:ea typeface="Segoe UI" pitchFamily="34" charset="0"/>
                <a:cs typeface="Segoe UI" pitchFamily="34" charset="0"/>
              </a:endParaRPr>
            </a:p>
          </p:txBody>
        </p:sp>
        <p:pic>
          <p:nvPicPr>
            <p:cNvPr id="34" name="Picture 33">
              <a:extLst>
                <a:ext uri="{FF2B5EF4-FFF2-40B4-BE49-F238E27FC236}">
                  <a16:creationId xmlns:a16="http://schemas.microsoft.com/office/drawing/2014/main" id="{7C3326CA-AB2D-4FCC-B799-64BE604F7A54}"/>
                </a:ext>
              </a:extLst>
            </p:cNvPr>
            <p:cNvPicPr>
              <a:picLocks noChangeAspect="1"/>
            </p:cNvPicPr>
            <p:nvPr/>
          </p:nvPicPr>
          <p:blipFill>
            <a:blip r:embed="rId3">
              <a:biLevel thresh="25000"/>
            </a:blip>
            <a:stretch>
              <a:fillRect/>
            </a:stretch>
          </p:blipFill>
          <p:spPr>
            <a:xfrm>
              <a:off x="9650959" y="5560247"/>
              <a:ext cx="666304" cy="562033"/>
            </a:xfrm>
            <a:prstGeom prst="rect">
              <a:avLst/>
            </a:prstGeom>
            <a:grpFill/>
          </p:spPr>
        </p:pic>
        <p:pic>
          <p:nvPicPr>
            <p:cNvPr id="35" name="Picture 34">
              <a:extLst>
                <a:ext uri="{FF2B5EF4-FFF2-40B4-BE49-F238E27FC236}">
                  <a16:creationId xmlns:a16="http://schemas.microsoft.com/office/drawing/2014/main" id="{23AD191D-222C-4599-945F-FDFCF79BD910}"/>
                </a:ext>
              </a:extLst>
            </p:cNvPr>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9182162" y="3109524"/>
              <a:ext cx="470840" cy="470840"/>
            </a:xfrm>
            <a:prstGeom prst="rect">
              <a:avLst/>
            </a:prstGeom>
            <a:grpFill/>
          </p:spPr>
        </p:pic>
        <p:pic>
          <p:nvPicPr>
            <p:cNvPr id="36" name="Picture 35">
              <a:extLst>
                <a:ext uri="{FF2B5EF4-FFF2-40B4-BE49-F238E27FC236}">
                  <a16:creationId xmlns:a16="http://schemas.microsoft.com/office/drawing/2014/main" id="{25E630A4-BF58-4D6F-AB44-5864D98F6931}"/>
                </a:ext>
              </a:extLst>
            </p:cNvPr>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9713018" y="3109524"/>
              <a:ext cx="470840" cy="470840"/>
            </a:xfrm>
            <a:prstGeom prst="rect">
              <a:avLst/>
            </a:prstGeom>
            <a:grpFill/>
          </p:spPr>
        </p:pic>
        <p:pic>
          <p:nvPicPr>
            <p:cNvPr id="37" name="Picture 36">
              <a:extLst>
                <a:ext uri="{FF2B5EF4-FFF2-40B4-BE49-F238E27FC236}">
                  <a16:creationId xmlns:a16="http://schemas.microsoft.com/office/drawing/2014/main" id="{1FDD56FC-4909-4120-AE50-B4BF1D1442A6}"/>
                </a:ext>
              </a:extLst>
            </p:cNvPr>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10260587" y="3109524"/>
              <a:ext cx="470840" cy="470840"/>
            </a:xfrm>
            <a:prstGeom prst="rect">
              <a:avLst/>
            </a:prstGeom>
            <a:grpFill/>
          </p:spPr>
        </p:pic>
        <p:pic>
          <p:nvPicPr>
            <p:cNvPr id="38" name="Picture 37">
              <a:extLst>
                <a:ext uri="{FF2B5EF4-FFF2-40B4-BE49-F238E27FC236}">
                  <a16:creationId xmlns:a16="http://schemas.microsoft.com/office/drawing/2014/main" id="{F06301CC-0F24-4553-A3EC-2258E1EDB644}"/>
                </a:ext>
              </a:extLst>
            </p:cNvPr>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9182162" y="3714944"/>
              <a:ext cx="470840" cy="470840"/>
            </a:xfrm>
            <a:prstGeom prst="rect">
              <a:avLst/>
            </a:prstGeom>
            <a:grpFill/>
          </p:spPr>
        </p:pic>
        <p:pic>
          <p:nvPicPr>
            <p:cNvPr id="39" name="Picture 38">
              <a:extLst>
                <a:ext uri="{FF2B5EF4-FFF2-40B4-BE49-F238E27FC236}">
                  <a16:creationId xmlns:a16="http://schemas.microsoft.com/office/drawing/2014/main" id="{DB4F6157-2C43-41D6-93D7-F8265491463A}"/>
                </a:ext>
              </a:extLst>
            </p:cNvPr>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9713018" y="3714944"/>
              <a:ext cx="470840" cy="470840"/>
            </a:xfrm>
            <a:prstGeom prst="rect">
              <a:avLst/>
            </a:prstGeom>
            <a:grpFill/>
          </p:spPr>
        </p:pic>
        <p:pic>
          <p:nvPicPr>
            <p:cNvPr id="40" name="Picture 39">
              <a:extLst>
                <a:ext uri="{FF2B5EF4-FFF2-40B4-BE49-F238E27FC236}">
                  <a16:creationId xmlns:a16="http://schemas.microsoft.com/office/drawing/2014/main" id="{3AD660F8-CC90-4EA4-9C93-7463E6160D2E}"/>
                </a:ext>
              </a:extLst>
            </p:cNvPr>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10260587" y="3714944"/>
              <a:ext cx="470840" cy="470840"/>
            </a:xfrm>
            <a:prstGeom prst="rect">
              <a:avLst/>
            </a:prstGeom>
            <a:grpFill/>
          </p:spPr>
        </p:pic>
        <p:pic>
          <p:nvPicPr>
            <p:cNvPr id="41" name="Picture 40">
              <a:extLst>
                <a:ext uri="{FF2B5EF4-FFF2-40B4-BE49-F238E27FC236}">
                  <a16:creationId xmlns:a16="http://schemas.microsoft.com/office/drawing/2014/main" id="{6989024A-8C27-4617-8E34-CAA58C738B5B}"/>
                </a:ext>
              </a:extLst>
            </p:cNvPr>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9180119" y="4320364"/>
              <a:ext cx="470840" cy="470840"/>
            </a:xfrm>
            <a:prstGeom prst="rect">
              <a:avLst/>
            </a:prstGeom>
            <a:grpFill/>
          </p:spPr>
        </p:pic>
        <p:pic>
          <p:nvPicPr>
            <p:cNvPr id="42" name="Picture 41">
              <a:extLst>
                <a:ext uri="{FF2B5EF4-FFF2-40B4-BE49-F238E27FC236}">
                  <a16:creationId xmlns:a16="http://schemas.microsoft.com/office/drawing/2014/main" id="{A56B0D01-C533-4C16-B00D-2EDAB8FAC82B}"/>
                </a:ext>
              </a:extLst>
            </p:cNvPr>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9710975" y="4320364"/>
              <a:ext cx="470840" cy="470840"/>
            </a:xfrm>
            <a:prstGeom prst="rect">
              <a:avLst/>
            </a:prstGeom>
            <a:grpFill/>
          </p:spPr>
        </p:pic>
        <p:pic>
          <p:nvPicPr>
            <p:cNvPr id="43" name="Picture 42">
              <a:extLst>
                <a:ext uri="{FF2B5EF4-FFF2-40B4-BE49-F238E27FC236}">
                  <a16:creationId xmlns:a16="http://schemas.microsoft.com/office/drawing/2014/main" id="{D1049998-5989-439C-8FC7-6A51FA5AA471}"/>
                </a:ext>
              </a:extLst>
            </p:cNvPr>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10258544" y="4320364"/>
              <a:ext cx="470840" cy="470840"/>
            </a:xfrm>
            <a:prstGeom prst="rect">
              <a:avLst/>
            </a:prstGeom>
            <a:grpFill/>
          </p:spPr>
        </p:pic>
        <p:pic>
          <p:nvPicPr>
            <p:cNvPr id="44" name="Picture 43">
              <a:extLst>
                <a:ext uri="{FF2B5EF4-FFF2-40B4-BE49-F238E27FC236}">
                  <a16:creationId xmlns:a16="http://schemas.microsoft.com/office/drawing/2014/main" id="{78DB8DC6-6768-4412-906B-05EBE79E75C8}"/>
                </a:ext>
              </a:extLst>
            </p:cNvPr>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9184338" y="4892263"/>
              <a:ext cx="470840" cy="470840"/>
            </a:xfrm>
            <a:prstGeom prst="rect">
              <a:avLst/>
            </a:prstGeom>
            <a:grpFill/>
          </p:spPr>
        </p:pic>
        <p:pic>
          <p:nvPicPr>
            <p:cNvPr id="46" name="Picture 45">
              <a:extLst>
                <a:ext uri="{FF2B5EF4-FFF2-40B4-BE49-F238E27FC236}">
                  <a16:creationId xmlns:a16="http://schemas.microsoft.com/office/drawing/2014/main" id="{385F44F7-157B-478A-846A-F9593E8F939D}"/>
                </a:ext>
              </a:extLst>
            </p:cNvPr>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9715194" y="4892263"/>
              <a:ext cx="470840" cy="470840"/>
            </a:xfrm>
            <a:prstGeom prst="rect">
              <a:avLst/>
            </a:prstGeom>
            <a:grpFill/>
          </p:spPr>
        </p:pic>
        <p:pic>
          <p:nvPicPr>
            <p:cNvPr id="47" name="Picture 46">
              <a:extLst>
                <a:ext uri="{FF2B5EF4-FFF2-40B4-BE49-F238E27FC236}">
                  <a16:creationId xmlns:a16="http://schemas.microsoft.com/office/drawing/2014/main" id="{7DAD3B45-EB59-4DA1-AC45-69497422C7DD}"/>
                </a:ext>
              </a:extLst>
            </p:cNvPr>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10262763" y="4892263"/>
              <a:ext cx="470840" cy="470840"/>
            </a:xfrm>
            <a:prstGeom prst="rect">
              <a:avLst/>
            </a:prstGeom>
            <a:grpFill/>
          </p:spPr>
        </p:pic>
      </p:grpSp>
      <p:cxnSp>
        <p:nvCxnSpPr>
          <p:cNvPr id="48" name="Straight Arrow Connector 47">
            <a:extLst>
              <a:ext uri="{FF2B5EF4-FFF2-40B4-BE49-F238E27FC236}">
                <a16:creationId xmlns:a16="http://schemas.microsoft.com/office/drawing/2014/main" id="{3E4317EB-6F09-4BF4-964E-955C16EB5131}"/>
              </a:ext>
              <a:ext uri="{C183D7F6-B498-43B3-948B-1728B52AA6E4}">
                <adec:decorative xmlns:adec="http://schemas.microsoft.com/office/drawing/2017/decorative" val="1"/>
              </a:ext>
            </a:extLst>
          </p:cNvPr>
          <p:cNvCxnSpPr>
            <a:cxnSpLocks/>
          </p:cNvCxnSpPr>
          <p:nvPr/>
        </p:nvCxnSpPr>
        <p:spPr>
          <a:xfrm>
            <a:off x="7906871" y="4110958"/>
            <a:ext cx="2336102" cy="53087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29A86AE9-60B7-42A7-B966-D603070F17DB}"/>
              </a:ext>
              <a:ext uri="{C183D7F6-B498-43B3-948B-1728B52AA6E4}">
                <adec:decorative xmlns:adec="http://schemas.microsoft.com/office/drawing/2017/decorative" val="1"/>
              </a:ext>
            </a:extLst>
          </p:cNvPr>
          <p:cNvCxnSpPr>
            <a:cxnSpLocks/>
          </p:cNvCxnSpPr>
          <p:nvPr/>
        </p:nvCxnSpPr>
        <p:spPr>
          <a:xfrm>
            <a:off x="8098971" y="3788229"/>
            <a:ext cx="1918456" cy="60424"/>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DBF63974-ED4A-4849-936A-60BBC5A10CE3}"/>
              </a:ext>
              <a:ext uri="{C183D7F6-B498-43B3-948B-1728B52AA6E4}">
                <adec:decorative xmlns:adec="http://schemas.microsoft.com/office/drawing/2017/decorative" val="1"/>
              </a:ext>
            </a:extLst>
          </p:cNvPr>
          <p:cNvCxnSpPr>
            <a:cxnSpLocks/>
          </p:cNvCxnSpPr>
          <p:nvPr/>
        </p:nvCxnSpPr>
        <p:spPr>
          <a:xfrm>
            <a:off x="7699402" y="3210624"/>
            <a:ext cx="2299490"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grpSp>
        <p:nvGrpSpPr>
          <p:cNvPr id="51" name="Group 50">
            <a:extLst>
              <a:ext uri="{FF2B5EF4-FFF2-40B4-BE49-F238E27FC236}">
                <a16:creationId xmlns:a16="http://schemas.microsoft.com/office/drawing/2014/main" id="{4B42CF6A-999F-4845-8353-1F7B8E62C5C7}"/>
              </a:ext>
              <a:ext uri="{C183D7F6-B498-43B3-948B-1728B52AA6E4}">
                <adec:decorative xmlns:adec="http://schemas.microsoft.com/office/drawing/2017/decorative" val="1"/>
              </a:ext>
            </a:extLst>
          </p:cNvPr>
          <p:cNvGrpSpPr/>
          <p:nvPr/>
        </p:nvGrpSpPr>
        <p:grpSpPr>
          <a:xfrm>
            <a:off x="5941996" y="3355304"/>
            <a:ext cx="3775423" cy="2420804"/>
            <a:chOff x="4929136" y="2771682"/>
            <a:chExt cx="3851182" cy="2469385"/>
          </a:xfrm>
          <a:solidFill>
            <a:srgbClr val="FF0000"/>
          </a:solidFill>
        </p:grpSpPr>
        <p:sp>
          <p:nvSpPr>
            <p:cNvPr id="52" name="Rectangle 51">
              <a:extLst>
                <a:ext uri="{FF2B5EF4-FFF2-40B4-BE49-F238E27FC236}">
                  <a16:creationId xmlns:a16="http://schemas.microsoft.com/office/drawing/2014/main" id="{FE3A1FD3-E786-4E4A-AF67-31E8010AEB65}"/>
                </a:ext>
              </a:extLst>
            </p:cNvPr>
            <p:cNvSpPr/>
            <p:nvPr/>
          </p:nvSpPr>
          <p:spPr bwMode="auto">
            <a:xfrm>
              <a:off x="4988467" y="4239711"/>
              <a:ext cx="3791851" cy="1001356"/>
            </a:xfrm>
            <a:prstGeom prst="rect">
              <a:avLst/>
            </a:prstGeom>
            <a:grpFill/>
            <a:ln w="38100">
              <a:solidFill>
                <a:srgbClr val="FF0000"/>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89642" tIns="44820" rIns="89642" bIns="44820" numCol="1" rtlCol="0" anchor="t" anchorCtr="0" compatLnSpc="1">
              <a:prstTxWarp prst="textNoShape">
                <a:avLst/>
              </a:prstTxWarp>
            </a:bodyPr>
            <a:lstStyle/>
            <a:p>
              <a:pPr marL="0" marR="0" lvl="0" indent="0" algn="l" defTabSz="896397" rtl="0" eaLnBrk="1" fontAlgn="base" latinLnBrk="0" hangingPunct="1">
                <a:lnSpc>
                  <a:spcPct val="100000"/>
                </a:lnSpc>
                <a:spcBef>
                  <a:spcPct val="0"/>
                </a:spcBef>
                <a:spcAft>
                  <a:spcPct val="0"/>
                </a:spcAft>
                <a:buClrTx/>
                <a:buSzTx/>
                <a:buFontTx/>
                <a:buNone/>
                <a:tabLst/>
                <a:defRPr/>
              </a:pPr>
              <a:r>
                <a:rPr kumimoji="0" lang="en-US" sz="1961" b="1" i="0" u="none" strike="noStrike" kern="0" cap="none" spc="0" normalizeH="0" baseline="0" noProof="0">
                  <a:ln>
                    <a:noFill/>
                  </a:ln>
                  <a:solidFill>
                    <a:srgbClr val="FFFFFF"/>
                  </a:solidFill>
                  <a:effectLst/>
                  <a:uLnTx/>
                  <a:uFillTx/>
                  <a:latin typeface="Arial" pitchFamily="-110" charset="0"/>
                  <a:ea typeface="ヒラギノ角ゴ ProN W3" pitchFamily="-110" charset="-128"/>
                  <a:cs typeface="ヒラギノ角ゴ ProN W3" pitchFamily="-110" charset="-128"/>
                  <a:sym typeface="Arial" pitchFamily="-110" charset="0"/>
                </a:rPr>
                <a:t>Beware:  </a:t>
              </a:r>
              <a:r>
                <a:rPr kumimoji="0" lang="en-US" sz="1961" b="0" i="0" u="none" strike="noStrike" kern="0" cap="none" spc="0" normalizeH="0" baseline="0" noProof="0">
                  <a:ln>
                    <a:noFill/>
                  </a:ln>
                  <a:solidFill>
                    <a:srgbClr val="FFFFFF"/>
                  </a:solidFill>
                  <a:effectLst/>
                  <a:uLnTx/>
                  <a:uFillTx/>
                  <a:latin typeface="Arial" pitchFamily="-110" charset="0"/>
                  <a:ea typeface="ヒラギノ角ゴ ProN W3" pitchFamily="-110" charset="-128"/>
                  <a:cs typeface="ヒラギノ角ゴ ProN W3" pitchFamily="-110" charset="-128"/>
                  <a:sym typeface="Arial" pitchFamily="-110" charset="0"/>
                </a:rPr>
                <a:t>Data on the D:\ Drive can/will be lost when a machine is moved or deallocated</a:t>
              </a:r>
            </a:p>
          </p:txBody>
        </p:sp>
        <p:cxnSp>
          <p:nvCxnSpPr>
            <p:cNvPr id="53" name="Straight Arrow Connector 52">
              <a:extLst>
                <a:ext uri="{FF2B5EF4-FFF2-40B4-BE49-F238E27FC236}">
                  <a16:creationId xmlns:a16="http://schemas.microsoft.com/office/drawing/2014/main" id="{235D42FB-65C1-4CEE-AEFC-945FAE983B98}"/>
                </a:ext>
              </a:extLst>
            </p:cNvPr>
            <p:cNvCxnSpPr>
              <a:cxnSpLocks/>
            </p:cNvCxnSpPr>
            <p:nvPr/>
          </p:nvCxnSpPr>
          <p:spPr>
            <a:xfrm>
              <a:off x="4988467" y="3045413"/>
              <a:ext cx="17400" cy="1194298"/>
            </a:xfrm>
            <a:prstGeom prst="straightConnector1">
              <a:avLst/>
            </a:prstGeom>
            <a:grpFill/>
            <a:ln>
              <a:solidFill>
                <a:srgbClr val="FF0000"/>
              </a:solidFill>
              <a:tailEnd type="triangle"/>
            </a:ln>
          </p:spPr>
          <p:style>
            <a:lnRef idx="3">
              <a:schemeClr val="accent5"/>
            </a:lnRef>
            <a:fillRef idx="0">
              <a:schemeClr val="accent5"/>
            </a:fillRef>
            <a:effectRef idx="2">
              <a:schemeClr val="accent5"/>
            </a:effectRef>
            <a:fontRef idx="minor">
              <a:schemeClr val="tx1"/>
            </a:fontRef>
          </p:style>
        </p:cxnSp>
        <p:sp>
          <p:nvSpPr>
            <p:cNvPr id="54" name="Rectangle 53">
              <a:extLst>
                <a:ext uri="{FF2B5EF4-FFF2-40B4-BE49-F238E27FC236}">
                  <a16:creationId xmlns:a16="http://schemas.microsoft.com/office/drawing/2014/main" id="{73DE2298-558F-4367-8F6E-18C4404FF13B}"/>
                </a:ext>
              </a:extLst>
            </p:cNvPr>
            <p:cNvSpPr/>
            <p:nvPr/>
          </p:nvSpPr>
          <p:spPr bwMode="auto">
            <a:xfrm>
              <a:off x="4929136" y="2771682"/>
              <a:ext cx="322243" cy="273731"/>
            </a:xfrm>
            <a:prstGeom prst="rect">
              <a:avLst/>
            </a:prstGeom>
            <a:noFill/>
            <a:ln w="38100">
              <a:solidFill>
                <a:srgbClr val="FF0000"/>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89642" tIns="44820" rIns="89642" bIns="44820" numCol="1" rtlCol="0" anchor="t" anchorCtr="0" compatLnSpc="1">
              <a:prstTxWarp prst="textNoShape">
                <a:avLst/>
              </a:prstTxWarp>
            </a:bodyPr>
            <a:lstStyle/>
            <a:p>
              <a:pPr marL="0" marR="0" lvl="0" indent="0" algn="l" defTabSz="896397" rtl="0" eaLnBrk="1" fontAlgn="base" latinLnBrk="0" hangingPunct="1">
                <a:lnSpc>
                  <a:spcPct val="100000"/>
                </a:lnSpc>
                <a:spcBef>
                  <a:spcPct val="0"/>
                </a:spcBef>
                <a:spcAft>
                  <a:spcPct val="0"/>
                </a:spcAft>
                <a:buClrTx/>
                <a:buSzTx/>
                <a:buFontTx/>
                <a:buNone/>
                <a:tabLst/>
                <a:defRPr/>
              </a:pPr>
              <a:endParaRPr kumimoji="0" lang="en-US" sz="3137" b="0" i="0" u="none" strike="noStrike" kern="0" cap="none" spc="0" normalizeH="0" baseline="0" noProof="0">
                <a:ln>
                  <a:noFill/>
                </a:ln>
                <a:solidFill>
                  <a:srgbClr val="FFFFFF"/>
                </a:solidFill>
                <a:effectLst/>
                <a:uLnTx/>
                <a:uFillTx/>
                <a:latin typeface="Arial" pitchFamily="-110" charset="0"/>
                <a:ea typeface="ヒラギノ角ゴ ProN W3" pitchFamily="-110" charset="-128"/>
                <a:cs typeface="ヒラギノ角ゴ ProN W3" pitchFamily="-110" charset="-128"/>
                <a:sym typeface="Arial" pitchFamily="-110" charset="0"/>
              </a:endParaRPr>
            </a:p>
          </p:txBody>
        </p:sp>
      </p:grpSp>
      <p:cxnSp>
        <p:nvCxnSpPr>
          <p:cNvPr id="55" name="Straight Connector 54">
            <a:extLst>
              <a:ext uri="{FF2B5EF4-FFF2-40B4-BE49-F238E27FC236}">
                <a16:creationId xmlns:a16="http://schemas.microsoft.com/office/drawing/2014/main" id="{0EC0635D-B359-499E-AB29-17A0A90A1D8B}"/>
              </a:ext>
              <a:ext uri="{C183D7F6-B498-43B3-948B-1728B52AA6E4}">
                <adec:decorative xmlns:adec="http://schemas.microsoft.com/office/drawing/2017/decorative" val="1"/>
              </a:ext>
            </a:extLst>
          </p:cNvPr>
          <p:cNvCxnSpPr>
            <a:cxnSpLocks/>
          </p:cNvCxnSpPr>
          <p:nvPr/>
        </p:nvCxnSpPr>
        <p:spPr>
          <a:xfrm flipV="1">
            <a:off x="5513379" y="2647015"/>
            <a:ext cx="0" cy="3225664"/>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FED8962A-EA6E-4CC6-A080-8E6CB6E8862B}"/>
              </a:ext>
              <a:ext uri="{C183D7F6-B498-43B3-948B-1728B52AA6E4}">
                <adec:decorative xmlns:adec="http://schemas.microsoft.com/office/drawing/2017/decorative" val="1"/>
              </a:ext>
            </a:extLst>
          </p:cNvPr>
          <p:cNvSpPr>
            <a:spLocks noGrp="1"/>
          </p:cNvSpPr>
          <p:nvPr>
            <p:ph type="title"/>
          </p:nvPr>
        </p:nvSpPr>
        <p:spPr>
          <a:xfrm>
            <a:off x="588815" y="476093"/>
            <a:ext cx="11306469" cy="804604"/>
          </a:xfrm>
        </p:spPr>
        <p:txBody>
          <a:bodyPr>
            <a:normAutofit fontScale="90000"/>
          </a:bodyPr>
          <a:lstStyle/>
          <a:p>
            <a:r>
              <a:rPr lang="en-IE" sz="4000"/>
              <a:t>Virtual Machine Disk Storage</a:t>
            </a:r>
            <a:br>
              <a:rPr lang="en-IE"/>
            </a:br>
            <a:endParaRPr lang="en-IE"/>
          </a:p>
        </p:txBody>
      </p:sp>
    </p:spTree>
    <p:extLst>
      <p:ext uri="{BB962C8B-B14F-4D97-AF65-F5344CB8AC3E}">
        <p14:creationId xmlns:p14="http://schemas.microsoft.com/office/powerpoint/2010/main" val="24256855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olidFill>
                  <a:schemeClr val="accent1"/>
                </a:solidFill>
              </a:rPr>
              <a:t>Azure Storage Durability</a:t>
            </a:r>
          </a:p>
        </p:txBody>
      </p:sp>
      <p:grpSp>
        <p:nvGrpSpPr>
          <p:cNvPr id="3" name="Group 2">
            <a:extLst>
              <a:ext uri="{FF2B5EF4-FFF2-40B4-BE49-F238E27FC236}">
                <a16:creationId xmlns:a16="http://schemas.microsoft.com/office/drawing/2014/main" id="{3A105FCD-0BCD-4481-AEFD-39EC2FDB5039}"/>
              </a:ext>
            </a:extLst>
          </p:cNvPr>
          <p:cNvGrpSpPr/>
          <p:nvPr/>
        </p:nvGrpSpPr>
        <p:grpSpPr>
          <a:xfrm>
            <a:off x="1104973" y="1918840"/>
            <a:ext cx="2321165" cy="4471516"/>
            <a:chOff x="1104973" y="1918840"/>
            <a:chExt cx="2321165" cy="4471516"/>
          </a:xfrm>
        </p:grpSpPr>
        <p:sp>
          <p:nvSpPr>
            <p:cNvPr id="10" name="Rectangle 9"/>
            <p:cNvSpPr/>
            <p:nvPr/>
          </p:nvSpPr>
          <p:spPr bwMode="auto">
            <a:xfrm>
              <a:off x="1104973" y="3887729"/>
              <a:ext cx="2321165" cy="250262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78D7"/>
                  </a:solidFill>
                  <a:effectLst/>
                  <a:uLnTx/>
                  <a:uFillTx/>
                  <a:latin typeface="Segoe UI Semibold" panose="020B0702040204020203" pitchFamily="34" charset="0"/>
                  <a:ea typeface="Segoe UI" pitchFamily="34" charset="0"/>
                  <a:cs typeface="Segoe UI Semibold" panose="020B0702040204020203" pitchFamily="34" charset="0"/>
                </a:rPr>
                <a:t>LRS</a:t>
              </a:r>
              <a:endParaRPr kumimoji="0" lang="en-US" sz="1600" b="0" i="0" u="none" strike="noStrike" kern="1200" cap="none" spc="0" normalizeH="0" baseline="0" noProof="0">
                <a:ln>
                  <a:noFill/>
                </a:ln>
                <a:solidFill>
                  <a:srgbClr val="0078D7"/>
                </a:solidFill>
                <a:effectLst/>
                <a:uLnTx/>
                <a:uFillTx/>
                <a:latin typeface="Segoe UI Semibold" panose="020B0702040204020203" pitchFamily="34" charset="0"/>
                <a:ea typeface="Segoe UI" pitchFamily="34" charset="0"/>
                <a:cs typeface="Segoe UI Semibold" panose="020B0702040204020203" pitchFamily="34" charset="0"/>
              </a:endParaRPr>
            </a:p>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l" defTabSz="914102" rtl="0" eaLnBrk="1" fontAlgn="base" latinLnBrk="0" hangingPunct="1">
                <a:lnSpc>
                  <a:spcPct val="100000"/>
                </a:lnSpc>
                <a:spcBef>
                  <a:spcPct val="0"/>
                </a:spcBef>
                <a:spcAft>
                  <a:spcPts val="600"/>
                </a:spcAft>
                <a:buClrTx/>
                <a:buSzTx/>
                <a:buFontTx/>
                <a:buNone/>
                <a:tabLst/>
                <a:defRPr/>
              </a:pPr>
              <a:r>
                <a:rPr kumimoji="0" lang="en-US" sz="1400" b="0" i="0" u="none" strike="noStrike" kern="1200" cap="none" spc="0" normalizeH="0" baseline="0" noProof="0">
                  <a:ln>
                    <a:noFill/>
                  </a:ln>
                  <a:solidFill>
                    <a:srgbClr val="2F2F2F"/>
                  </a:solidFill>
                  <a:effectLst/>
                  <a:uLnTx/>
                  <a:uFillTx/>
                  <a:latin typeface="Segoe UI" panose="020B0502040204020203" pitchFamily="34" charset="0"/>
                  <a:ea typeface="Segoe UI" panose="020B0502040204020203" pitchFamily="34" charset="0"/>
                  <a:cs typeface="Segoe UI" panose="020B0502040204020203" pitchFamily="34" charset="0"/>
                </a:rPr>
                <a:t>3 replicas, 1 region</a:t>
              </a:r>
            </a:p>
            <a:p>
              <a:pPr marL="0" marR="0" lvl="0" indent="0" algn="l" defTabSz="914102" rtl="0" eaLnBrk="1" fontAlgn="base" latinLnBrk="0" hangingPunct="1">
                <a:lnSpc>
                  <a:spcPct val="100000"/>
                </a:lnSpc>
                <a:spcBef>
                  <a:spcPct val="0"/>
                </a:spcBef>
                <a:spcAft>
                  <a:spcPts val="600"/>
                </a:spcAft>
                <a:buClrTx/>
                <a:buSzTx/>
                <a:buFontTx/>
                <a:buNone/>
                <a:tabLst/>
                <a:defRPr/>
              </a:pPr>
              <a:r>
                <a:rPr kumimoji="0" lang="en-US" sz="1400" b="0" i="0" u="none" strike="noStrike" kern="1200" cap="none" spc="0" normalizeH="0" baseline="0" noProof="0">
                  <a:ln>
                    <a:noFill/>
                  </a:ln>
                  <a:solidFill>
                    <a:srgbClr val="2F2F2F"/>
                  </a:solidFill>
                  <a:effectLst/>
                  <a:uLnTx/>
                  <a:uFillTx/>
                  <a:latin typeface="Segoe UI" panose="020B0502040204020203" pitchFamily="34" charset="0"/>
                  <a:ea typeface="Segoe UI" panose="020B0502040204020203" pitchFamily="34" charset="0"/>
                  <a:cs typeface="Segoe UI" panose="020B0502040204020203" pitchFamily="34" charset="0"/>
                </a:rPr>
                <a:t>Protect against disk, node, rack failures</a:t>
              </a:r>
            </a:p>
            <a:p>
              <a:pPr marL="0" marR="0" lvl="0" indent="0" algn="l" defTabSz="914102" rtl="0" eaLnBrk="1" fontAlgn="base" latinLnBrk="0" hangingPunct="1">
                <a:lnSpc>
                  <a:spcPct val="100000"/>
                </a:lnSpc>
                <a:spcBef>
                  <a:spcPct val="0"/>
                </a:spcBef>
                <a:spcAft>
                  <a:spcPts val="600"/>
                </a:spcAft>
                <a:buClrTx/>
                <a:buSzTx/>
                <a:buFontTx/>
                <a:buNone/>
                <a:tabLst/>
                <a:defRPr/>
              </a:pPr>
              <a:r>
                <a:rPr kumimoji="0" lang="en-US" sz="1400" b="0" i="0" u="none" strike="noStrike" kern="1200" cap="none" spc="0" normalizeH="0" baseline="0" noProof="0">
                  <a:ln>
                    <a:noFill/>
                  </a:ln>
                  <a:solidFill>
                    <a:srgbClr val="2F2F2F"/>
                  </a:solidFill>
                  <a:effectLst/>
                  <a:uLnTx/>
                  <a:uFillTx/>
                  <a:latin typeface="Segoe UI" panose="020B0502040204020203" pitchFamily="34" charset="0"/>
                  <a:ea typeface="Segoe UI" panose="020B0502040204020203" pitchFamily="34" charset="0"/>
                  <a:cs typeface="Segoe UI" panose="020B0502040204020203" pitchFamily="34" charset="0"/>
                </a:rPr>
                <a:t>Write is </a:t>
              </a:r>
              <a:r>
                <a:rPr kumimoji="0" lang="en-US" sz="1400" b="0" i="0" u="none" strike="noStrike" kern="1200" cap="none" spc="0" normalizeH="0" baseline="0" noProof="0" err="1">
                  <a:ln>
                    <a:noFill/>
                  </a:ln>
                  <a:solidFill>
                    <a:srgbClr val="2F2F2F"/>
                  </a:solidFill>
                  <a:effectLst/>
                  <a:uLnTx/>
                  <a:uFillTx/>
                  <a:latin typeface="Segoe UI" panose="020B0502040204020203" pitchFamily="34" charset="0"/>
                  <a:ea typeface="Segoe UI" panose="020B0502040204020203" pitchFamily="34" charset="0"/>
                  <a:cs typeface="Segoe UI" panose="020B0502040204020203" pitchFamily="34" charset="0"/>
                </a:rPr>
                <a:t>ack’d</a:t>
              </a:r>
              <a:r>
                <a:rPr kumimoji="0" lang="en-US" sz="1400" b="0" i="0" u="none" strike="noStrike" kern="1200" cap="none" spc="0" normalizeH="0" baseline="0" noProof="0">
                  <a:ln>
                    <a:noFill/>
                  </a:ln>
                  <a:solidFill>
                    <a:srgbClr val="2F2F2F"/>
                  </a:solidFill>
                  <a:effectLst/>
                  <a:uLnTx/>
                  <a:uFillTx/>
                  <a:latin typeface="Segoe UI" panose="020B0502040204020203" pitchFamily="34" charset="0"/>
                  <a:ea typeface="Segoe UI" panose="020B0502040204020203" pitchFamily="34" charset="0"/>
                  <a:cs typeface="Segoe UI" panose="020B0502040204020203" pitchFamily="34" charset="0"/>
                </a:rPr>
                <a:t> when all replicas are committed</a:t>
              </a:r>
            </a:p>
            <a:p>
              <a:pPr marL="0" marR="0" lvl="0" indent="0" algn="l" defTabSz="914102" rtl="0" eaLnBrk="1" fontAlgn="base" latinLnBrk="0" hangingPunct="1">
                <a:lnSpc>
                  <a:spcPct val="100000"/>
                </a:lnSpc>
                <a:spcBef>
                  <a:spcPct val="0"/>
                </a:spcBef>
                <a:spcAft>
                  <a:spcPts val="600"/>
                </a:spcAft>
                <a:buClrTx/>
                <a:buSzTx/>
                <a:buFontTx/>
                <a:buNone/>
                <a:tabLst/>
                <a:defRPr/>
              </a:pPr>
              <a:r>
                <a:rPr kumimoji="0" lang="en-US" sz="1400" b="0" i="0" u="none" strike="noStrike" kern="1200" cap="none" spc="0" normalizeH="0" baseline="0" noProof="0">
                  <a:ln>
                    <a:noFill/>
                  </a:ln>
                  <a:solidFill>
                    <a:srgbClr val="2F2F2F"/>
                  </a:solidFill>
                  <a:effectLst/>
                  <a:uLnTx/>
                  <a:uFillTx/>
                  <a:latin typeface="Segoe UI" panose="020B0502040204020203" pitchFamily="34" charset="0"/>
                  <a:ea typeface="Segoe UI" panose="020B0502040204020203" pitchFamily="34" charset="0"/>
                  <a:cs typeface="Segoe UI" panose="020B0502040204020203" pitchFamily="34" charset="0"/>
                </a:rPr>
                <a:t>Superior to dual-parity RAID</a:t>
              </a:r>
            </a:p>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56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 name="Rectangle 3"/>
            <p:cNvSpPr>
              <a:spLocks noChangeAspect="1"/>
            </p:cNvSpPr>
            <p:nvPr/>
          </p:nvSpPr>
          <p:spPr bwMode="auto">
            <a:xfrm>
              <a:off x="1448626" y="2486357"/>
              <a:ext cx="1045829" cy="993538"/>
            </a:xfrm>
            <a:prstGeom prst="rect">
              <a:avLst/>
            </a:prstGeom>
            <a:no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1" name="Database_EFC7" title="Icon of a cylinder">
              <a:extLst>
                <a:ext uri="{FF2B5EF4-FFF2-40B4-BE49-F238E27FC236}">
                  <a16:creationId xmlns:a16="http://schemas.microsoft.com/office/drawing/2014/main" id="{662081E5-B1FD-431D-BB04-8DB7A349087C}"/>
                </a:ext>
              </a:extLst>
            </p:cNvPr>
            <p:cNvSpPr>
              <a:spLocks noChangeAspect="1" noEditPoints="1"/>
            </p:cNvSpPr>
            <p:nvPr/>
          </p:nvSpPr>
          <p:spPr bwMode="auto">
            <a:xfrm>
              <a:off x="1583670" y="2636776"/>
              <a:ext cx="380015" cy="493958"/>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90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
          <p:nvSpPr>
            <p:cNvPr id="52" name="Database_EFC7" title="Icon of a cylinder">
              <a:extLst>
                <a:ext uri="{FF2B5EF4-FFF2-40B4-BE49-F238E27FC236}">
                  <a16:creationId xmlns:a16="http://schemas.microsoft.com/office/drawing/2014/main" id="{BFD84CD2-799A-4E78-8E26-E35D2302A0BA}"/>
                </a:ext>
              </a:extLst>
            </p:cNvPr>
            <p:cNvSpPr>
              <a:spLocks noChangeAspect="1" noEditPoints="1"/>
            </p:cNvSpPr>
            <p:nvPr/>
          </p:nvSpPr>
          <p:spPr bwMode="auto">
            <a:xfrm>
              <a:off x="1736070" y="2789176"/>
              <a:ext cx="380015" cy="493958"/>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chemeClr val="bg1">
                <a:lumMod val="95000"/>
              </a:schemeClr>
            </a:solidFill>
            <a:ln w="19050" cap="sq">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
          <p:nvSpPr>
            <p:cNvPr id="53" name="Database_EFC7" title="Icon of a cylinder">
              <a:extLst>
                <a:ext uri="{FF2B5EF4-FFF2-40B4-BE49-F238E27FC236}">
                  <a16:creationId xmlns:a16="http://schemas.microsoft.com/office/drawing/2014/main" id="{E2E4413A-23C9-4E90-916F-1585B35B66A5}"/>
                </a:ext>
              </a:extLst>
            </p:cNvPr>
            <p:cNvSpPr>
              <a:spLocks noChangeAspect="1" noEditPoints="1"/>
            </p:cNvSpPr>
            <p:nvPr/>
          </p:nvSpPr>
          <p:spPr bwMode="auto">
            <a:xfrm>
              <a:off x="1888470" y="2941576"/>
              <a:ext cx="380015" cy="493958"/>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chemeClr val="bg1">
                <a:lumMod val="95000"/>
              </a:schemeClr>
            </a:solidFill>
            <a:ln w="19050" cap="sq">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cxnSp>
          <p:nvCxnSpPr>
            <p:cNvPr id="14" name="Straight Arrow Connector 13">
              <a:extLst>
                <a:ext uri="{FF2B5EF4-FFF2-40B4-BE49-F238E27FC236}">
                  <a16:creationId xmlns:a16="http://schemas.microsoft.com/office/drawing/2014/main" id="{23F0DC5E-A4CB-480F-8771-8A47048138EE}"/>
                </a:ext>
              </a:extLst>
            </p:cNvPr>
            <p:cNvCxnSpPr>
              <a:cxnSpLocks/>
            </p:cNvCxnSpPr>
            <p:nvPr/>
          </p:nvCxnSpPr>
          <p:spPr>
            <a:xfrm flipV="1">
              <a:off x="2116085" y="1918840"/>
              <a:ext cx="0" cy="510046"/>
            </a:xfrm>
            <a:prstGeom prst="straightConnector1">
              <a:avLst/>
            </a:prstGeom>
            <a:ln w="28575">
              <a:solidFill>
                <a:schemeClr val="accent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525C8CAE-3950-46D5-BF56-9389EB36D2F7}"/>
                </a:ext>
              </a:extLst>
            </p:cNvPr>
            <p:cNvCxnSpPr>
              <a:cxnSpLocks/>
            </p:cNvCxnSpPr>
            <p:nvPr/>
          </p:nvCxnSpPr>
          <p:spPr>
            <a:xfrm flipH="1">
              <a:off x="1770254" y="1918840"/>
              <a:ext cx="0" cy="510046"/>
            </a:xfrm>
            <a:prstGeom prst="straightConnector1">
              <a:avLst/>
            </a:prstGeom>
            <a:ln w="28575">
              <a:solidFill>
                <a:schemeClr val="accent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6" name="Group 5">
            <a:extLst>
              <a:ext uri="{FF2B5EF4-FFF2-40B4-BE49-F238E27FC236}">
                <a16:creationId xmlns:a16="http://schemas.microsoft.com/office/drawing/2014/main" id="{D82D6E07-4246-4C9A-8355-8998120CD674}"/>
              </a:ext>
            </a:extLst>
          </p:cNvPr>
          <p:cNvGrpSpPr/>
          <p:nvPr/>
        </p:nvGrpSpPr>
        <p:grpSpPr>
          <a:xfrm>
            <a:off x="4289028" y="1976310"/>
            <a:ext cx="2758305" cy="4414046"/>
            <a:chOff x="4525412" y="1976311"/>
            <a:chExt cx="2758305" cy="4414046"/>
          </a:xfrm>
        </p:grpSpPr>
        <p:sp>
          <p:nvSpPr>
            <p:cNvPr id="13" name="Rectangle 12"/>
            <p:cNvSpPr/>
            <p:nvPr/>
          </p:nvSpPr>
          <p:spPr bwMode="auto">
            <a:xfrm>
              <a:off x="4525413" y="3887730"/>
              <a:ext cx="2758304" cy="250262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2050">
                      <a:lumMod val="50000"/>
                      <a:lumOff val="50000"/>
                    </a:srgbClr>
                  </a:solidFill>
                  <a:effectLst/>
                  <a:uLnTx/>
                  <a:uFillTx/>
                  <a:latin typeface="Segoe UI Semibold" panose="020B0702040204020203" pitchFamily="34" charset="0"/>
                  <a:ea typeface="+mn-ea"/>
                  <a:cs typeface="Segoe UI Semibold" panose="020B0702040204020203" pitchFamily="34" charset="0"/>
                </a:rPr>
                <a:t>GRS</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2F2F2F"/>
                  </a:solidFill>
                  <a:effectLst/>
                  <a:uLnTx/>
                  <a:uFillTx/>
                  <a:latin typeface="Segoe UI" panose="020B0502040204020203" pitchFamily="34" charset="0"/>
                  <a:ea typeface="+mn-ea"/>
                  <a:cs typeface="Segoe UI" panose="020B0502040204020203" pitchFamily="34" charset="0"/>
                </a:rPr>
                <a:t>6 replicas, 2 regions (3/region)</a:t>
              </a: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2F2F2F"/>
                  </a:solidFill>
                  <a:effectLst/>
                  <a:uLnTx/>
                  <a:uFillTx/>
                  <a:latin typeface="Segoe UI" panose="020B0502040204020203" pitchFamily="34" charset="0"/>
                  <a:ea typeface="+mn-ea"/>
                  <a:cs typeface="Segoe UI" panose="020B0502040204020203" pitchFamily="34" charset="0"/>
                </a:rPr>
                <a:t>Protects against major regional disasters</a:t>
              </a: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2F2F2F"/>
                  </a:solidFill>
                  <a:effectLst/>
                  <a:uLnTx/>
                  <a:uFillTx/>
                  <a:latin typeface="Segoe UI" panose="020B0502040204020203" pitchFamily="34" charset="0"/>
                  <a:ea typeface="+mn-ea"/>
                  <a:cs typeface="Segoe UI" panose="020B0502040204020203" pitchFamily="34" charset="0"/>
                </a:rPr>
                <a:t>Asynchronous to secondary</a:t>
              </a:r>
            </a:p>
            <a:p>
              <a:pPr marL="280121" marR="0" lvl="0" indent="-280121"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400" b="0" i="0" u="none" strike="noStrike" kern="1200" cap="none" spc="0" normalizeH="0" baseline="0" noProof="0">
                <a:ln>
                  <a:noFill/>
                </a:ln>
                <a:solidFill>
                  <a:srgbClr val="2F2F2F"/>
                </a:solidFill>
                <a:effectLst/>
                <a:uLnTx/>
                <a:uFillTx/>
                <a:latin typeface="Segoe UI Semilight"/>
                <a:ea typeface="+mn-ea"/>
                <a:cs typeface="+mn-cs"/>
              </a:endParaRPr>
            </a:p>
            <a:p>
              <a:pPr marL="0" marR="0" lvl="0" indent="0" algn="l" defTabSz="914367" rtl="0" eaLnBrk="1" fontAlgn="auto" latinLnBrk="0" hangingPunct="1">
                <a:lnSpc>
                  <a:spcPct val="90000"/>
                </a:lnSpc>
                <a:spcBef>
                  <a:spcPts val="0"/>
                </a:spcBef>
                <a:spcAft>
                  <a:spcPts val="588"/>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a:p>
              <a:pPr marL="0" marR="0" lvl="0" indent="0" algn="l" defTabSz="914367" rtl="0" eaLnBrk="1" fontAlgn="auto" latinLnBrk="0" hangingPunct="1">
                <a:lnSpc>
                  <a:spcPct val="90000"/>
                </a:lnSpc>
                <a:spcBef>
                  <a:spcPts val="0"/>
                </a:spcBef>
                <a:spcAft>
                  <a:spcPts val="588"/>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10" name="Rectangle 109"/>
            <p:cNvSpPr>
              <a:spLocks noChangeAspect="1"/>
            </p:cNvSpPr>
            <p:nvPr/>
          </p:nvSpPr>
          <p:spPr bwMode="auto">
            <a:xfrm>
              <a:off x="4619894" y="2601298"/>
              <a:ext cx="1045829" cy="993538"/>
            </a:xfrm>
            <a:prstGeom prst="rect">
              <a:avLst/>
            </a:prstGeom>
            <a:noFill/>
            <a:ln>
              <a:headEnd type="none" w="med" len="med"/>
              <a:tailEnd type="none" w="med" len="med"/>
            </a:ln>
          </p:spPr>
          <p:style>
            <a:lnRef idx="3">
              <a:schemeClr val="lt1"/>
            </a:lnRef>
            <a:fillRef idx="1">
              <a:schemeClr val="dk1"/>
            </a:fillRef>
            <a:effectRef idx="1">
              <a:schemeClr val="dk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9" name="TextBox 128"/>
            <p:cNvSpPr txBox="1"/>
            <p:nvPr/>
          </p:nvSpPr>
          <p:spPr>
            <a:xfrm>
              <a:off x="5072843" y="2543828"/>
              <a:ext cx="1475819" cy="452590"/>
            </a:xfrm>
            <a:prstGeom prst="rect">
              <a:avLst/>
            </a:prstGeom>
            <a:noFill/>
          </p:spPr>
          <p:txBody>
            <a:bodyPr wrap="non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176" b="0" i="0" u="none" strike="noStrike" kern="1200" cap="none" spc="0" normalizeH="0" baseline="0" noProof="0">
                  <a:ln>
                    <a:noFill/>
                  </a:ln>
                  <a:gradFill>
                    <a:gsLst>
                      <a:gs pos="2917">
                        <a:srgbClr val="505050"/>
                      </a:gs>
                      <a:gs pos="30000">
                        <a:srgbClr val="505050"/>
                      </a:gs>
                    </a:gsLst>
                    <a:lin ang="5400000" scaled="0"/>
                  </a:gradFill>
                  <a:effectLst/>
                  <a:uLnTx/>
                  <a:uFillTx/>
                  <a:latin typeface="Segoe UI Semilight"/>
                  <a:ea typeface="+mn-ea"/>
                  <a:cs typeface="+mn-cs"/>
                </a:rPr>
                <a:t>Typically &gt;300mi</a:t>
              </a:r>
            </a:p>
          </p:txBody>
        </p:sp>
        <p:sp>
          <p:nvSpPr>
            <p:cNvPr id="130" name="TextBox 129"/>
            <p:cNvSpPr txBox="1"/>
            <p:nvPr/>
          </p:nvSpPr>
          <p:spPr>
            <a:xfrm>
              <a:off x="5435637" y="3141579"/>
              <a:ext cx="750230" cy="452590"/>
            </a:xfrm>
            <a:prstGeom prst="rect">
              <a:avLst/>
            </a:prstGeom>
            <a:noFill/>
          </p:spPr>
          <p:txBody>
            <a:bodyPr wrap="non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176" b="0" i="0" u="none" strike="noStrike" kern="1200" cap="none" spc="0" normalizeH="0" baseline="0" noProof="0">
                  <a:ln>
                    <a:noFill/>
                  </a:ln>
                  <a:gradFill>
                    <a:gsLst>
                      <a:gs pos="2917">
                        <a:srgbClr val="505050"/>
                      </a:gs>
                      <a:gs pos="30000">
                        <a:srgbClr val="505050"/>
                      </a:gs>
                    </a:gsLst>
                    <a:lin ang="5400000" scaled="0"/>
                  </a:gradFill>
                  <a:effectLst/>
                  <a:uLnTx/>
                  <a:uFillTx/>
                  <a:latin typeface="Segoe UI Semilight"/>
                  <a:ea typeface="+mn-ea"/>
                  <a:cs typeface="+mn-cs"/>
                </a:rPr>
                <a:t>Async</a:t>
              </a:r>
            </a:p>
          </p:txBody>
        </p:sp>
        <p:sp>
          <p:nvSpPr>
            <p:cNvPr id="131" name="TextBox 130"/>
            <p:cNvSpPr txBox="1"/>
            <p:nvPr/>
          </p:nvSpPr>
          <p:spPr>
            <a:xfrm>
              <a:off x="4729191" y="3509842"/>
              <a:ext cx="872555" cy="452590"/>
            </a:xfrm>
            <a:prstGeom prst="rect">
              <a:avLst/>
            </a:prstGeom>
            <a:noFill/>
          </p:spPr>
          <p:txBody>
            <a:bodyPr wrap="non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176" b="0" i="0" u="none" strike="noStrike" kern="1200" cap="none" spc="0" normalizeH="0" baseline="0" noProof="0">
                  <a:ln>
                    <a:noFill/>
                  </a:ln>
                  <a:gradFill>
                    <a:gsLst>
                      <a:gs pos="2917">
                        <a:srgbClr val="505050"/>
                      </a:gs>
                      <a:gs pos="30000">
                        <a:srgbClr val="505050"/>
                      </a:gs>
                    </a:gsLst>
                    <a:lin ang="5400000" scaled="0"/>
                  </a:gradFill>
                  <a:effectLst/>
                  <a:uLnTx/>
                  <a:uFillTx/>
                  <a:latin typeface="Segoe UI Semilight"/>
                  <a:ea typeface="+mn-ea"/>
                  <a:cs typeface="+mn-cs"/>
                </a:rPr>
                <a:t>Primary</a:t>
              </a:r>
            </a:p>
          </p:txBody>
        </p:sp>
        <p:sp>
          <p:nvSpPr>
            <p:cNvPr id="132" name="TextBox 131"/>
            <p:cNvSpPr txBox="1"/>
            <p:nvPr/>
          </p:nvSpPr>
          <p:spPr>
            <a:xfrm>
              <a:off x="6224154" y="3509842"/>
              <a:ext cx="1059562" cy="452590"/>
            </a:xfrm>
            <a:prstGeom prst="rect">
              <a:avLst/>
            </a:prstGeom>
            <a:noFill/>
          </p:spPr>
          <p:txBody>
            <a:bodyPr wrap="non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176" b="0" i="0" u="none" strike="noStrike" kern="1200" cap="none" spc="0" normalizeH="0" baseline="0" noProof="0">
                  <a:ln>
                    <a:noFill/>
                  </a:ln>
                  <a:gradFill>
                    <a:gsLst>
                      <a:gs pos="2917">
                        <a:srgbClr val="505050"/>
                      </a:gs>
                      <a:gs pos="30000">
                        <a:srgbClr val="505050"/>
                      </a:gs>
                    </a:gsLst>
                    <a:lin ang="5400000" scaled="0"/>
                  </a:gradFill>
                  <a:effectLst/>
                  <a:uLnTx/>
                  <a:uFillTx/>
                  <a:latin typeface="Segoe UI Semilight"/>
                  <a:ea typeface="+mn-ea"/>
                  <a:cs typeface="+mn-cs"/>
                </a:rPr>
                <a:t>Secondary</a:t>
              </a:r>
            </a:p>
          </p:txBody>
        </p:sp>
        <p:sp>
          <p:nvSpPr>
            <p:cNvPr id="59" name="Rectangle 58">
              <a:extLst>
                <a:ext uri="{FF2B5EF4-FFF2-40B4-BE49-F238E27FC236}">
                  <a16:creationId xmlns:a16="http://schemas.microsoft.com/office/drawing/2014/main" id="{6BC83726-7142-4E05-AECD-FF9BFA023B79}"/>
                </a:ext>
              </a:extLst>
            </p:cNvPr>
            <p:cNvSpPr>
              <a:spLocks noChangeAspect="1"/>
            </p:cNvSpPr>
            <p:nvPr/>
          </p:nvSpPr>
          <p:spPr bwMode="auto">
            <a:xfrm>
              <a:off x="4525412" y="2543828"/>
              <a:ext cx="1045829" cy="993538"/>
            </a:xfrm>
            <a:prstGeom prst="rect">
              <a:avLst/>
            </a:prstGeom>
            <a:no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0" name="Database_EFC7" title="Icon of a cylinder">
              <a:extLst>
                <a:ext uri="{FF2B5EF4-FFF2-40B4-BE49-F238E27FC236}">
                  <a16:creationId xmlns:a16="http://schemas.microsoft.com/office/drawing/2014/main" id="{6D839485-CF42-448F-AA86-0281BE54B8D8}"/>
                </a:ext>
              </a:extLst>
            </p:cNvPr>
            <p:cNvSpPr>
              <a:spLocks noChangeAspect="1" noEditPoints="1"/>
            </p:cNvSpPr>
            <p:nvPr/>
          </p:nvSpPr>
          <p:spPr bwMode="auto">
            <a:xfrm>
              <a:off x="4660456" y="2694247"/>
              <a:ext cx="380015" cy="493958"/>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90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
          <p:nvSpPr>
            <p:cNvPr id="61" name="Database_EFC7" title="Icon of a cylinder">
              <a:extLst>
                <a:ext uri="{FF2B5EF4-FFF2-40B4-BE49-F238E27FC236}">
                  <a16:creationId xmlns:a16="http://schemas.microsoft.com/office/drawing/2014/main" id="{92A39E0D-1C4F-4951-8554-A99DA70D0699}"/>
                </a:ext>
              </a:extLst>
            </p:cNvPr>
            <p:cNvSpPr>
              <a:spLocks noChangeAspect="1" noEditPoints="1"/>
            </p:cNvSpPr>
            <p:nvPr/>
          </p:nvSpPr>
          <p:spPr bwMode="auto">
            <a:xfrm>
              <a:off x="4812856" y="2846647"/>
              <a:ext cx="380015" cy="493958"/>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chemeClr val="bg1">
                <a:lumMod val="95000"/>
              </a:schemeClr>
            </a:solidFill>
            <a:ln w="19050" cap="sq">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
          <p:nvSpPr>
            <p:cNvPr id="62" name="Database_EFC7" title="Icon of a cylinder">
              <a:extLst>
                <a:ext uri="{FF2B5EF4-FFF2-40B4-BE49-F238E27FC236}">
                  <a16:creationId xmlns:a16="http://schemas.microsoft.com/office/drawing/2014/main" id="{4D49EFA8-ACD4-4D23-9252-1D772CC14DD0}"/>
                </a:ext>
              </a:extLst>
            </p:cNvPr>
            <p:cNvSpPr>
              <a:spLocks noChangeAspect="1" noEditPoints="1"/>
            </p:cNvSpPr>
            <p:nvPr/>
          </p:nvSpPr>
          <p:spPr bwMode="auto">
            <a:xfrm>
              <a:off x="4965256" y="2999047"/>
              <a:ext cx="380015" cy="493958"/>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chemeClr val="bg1">
                <a:lumMod val="95000"/>
              </a:schemeClr>
            </a:solidFill>
            <a:ln w="19050" cap="sq">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cxnSp>
          <p:nvCxnSpPr>
            <p:cNvPr id="63" name="Straight Arrow Connector 62">
              <a:extLst>
                <a:ext uri="{FF2B5EF4-FFF2-40B4-BE49-F238E27FC236}">
                  <a16:creationId xmlns:a16="http://schemas.microsoft.com/office/drawing/2014/main" id="{807CAA66-928E-47F9-B498-18368E5CA7A3}"/>
                </a:ext>
              </a:extLst>
            </p:cNvPr>
            <p:cNvCxnSpPr>
              <a:cxnSpLocks/>
            </p:cNvCxnSpPr>
            <p:nvPr/>
          </p:nvCxnSpPr>
          <p:spPr>
            <a:xfrm flipV="1">
              <a:off x="5192871" y="1976311"/>
              <a:ext cx="0" cy="510046"/>
            </a:xfrm>
            <a:prstGeom prst="straightConnector1">
              <a:avLst/>
            </a:prstGeom>
            <a:ln w="28575">
              <a:solidFill>
                <a:schemeClr val="accent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E1984940-FC12-41E3-AA68-5155EEC04459}"/>
                </a:ext>
              </a:extLst>
            </p:cNvPr>
            <p:cNvCxnSpPr>
              <a:cxnSpLocks/>
            </p:cNvCxnSpPr>
            <p:nvPr/>
          </p:nvCxnSpPr>
          <p:spPr>
            <a:xfrm flipH="1">
              <a:off x="4847040" y="1976311"/>
              <a:ext cx="0" cy="510046"/>
            </a:xfrm>
            <a:prstGeom prst="straightConnector1">
              <a:avLst/>
            </a:prstGeom>
            <a:ln w="28575">
              <a:solidFill>
                <a:schemeClr val="accent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1" name="Database_EFC7" title="Icon of a cylinder">
              <a:extLst>
                <a:ext uri="{FF2B5EF4-FFF2-40B4-BE49-F238E27FC236}">
                  <a16:creationId xmlns:a16="http://schemas.microsoft.com/office/drawing/2014/main" id="{A06892BA-471E-4B84-AFD3-C4FF776BF309}"/>
                </a:ext>
              </a:extLst>
            </p:cNvPr>
            <p:cNvSpPr>
              <a:spLocks noChangeAspect="1" noEditPoints="1"/>
            </p:cNvSpPr>
            <p:nvPr/>
          </p:nvSpPr>
          <p:spPr bwMode="auto">
            <a:xfrm>
              <a:off x="6378462" y="2694247"/>
              <a:ext cx="380015" cy="493958"/>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chemeClr val="bg1">
                <a:lumMod val="85000"/>
              </a:schemeClr>
            </a:solidFill>
            <a:ln w="19050" cap="sq">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
          <p:nvSpPr>
            <p:cNvPr id="72" name="Database_EFC7" title="Icon of a cylinder">
              <a:extLst>
                <a:ext uri="{FF2B5EF4-FFF2-40B4-BE49-F238E27FC236}">
                  <a16:creationId xmlns:a16="http://schemas.microsoft.com/office/drawing/2014/main" id="{8F04DE6A-24DD-41C3-8CF9-264CD486EC83}"/>
                </a:ext>
              </a:extLst>
            </p:cNvPr>
            <p:cNvSpPr>
              <a:spLocks noChangeAspect="1" noEditPoints="1"/>
            </p:cNvSpPr>
            <p:nvPr/>
          </p:nvSpPr>
          <p:spPr bwMode="auto">
            <a:xfrm>
              <a:off x="6530862" y="2846647"/>
              <a:ext cx="380015" cy="493958"/>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chemeClr val="bg1">
                <a:lumMod val="85000"/>
              </a:schemeClr>
            </a:solidFill>
            <a:ln w="19050" cap="sq">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
          <p:nvSpPr>
            <p:cNvPr id="73" name="Database_EFC7" title="Icon of a cylinder">
              <a:extLst>
                <a:ext uri="{FF2B5EF4-FFF2-40B4-BE49-F238E27FC236}">
                  <a16:creationId xmlns:a16="http://schemas.microsoft.com/office/drawing/2014/main" id="{DBC19C4C-D2B2-49AE-9A6A-AC984E8B96B2}"/>
                </a:ext>
              </a:extLst>
            </p:cNvPr>
            <p:cNvSpPr>
              <a:spLocks noChangeAspect="1" noEditPoints="1"/>
            </p:cNvSpPr>
            <p:nvPr/>
          </p:nvSpPr>
          <p:spPr bwMode="auto">
            <a:xfrm>
              <a:off x="6683262" y="2999047"/>
              <a:ext cx="380015" cy="493958"/>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chemeClr val="bg1">
                <a:lumMod val="85000"/>
              </a:schemeClr>
            </a:solidFill>
            <a:ln w="19050" cap="sq">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cxnSp>
          <p:nvCxnSpPr>
            <p:cNvPr id="78" name="Straight Arrow Connector 77">
              <a:extLst>
                <a:ext uri="{FF2B5EF4-FFF2-40B4-BE49-F238E27FC236}">
                  <a16:creationId xmlns:a16="http://schemas.microsoft.com/office/drawing/2014/main" id="{7B09AA26-CA2F-4420-90A4-5855898E2963}"/>
                </a:ext>
              </a:extLst>
            </p:cNvPr>
            <p:cNvCxnSpPr>
              <a:cxnSpLocks/>
            </p:cNvCxnSpPr>
            <p:nvPr/>
          </p:nvCxnSpPr>
          <p:spPr>
            <a:xfrm>
              <a:off x="5505420" y="3130734"/>
              <a:ext cx="653622" cy="0"/>
            </a:xfrm>
            <a:prstGeom prst="straightConnector1">
              <a:avLst/>
            </a:prstGeom>
            <a:ln w="28575">
              <a:solidFill>
                <a:schemeClr val="accent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17DA6D65-B3E1-440C-8803-C8B1F8E5C71F}"/>
              </a:ext>
            </a:extLst>
          </p:cNvPr>
          <p:cNvGrpSpPr/>
          <p:nvPr/>
        </p:nvGrpSpPr>
        <p:grpSpPr>
          <a:xfrm>
            <a:off x="8413498" y="1976311"/>
            <a:ext cx="2794082" cy="4414046"/>
            <a:chOff x="8413498" y="1976311"/>
            <a:chExt cx="2794082" cy="4414046"/>
          </a:xfrm>
        </p:grpSpPr>
        <p:sp>
          <p:nvSpPr>
            <p:cNvPr id="12" name="Rectangle 11"/>
            <p:cNvSpPr/>
            <p:nvPr/>
          </p:nvSpPr>
          <p:spPr bwMode="auto">
            <a:xfrm>
              <a:off x="8561861" y="3887730"/>
              <a:ext cx="2645719" cy="250262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78D7"/>
                  </a:solidFill>
                  <a:effectLst/>
                  <a:uLnTx/>
                  <a:uFillTx/>
                  <a:latin typeface="Segoe UI Semibold" panose="020B0702040204020203" pitchFamily="34" charset="0"/>
                  <a:ea typeface="Segoe UI" pitchFamily="34" charset="0"/>
                  <a:cs typeface="Segoe UI Semibold" panose="020B0702040204020203" pitchFamily="34" charset="0"/>
                </a:rPr>
                <a:t>RA-GRS</a:t>
              </a:r>
            </a:p>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l" defTabSz="914102" rtl="0" eaLnBrk="1" fontAlgn="base" latinLnBrk="0" hangingPunct="1">
                <a:lnSpc>
                  <a:spcPct val="100000"/>
                </a:lnSpc>
                <a:spcBef>
                  <a:spcPct val="0"/>
                </a:spcBef>
                <a:spcAft>
                  <a:spcPts val="600"/>
                </a:spcAft>
                <a:buClrTx/>
                <a:buSzTx/>
                <a:buFontTx/>
                <a:buNone/>
                <a:tabLst/>
                <a:defRPr/>
              </a:pPr>
              <a:r>
                <a:rPr kumimoji="0" lang="en-US" sz="1400" b="0" i="0" u="none" strike="noStrike" kern="1200" cap="none" spc="0" normalizeH="0" baseline="0" noProof="0">
                  <a:ln>
                    <a:noFill/>
                  </a:ln>
                  <a:solidFill>
                    <a:srgbClr val="2F2F2F"/>
                  </a:solidFill>
                  <a:effectLst/>
                  <a:uLnTx/>
                  <a:uFillTx/>
                  <a:latin typeface="Segoe UI" panose="020B0502040204020203" pitchFamily="34" charset="0"/>
                  <a:ea typeface="Segoe UI" panose="020B0502040204020203" pitchFamily="34" charset="0"/>
                  <a:cs typeface="Segoe UI" panose="020B0502040204020203" pitchFamily="34" charset="0"/>
                </a:rPr>
                <a:t>GRS + Read access to secondary</a:t>
              </a:r>
            </a:p>
            <a:p>
              <a:pPr marL="0" marR="0" lvl="0" indent="0" algn="l" defTabSz="914102" rtl="0" eaLnBrk="1" fontAlgn="base" latinLnBrk="0" hangingPunct="1">
                <a:lnSpc>
                  <a:spcPct val="100000"/>
                </a:lnSpc>
                <a:spcBef>
                  <a:spcPct val="0"/>
                </a:spcBef>
                <a:spcAft>
                  <a:spcPts val="600"/>
                </a:spcAft>
                <a:buClrTx/>
                <a:buSzTx/>
                <a:buFontTx/>
                <a:buNone/>
                <a:tabLst/>
                <a:defRPr/>
              </a:pPr>
              <a:r>
                <a:rPr kumimoji="0" lang="en-US" sz="1400" b="0" i="0" u="none" strike="noStrike" kern="1200" cap="none" spc="0" normalizeH="0" baseline="0" noProof="0">
                  <a:ln>
                    <a:noFill/>
                  </a:ln>
                  <a:solidFill>
                    <a:srgbClr val="2F2F2F"/>
                  </a:solidFill>
                  <a:effectLst/>
                  <a:uLnTx/>
                  <a:uFillTx/>
                  <a:latin typeface="Segoe UI" panose="020B0502040204020203" pitchFamily="34" charset="0"/>
                  <a:ea typeface="Segoe UI" panose="020B0502040204020203" pitchFamily="34" charset="0"/>
                  <a:cs typeface="Segoe UI" panose="020B0502040204020203" pitchFamily="34" charset="0"/>
                </a:rPr>
                <a:t>Separate secondary endpoint</a:t>
              </a:r>
            </a:p>
            <a:p>
              <a:pPr marL="0" marR="0" lvl="0" indent="0" algn="l" defTabSz="914102" rtl="0" eaLnBrk="1" fontAlgn="base" latinLnBrk="0" hangingPunct="1">
                <a:lnSpc>
                  <a:spcPct val="100000"/>
                </a:lnSpc>
                <a:spcBef>
                  <a:spcPct val="0"/>
                </a:spcBef>
                <a:spcAft>
                  <a:spcPts val="600"/>
                </a:spcAft>
                <a:buClrTx/>
                <a:buSzTx/>
                <a:buFontTx/>
                <a:buNone/>
                <a:tabLst/>
                <a:defRPr/>
              </a:pPr>
              <a:r>
                <a:rPr kumimoji="0" lang="en-US" sz="1400" b="0" i="0" u="none" strike="noStrike" kern="1200" cap="none" spc="0" normalizeH="0" baseline="0" noProof="0">
                  <a:ln>
                    <a:noFill/>
                  </a:ln>
                  <a:solidFill>
                    <a:srgbClr val="2F2F2F"/>
                  </a:solidFill>
                  <a:effectLst/>
                  <a:uLnTx/>
                  <a:uFillTx/>
                  <a:latin typeface="Segoe UI" panose="020B0502040204020203" pitchFamily="34" charset="0"/>
                  <a:ea typeface="Segoe UI" panose="020B0502040204020203" pitchFamily="34" charset="0"/>
                  <a:cs typeface="Segoe UI" panose="020B0502040204020203" pitchFamily="34" charset="0"/>
                </a:rPr>
                <a:t>RPO delay to secondary can be queried</a:t>
              </a:r>
            </a:p>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38" name="Rectangle 137"/>
            <p:cNvSpPr>
              <a:spLocks noChangeAspect="1"/>
            </p:cNvSpPr>
            <p:nvPr/>
          </p:nvSpPr>
          <p:spPr bwMode="auto">
            <a:xfrm>
              <a:off x="8413498" y="2661179"/>
              <a:ext cx="1045829" cy="993538"/>
            </a:xfrm>
            <a:prstGeom prst="rect">
              <a:avLst/>
            </a:prstGeom>
            <a:no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44" name="TextBox 143"/>
            <p:cNvSpPr txBox="1"/>
            <p:nvPr/>
          </p:nvSpPr>
          <p:spPr>
            <a:xfrm>
              <a:off x="8973261" y="2543828"/>
              <a:ext cx="1475819" cy="452590"/>
            </a:xfrm>
            <a:prstGeom prst="rect">
              <a:avLst/>
            </a:prstGeom>
            <a:noFill/>
          </p:spPr>
          <p:txBody>
            <a:bodyPr wrap="non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176" b="0" i="0" u="none" strike="noStrike" kern="1200" cap="none" spc="0" normalizeH="0" baseline="0" noProof="0">
                  <a:ln>
                    <a:noFill/>
                  </a:ln>
                  <a:gradFill>
                    <a:gsLst>
                      <a:gs pos="2917">
                        <a:srgbClr val="505050"/>
                      </a:gs>
                      <a:gs pos="30000">
                        <a:srgbClr val="505050"/>
                      </a:gs>
                    </a:gsLst>
                    <a:lin ang="5400000" scaled="0"/>
                  </a:gradFill>
                  <a:effectLst/>
                  <a:uLnTx/>
                  <a:uFillTx/>
                  <a:latin typeface="Segoe UI Semilight"/>
                  <a:ea typeface="+mn-ea"/>
                  <a:cs typeface="+mn-cs"/>
                </a:rPr>
                <a:t>Typically &gt;300mi</a:t>
              </a:r>
            </a:p>
          </p:txBody>
        </p:sp>
        <p:sp>
          <p:nvSpPr>
            <p:cNvPr id="145" name="TextBox 144"/>
            <p:cNvSpPr txBox="1"/>
            <p:nvPr/>
          </p:nvSpPr>
          <p:spPr>
            <a:xfrm>
              <a:off x="9336055" y="3141579"/>
              <a:ext cx="750230" cy="452590"/>
            </a:xfrm>
            <a:prstGeom prst="rect">
              <a:avLst/>
            </a:prstGeom>
            <a:noFill/>
          </p:spPr>
          <p:txBody>
            <a:bodyPr wrap="non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176" b="0" i="0" u="none" strike="noStrike" kern="1200" cap="none" spc="0" normalizeH="0" baseline="0" noProof="0">
                  <a:ln>
                    <a:noFill/>
                  </a:ln>
                  <a:gradFill>
                    <a:gsLst>
                      <a:gs pos="2917">
                        <a:srgbClr val="505050"/>
                      </a:gs>
                      <a:gs pos="30000">
                        <a:srgbClr val="505050"/>
                      </a:gs>
                    </a:gsLst>
                    <a:lin ang="5400000" scaled="0"/>
                  </a:gradFill>
                  <a:effectLst/>
                  <a:uLnTx/>
                  <a:uFillTx/>
                  <a:latin typeface="Segoe UI Semilight"/>
                  <a:ea typeface="+mn-ea"/>
                  <a:cs typeface="+mn-cs"/>
                </a:rPr>
                <a:t>Async</a:t>
              </a:r>
            </a:p>
          </p:txBody>
        </p:sp>
        <p:sp>
          <p:nvSpPr>
            <p:cNvPr id="146" name="TextBox 145"/>
            <p:cNvSpPr txBox="1"/>
            <p:nvPr/>
          </p:nvSpPr>
          <p:spPr>
            <a:xfrm>
              <a:off x="8541685" y="3509842"/>
              <a:ext cx="872555" cy="452590"/>
            </a:xfrm>
            <a:prstGeom prst="rect">
              <a:avLst/>
            </a:prstGeom>
            <a:noFill/>
          </p:spPr>
          <p:txBody>
            <a:bodyPr wrap="non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176" b="0" i="0" u="none" strike="noStrike" kern="1200" cap="none" spc="0" normalizeH="0" baseline="0" noProof="0">
                  <a:ln>
                    <a:noFill/>
                  </a:ln>
                  <a:gradFill>
                    <a:gsLst>
                      <a:gs pos="2917">
                        <a:srgbClr val="505050"/>
                      </a:gs>
                      <a:gs pos="30000">
                        <a:srgbClr val="505050"/>
                      </a:gs>
                    </a:gsLst>
                    <a:lin ang="5400000" scaled="0"/>
                  </a:gradFill>
                  <a:effectLst/>
                  <a:uLnTx/>
                  <a:uFillTx/>
                  <a:latin typeface="Segoe UI Semilight"/>
                  <a:ea typeface="+mn-ea"/>
                  <a:cs typeface="+mn-cs"/>
                </a:rPr>
                <a:t>Primary</a:t>
              </a:r>
            </a:p>
          </p:txBody>
        </p:sp>
        <p:sp>
          <p:nvSpPr>
            <p:cNvPr id="147" name="TextBox 146"/>
            <p:cNvSpPr txBox="1"/>
            <p:nvPr/>
          </p:nvSpPr>
          <p:spPr>
            <a:xfrm>
              <a:off x="10148018" y="3509842"/>
              <a:ext cx="1059562" cy="452590"/>
            </a:xfrm>
            <a:prstGeom prst="rect">
              <a:avLst/>
            </a:prstGeom>
            <a:noFill/>
          </p:spPr>
          <p:txBody>
            <a:bodyPr wrap="non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176" b="0" i="0" u="none" strike="noStrike" kern="1200" cap="none" spc="0" normalizeH="0" baseline="0" noProof="0">
                  <a:ln>
                    <a:noFill/>
                  </a:ln>
                  <a:gradFill>
                    <a:gsLst>
                      <a:gs pos="2917">
                        <a:srgbClr val="505050"/>
                      </a:gs>
                      <a:gs pos="30000">
                        <a:srgbClr val="505050"/>
                      </a:gs>
                    </a:gsLst>
                    <a:lin ang="5400000" scaled="0"/>
                  </a:gradFill>
                  <a:effectLst/>
                  <a:uLnTx/>
                  <a:uFillTx/>
                  <a:latin typeface="Segoe UI Semilight"/>
                  <a:ea typeface="+mn-ea"/>
                  <a:cs typeface="+mn-cs"/>
                </a:rPr>
                <a:t>Secondary</a:t>
              </a:r>
            </a:p>
          </p:txBody>
        </p:sp>
        <p:sp>
          <p:nvSpPr>
            <p:cNvPr id="65" name="Rectangle 64">
              <a:extLst>
                <a:ext uri="{FF2B5EF4-FFF2-40B4-BE49-F238E27FC236}">
                  <a16:creationId xmlns:a16="http://schemas.microsoft.com/office/drawing/2014/main" id="{65A56F03-3185-4CA7-9301-02A91406A96B}"/>
                </a:ext>
              </a:extLst>
            </p:cNvPr>
            <p:cNvSpPr>
              <a:spLocks noChangeAspect="1"/>
            </p:cNvSpPr>
            <p:nvPr/>
          </p:nvSpPr>
          <p:spPr bwMode="auto">
            <a:xfrm>
              <a:off x="8427987" y="2543828"/>
              <a:ext cx="1045829" cy="993538"/>
            </a:xfrm>
            <a:prstGeom prst="rect">
              <a:avLst/>
            </a:prstGeom>
            <a:no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6" name="Database_EFC7" title="Icon of a cylinder">
              <a:extLst>
                <a:ext uri="{FF2B5EF4-FFF2-40B4-BE49-F238E27FC236}">
                  <a16:creationId xmlns:a16="http://schemas.microsoft.com/office/drawing/2014/main" id="{56F16A88-1628-4CCD-9F35-6B55D2084710}"/>
                </a:ext>
              </a:extLst>
            </p:cNvPr>
            <p:cNvSpPr>
              <a:spLocks noChangeAspect="1" noEditPoints="1"/>
            </p:cNvSpPr>
            <p:nvPr/>
          </p:nvSpPr>
          <p:spPr bwMode="auto">
            <a:xfrm>
              <a:off x="8563031" y="2694247"/>
              <a:ext cx="380015" cy="493958"/>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90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
          <p:nvSpPr>
            <p:cNvPr id="67" name="Database_EFC7" title="Icon of a cylinder">
              <a:extLst>
                <a:ext uri="{FF2B5EF4-FFF2-40B4-BE49-F238E27FC236}">
                  <a16:creationId xmlns:a16="http://schemas.microsoft.com/office/drawing/2014/main" id="{7172B3A3-2757-4E16-A30F-91CF34AEE44C}"/>
                </a:ext>
              </a:extLst>
            </p:cNvPr>
            <p:cNvSpPr>
              <a:spLocks noChangeAspect="1" noEditPoints="1"/>
            </p:cNvSpPr>
            <p:nvPr/>
          </p:nvSpPr>
          <p:spPr bwMode="auto">
            <a:xfrm>
              <a:off x="8715431" y="2846647"/>
              <a:ext cx="380015" cy="493958"/>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chemeClr val="bg1">
                <a:lumMod val="95000"/>
              </a:schemeClr>
            </a:solidFill>
            <a:ln w="19050" cap="sq">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
          <p:nvSpPr>
            <p:cNvPr id="68" name="Database_EFC7" title="Icon of a cylinder">
              <a:extLst>
                <a:ext uri="{FF2B5EF4-FFF2-40B4-BE49-F238E27FC236}">
                  <a16:creationId xmlns:a16="http://schemas.microsoft.com/office/drawing/2014/main" id="{97CF81CB-7E5D-4B6D-97C9-C685CCE3CBF6}"/>
                </a:ext>
              </a:extLst>
            </p:cNvPr>
            <p:cNvSpPr>
              <a:spLocks noChangeAspect="1" noEditPoints="1"/>
            </p:cNvSpPr>
            <p:nvPr/>
          </p:nvSpPr>
          <p:spPr bwMode="auto">
            <a:xfrm>
              <a:off x="8867831" y="2999047"/>
              <a:ext cx="380015" cy="493958"/>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chemeClr val="bg1">
                <a:lumMod val="95000"/>
              </a:schemeClr>
            </a:solidFill>
            <a:ln w="19050" cap="sq">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cxnSp>
          <p:nvCxnSpPr>
            <p:cNvPr id="69" name="Straight Arrow Connector 68">
              <a:extLst>
                <a:ext uri="{FF2B5EF4-FFF2-40B4-BE49-F238E27FC236}">
                  <a16:creationId xmlns:a16="http://schemas.microsoft.com/office/drawing/2014/main" id="{500480DD-F404-4D5B-9DCC-E6D17294CA40}"/>
                </a:ext>
              </a:extLst>
            </p:cNvPr>
            <p:cNvCxnSpPr>
              <a:cxnSpLocks/>
            </p:cNvCxnSpPr>
            <p:nvPr/>
          </p:nvCxnSpPr>
          <p:spPr>
            <a:xfrm flipV="1">
              <a:off x="9095446" y="1976311"/>
              <a:ext cx="0" cy="510046"/>
            </a:xfrm>
            <a:prstGeom prst="straightConnector1">
              <a:avLst/>
            </a:prstGeom>
            <a:ln w="28575">
              <a:solidFill>
                <a:schemeClr val="accent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C1BAC2E2-9187-4A42-936A-A9F719B34127}"/>
                </a:ext>
              </a:extLst>
            </p:cNvPr>
            <p:cNvCxnSpPr>
              <a:cxnSpLocks/>
            </p:cNvCxnSpPr>
            <p:nvPr/>
          </p:nvCxnSpPr>
          <p:spPr>
            <a:xfrm flipH="1">
              <a:off x="8749615" y="1976311"/>
              <a:ext cx="0" cy="510046"/>
            </a:xfrm>
            <a:prstGeom prst="straightConnector1">
              <a:avLst/>
            </a:prstGeom>
            <a:ln w="28575">
              <a:solidFill>
                <a:schemeClr val="accent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4" name="Database_EFC7" title="Icon of a cylinder">
              <a:extLst>
                <a:ext uri="{FF2B5EF4-FFF2-40B4-BE49-F238E27FC236}">
                  <a16:creationId xmlns:a16="http://schemas.microsoft.com/office/drawing/2014/main" id="{7D80568D-05F6-41B7-A99C-8A2B6FEAC413}"/>
                </a:ext>
              </a:extLst>
            </p:cNvPr>
            <p:cNvSpPr>
              <a:spLocks noChangeAspect="1" noEditPoints="1"/>
            </p:cNvSpPr>
            <p:nvPr/>
          </p:nvSpPr>
          <p:spPr bwMode="auto">
            <a:xfrm>
              <a:off x="10282388" y="2694247"/>
              <a:ext cx="380015" cy="493958"/>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chemeClr val="bg1">
                <a:lumMod val="85000"/>
              </a:schemeClr>
            </a:solidFill>
            <a:ln w="19050" cap="sq">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
          <p:nvSpPr>
            <p:cNvPr id="75" name="Database_EFC7" title="Icon of a cylinder">
              <a:extLst>
                <a:ext uri="{FF2B5EF4-FFF2-40B4-BE49-F238E27FC236}">
                  <a16:creationId xmlns:a16="http://schemas.microsoft.com/office/drawing/2014/main" id="{81FED62A-0962-4DFC-9916-B8951FCBB26B}"/>
                </a:ext>
              </a:extLst>
            </p:cNvPr>
            <p:cNvSpPr>
              <a:spLocks noChangeAspect="1" noEditPoints="1"/>
            </p:cNvSpPr>
            <p:nvPr/>
          </p:nvSpPr>
          <p:spPr bwMode="auto">
            <a:xfrm>
              <a:off x="10434788" y="2846647"/>
              <a:ext cx="380015" cy="493958"/>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chemeClr val="bg1">
                <a:lumMod val="85000"/>
              </a:schemeClr>
            </a:solidFill>
            <a:ln w="19050" cap="sq">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
          <p:nvSpPr>
            <p:cNvPr id="76" name="Database_EFC7" title="Icon of a cylinder">
              <a:extLst>
                <a:ext uri="{FF2B5EF4-FFF2-40B4-BE49-F238E27FC236}">
                  <a16:creationId xmlns:a16="http://schemas.microsoft.com/office/drawing/2014/main" id="{44F38877-C26C-4C42-8559-A72B1A28AF82}"/>
                </a:ext>
              </a:extLst>
            </p:cNvPr>
            <p:cNvSpPr>
              <a:spLocks noChangeAspect="1" noEditPoints="1"/>
            </p:cNvSpPr>
            <p:nvPr/>
          </p:nvSpPr>
          <p:spPr bwMode="auto">
            <a:xfrm>
              <a:off x="10587188" y="2999047"/>
              <a:ext cx="380015" cy="493958"/>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chemeClr val="bg1">
                <a:lumMod val="85000"/>
              </a:schemeClr>
            </a:solidFill>
            <a:ln w="19050" cap="sq">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cxnSp>
          <p:nvCxnSpPr>
            <p:cNvPr id="77" name="Straight Arrow Connector 76">
              <a:extLst>
                <a:ext uri="{FF2B5EF4-FFF2-40B4-BE49-F238E27FC236}">
                  <a16:creationId xmlns:a16="http://schemas.microsoft.com/office/drawing/2014/main" id="{923F539A-D8FF-432F-82DC-4BEE6EF84FF6}"/>
                </a:ext>
              </a:extLst>
            </p:cNvPr>
            <p:cNvCxnSpPr>
              <a:cxnSpLocks/>
            </p:cNvCxnSpPr>
            <p:nvPr/>
          </p:nvCxnSpPr>
          <p:spPr>
            <a:xfrm flipV="1">
              <a:off x="10587188" y="1976311"/>
              <a:ext cx="0" cy="510046"/>
            </a:xfrm>
            <a:prstGeom prst="straightConnector1">
              <a:avLst/>
            </a:prstGeom>
            <a:ln w="28575">
              <a:solidFill>
                <a:schemeClr val="accent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B0AAA984-F7FA-4329-80E8-E7D8FA08063D}"/>
                </a:ext>
              </a:extLst>
            </p:cNvPr>
            <p:cNvCxnSpPr>
              <a:cxnSpLocks/>
            </p:cNvCxnSpPr>
            <p:nvPr/>
          </p:nvCxnSpPr>
          <p:spPr>
            <a:xfrm>
              <a:off x="9336055" y="3130734"/>
              <a:ext cx="653622" cy="0"/>
            </a:xfrm>
            <a:prstGeom prst="straightConnector1">
              <a:avLst/>
            </a:prstGeom>
            <a:ln w="28575">
              <a:solidFill>
                <a:schemeClr val="accent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23636004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2.70833E-6 2.96296E-6 L -0.07422 -0.0007 " pathEditMode="relative" rAng="0" ptsTypes="AA">
                                      <p:cBhvr>
                                        <p:cTn id="6" dur="2000" fill="hold"/>
                                        <p:tgtEl>
                                          <p:spTgt spid="3"/>
                                        </p:tgtEl>
                                        <p:attrNameLst>
                                          <p:attrName>ppt_x</p:attrName>
                                          <p:attrName>ppt_y</p:attrName>
                                        </p:attrNameLst>
                                      </p:cBhvr>
                                      <p:rCtr x="-3711" y="-46"/>
                                    </p:animMotion>
                                  </p:childTnLst>
                                </p:cTn>
                              </p:par>
                              <p:par>
                                <p:cTn id="7" presetID="63" presetClass="path" presetSubtype="0" accel="50000" decel="50000" fill="hold" nodeType="withEffect">
                                  <p:stCondLst>
                                    <p:cond delay="0"/>
                                  </p:stCondLst>
                                  <p:childTnLst>
                                    <p:animMotion origin="layout" path="M 2.5E-6 -3.7037E-6 L 0.07656 0.00186 " pathEditMode="relative" rAng="0" ptsTypes="AA">
                                      <p:cBhvr>
                                        <p:cTn id="8" dur="2000" fill="hold"/>
                                        <p:tgtEl>
                                          <p:spTgt spid="5"/>
                                        </p:tgtEl>
                                        <p:attrNameLst>
                                          <p:attrName>ppt_x</p:attrName>
                                          <p:attrName>ppt_y</p:attrName>
                                        </p:attrNameLst>
                                      </p:cBhvr>
                                      <p:rCtr x="3828" y="93"/>
                                    </p:animMotion>
                                  </p:childTnLst>
                                </p:cTn>
                              </p:par>
                              <p:par>
                                <p:cTn id="9" presetID="63" presetClass="path" presetSubtype="0" accel="50000" decel="50000" fill="hold" nodeType="withEffect">
                                  <p:stCondLst>
                                    <p:cond delay="0"/>
                                  </p:stCondLst>
                                  <p:childTnLst>
                                    <p:animMotion origin="layout" path="M -4.79167E-6 -3.7037E-6 L 0.16485 -0.00046 " pathEditMode="relative" rAng="0" ptsTypes="AA">
                                      <p:cBhvr>
                                        <p:cTn id="10" dur="2000" fill="hold"/>
                                        <p:tgtEl>
                                          <p:spTgt spid="6"/>
                                        </p:tgtEl>
                                        <p:attrNameLst>
                                          <p:attrName>ppt_x</p:attrName>
                                          <p:attrName>ppt_y</p:attrName>
                                        </p:attrNameLst>
                                      </p:cBhvr>
                                      <p:rCtr x="8242"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09A2B2-E7CB-4E57-A574-02D843260440}"/>
              </a:ext>
            </a:extLst>
          </p:cNvPr>
          <p:cNvSpPr>
            <a:spLocks noGrp="1"/>
          </p:cNvSpPr>
          <p:nvPr>
            <p:ph type="title" idx="4294967295"/>
          </p:nvPr>
        </p:nvSpPr>
        <p:spPr>
          <a:xfrm>
            <a:off x="4528130" y="2859525"/>
            <a:ext cx="8112126" cy="728663"/>
          </a:xfrm>
        </p:spPr>
        <p:txBody>
          <a:bodyPr/>
          <a:lstStyle/>
          <a:p>
            <a:r>
              <a:rPr lang="en-US" dirty="0">
                <a:solidFill>
                  <a:schemeClr val="tx1"/>
                </a:solidFill>
              </a:rPr>
              <a:t>Azure Migration</a:t>
            </a:r>
          </a:p>
        </p:txBody>
      </p:sp>
      <p:pic>
        <p:nvPicPr>
          <p:cNvPr id="1026" name="Picture 2" descr="See the source image">
            <a:extLst>
              <a:ext uri="{FF2B5EF4-FFF2-40B4-BE49-F238E27FC236}">
                <a16:creationId xmlns:a16="http://schemas.microsoft.com/office/drawing/2014/main" id="{9BE65147-880A-FF7F-A31D-441FFC6DA2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1047" y="2414485"/>
            <a:ext cx="2897077" cy="16187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7142098"/>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355748-2E5A-FF43-B041-EDECD4D2DAAD}"/>
              </a:ext>
            </a:extLst>
          </p:cNvPr>
          <p:cNvSpPr>
            <a:spLocks noGrp="1"/>
          </p:cNvSpPr>
          <p:nvPr>
            <p:ph type="title"/>
          </p:nvPr>
        </p:nvSpPr>
        <p:spPr>
          <a:xfrm>
            <a:off x="588263" y="241757"/>
            <a:ext cx="11018520" cy="984885"/>
          </a:xfrm>
        </p:spPr>
        <p:txBody>
          <a:bodyPr/>
          <a:lstStyle/>
          <a:p>
            <a:r>
              <a:rPr lang="en-GB" sz="3600" dirty="0">
                <a:solidFill>
                  <a:schemeClr val="accent1"/>
                </a:solidFill>
              </a:rPr>
              <a:t>Azure Migrations</a:t>
            </a:r>
            <a:br>
              <a:rPr lang="en-GB" sz="3600" dirty="0"/>
            </a:br>
            <a:endParaRPr lang="en-GB" sz="2800" dirty="0"/>
          </a:p>
        </p:txBody>
      </p:sp>
      <p:sp>
        <p:nvSpPr>
          <p:cNvPr id="6" name="TextBox 5">
            <a:extLst>
              <a:ext uri="{FF2B5EF4-FFF2-40B4-BE49-F238E27FC236}">
                <a16:creationId xmlns:a16="http://schemas.microsoft.com/office/drawing/2014/main" id="{54334564-9F6A-DC31-2A2B-131108D1DEAA}"/>
              </a:ext>
            </a:extLst>
          </p:cNvPr>
          <p:cNvSpPr txBox="1"/>
          <p:nvPr/>
        </p:nvSpPr>
        <p:spPr>
          <a:xfrm>
            <a:off x="464344" y="1452904"/>
            <a:ext cx="10784335" cy="4708981"/>
          </a:xfrm>
          <a:prstGeom prst="rect">
            <a:avLst/>
          </a:prstGeom>
          <a:noFill/>
        </p:spPr>
        <p:txBody>
          <a:bodyPr wrap="square">
            <a:spAutoFit/>
          </a:bodyPr>
          <a:lstStyle/>
          <a:p>
            <a:pPr marL="285750" indent="-285750">
              <a:buFont typeface="Arial" panose="020B0604020202020204" pitchFamily="34" charset="0"/>
              <a:buChar char="•"/>
            </a:pPr>
            <a:r>
              <a:rPr lang="en-GB" sz="2500" dirty="0"/>
              <a:t>Moving from On-Premise to Azure</a:t>
            </a:r>
          </a:p>
          <a:p>
            <a:pPr marL="742950" lvl="1" indent="-285750">
              <a:buFont typeface="Arial" panose="020B0604020202020204" pitchFamily="34" charset="0"/>
              <a:buChar char="•"/>
            </a:pPr>
            <a:r>
              <a:rPr lang="en-GB" sz="2500" dirty="0"/>
              <a:t>Software assessment to see what is on-premise</a:t>
            </a:r>
          </a:p>
          <a:p>
            <a:pPr marL="742950" lvl="1" indent="-285750">
              <a:buFont typeface="Arial" panose="020B0604020202020204" pitchFamily="34" charset="0"/>
              <a:buChar char="•"/>
            </a:pPr>
            <a:r>
              <a:rPr lang="en-GB" sz="2500" dirty="0"/>
              <a:t>Agents downloaded to gather data</a:t>
            </a:r>
          </a:p>
          <a:p>
            <a:pPr marL="742950" lvl="1" indent="-285750">
              <a:buFont typeface="Arial" panose="020B0604020202020204" pitchFamily="34" charset="0"/>
              <a:buChar char="•"/>
            </a:pPr>
            <a:r>
              <a:rPr lang="en-GB" sz="2500" dirty="0"/>
              <a:t>What can be lifted and shifted into Azure or modernize by moving to Azure</a:t>
            </a:r>
          </a:p>
          <a:p>
            <a:pPr marL="742950" lvl="1" indent="-285750">
              <a:buFont typeface="Arial" panose="020B0604020202020204" pitchFamily="34" charset="0"/>
              <a:buChar char="•"/>
            </a:pPr>
            <a:r>
              <a:rPr lang="en-GB" sz="2500" dirty="0"/>
              <a:t>Right size VMs vs Like for Like</a:t>
            </a:r>
          </a:p>
          <a:p>
            <a:pPr marL="742950" lvl="1" indent="-285750">
              <a:buFont typeface="Arial" panose="020B0604020202020204" pitchFamily="34" charset="0"/>
              <a:buChar char="•"/>
            </a:pPr>
            <a:r>
              <a:rPr lang="en-GB" sz="2500" dirty="0"/>
              <a:t>Shows ballpark costings and what it will be like in Azure for VMs and Storage</a:t>
            </a:r>
          </a:p>
          <a:p>
            <a:pPr marL="742950" lvl="1" indent="-285750">
              <a:buFont typeface="Arial" panose="020B0604020202020204" pitchFamily="34" charset="0"/>
              <a:buChar char="•"/>
            </a:pPr>
            <a:r>
              <a:rPr lang="en-GB" sz="2500" dirty="0"/>
              <a:t>Migrates both VMware and Hyper-V servers and physical servers into Azure.</a:t>
            </a:r>
          </a:p>
          <a:p>
            <a:pPr marL="742950" lvl="1" indent="-285750">
              <a:buFont typeface="Arial" panose="020B0604020202020204" pitchFamily="34" charset="0"/>
              <a:buChar char="•"/>
            </a:pPr>
            <a:r>
              <a:rPr lang="en-GB" sz="2500" dirty="0"/>
              <a:t>Customers can then shut down on-premise VMs.</a:t>
            </a:r>
          </a:p>
          <a:p>
            <a:pPr marL="742950" lvl="1" indent="-285750">
              <a:buFont typeface="Arial" panose="020B0604020202020204" pitchFamily="34" charset="0"/>
              <a:buChar char="•"/>
            </a:pPr>
            <a:endParaRPr lang="en-GB" sz="2500" dirty="0"/>
          </a:p>
        </p:txBody>
      </p:sp>
    </p:spTree>
    <p:extLst>
      <p:ext uri="{BB962C8B-B14F-4D97-AF65-F5344CB8AC3E}">
        <p14:creationId xmlns:p14="http://schemas.microsoft.com/office/powerpoint/2010/main" val="4222255080"/>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Different coloured question marks">
            <a:extLst>
              <a:ext uri="{FF2B5EF4-FFF2-40B4-BE49-F238E27FC236}">
                <a16:creationId xmlns:a16="http://schemas.microsoft.com/office/drawing/2014/main" id="{3AAD9A42-4391-FFC3-C5B6-9054FCE8DF00}"/>
              </a:ext>
            </a:extLst>
          </p:cNvPr>
          <p:cNvPicPr>
            <a:picLocks noChangeAspect="1"/>
          </p:cNvPicPr>
          <p:nvPr/>
        </p:nvPicPr>
        <p:blipFill rotWithShape="1">
          <a:blip r:embed="rId3"/>
          <a:srcRect l="20039" r="23425"/>
          <a:stretch/>
        </p:blipFill>
        <p:spPr>
          <a:xfrm>
            <a:off x="5299075" y="10"/>
            <a:ext cx="6892925" cy="6857990"/>
          </a:xfrm>
          <a:prstGeom prst="rect">
            <a:avLst/>
          </a:prstGeom>
          <a:noFill/>
        </p:spPr>
      </p:pic>
      <p:sp>
        <p:nvSpPr>
          <p:cNvPr id="2" name="Title 1">
            <a:extLst>
              <a:ext uri="{FF2B5EF4-FFF2-40B4-BE49-F238E27FC236}">
                <a16:creationId xmlns:a16="http://schemas.microsoft.com/office/drawing/2014/main" id="{C9355748-2E5A-FF43-B041-EDECD4D2DAAD}"/>
              </a:ext>
            </a:extLst>
          </p:cNvPr>
          <p:cNvSpPr>
            <a:spLocks noGrp="1"/>
          </p:cNvSpPr>
          <p:nvPr>
            <p:ph type="title" idx="4294967295"/>
          </p:nvPr>
        </p:nvSpPr>
        <p:spPr>
          <a:xfrm>
            <a:off x="584200" y="457200"/>
            <a:ext cx="4416425" cy="553998"/>
          </a:xfrm>
        </p:spPr>
        <p:txBody>
          <a:bodyPr wrap="square" anchor="t">
            <a:normAutofit/>
          </a:bodyPr>
          <a:lstStyle/>
          <a:p>
            <a:r>
              <a:rPr lang="en-US" dirty="0"/>
              <a:t>The Ground Rules</a:t>
            </a:r>
          </a:p>
        </p:txBody>
      </p:sp>
      <p:sp>
        <p:nvSpPr>
          <p:cNvPr id="4" name="Text Placeholder 3">
            <a:extLst>
              <a:ext uri="{FF2B5EF4-FFF2-40B4-BE49-F238E27FC236}">
                <a16:creationId xmlns:a16="http://schemas.microsoft.com/office/drawing/2014/main" id="{E56F600B-E9D6-4248-8583-3A2A8BC90C2A}"/>
              </a:ext>
            </a:extLst>
          </p:cNvPr>
          <p:cNvSpPr>
            <a:spLocks noGrp="1"/>
          </p:cNvSpPr>
          <p:nvPr>
            <p:ph type="body" sz="quarter" idx="11"/>
          </p:nvPr>
        </p:nvSpPr>
        <p:spPr>
          <a:xfrm>
            <a:off x="584200" y="1436688"/>
            <a:ext cx="3470275" cy="4049712"/>
          </a:xfrm>
        </p:spPr>
        <p:txBody>
          <a:bodyPr wrap="square">
            <a:normAutofit/>
          </a:bodyPr>
          <a:lstStyle/>
          <a:p>
            <a:pPr marL="457200" indent="-457200">
              <a:buFont typeface="+mj-lt"/>
              <a:buAutoNum type="arabicPeriod"/>
            </a:pPr>
            <a:r>
              <a:rPr lang="en-GB" dirty="0"/>
              <a:t>Here to learn</a:t>
            </a:r>
          </a:p>
          <a:p>
            <a:pPr marL="457200" indent="-457200">
              <a:buFont typeface="+mj-lt"/>
              <a:buAutoNum type="arabicPeriod"/>
            </a:pPr>
            <a:r>
              <a:rPr lang="en-GB" dirty="0"/>
              <a:t>Safe environment to ask your questions</a:t>
            </a:r>
          </a:p>
          <a:p>
            <a:pPr marL="457200" indent="-457200">
              <a:buFont typeface="+mj-lt"/>
              <a:buAutoNum type="arabicPeriod"/>
            </a:pPr>
            <a:r>
              <a:rPr lang="en-GB" dirty="0"/>
              <a:t>No such thing as a stupid question</a:t>
            </a:r>
          </a:p>
          <a:p>
            <a:pPr marL="457200" indent="-457200">
              <a:buFont typeface="+mj-lt"/>
              <a:buAutoNum type="arabicPeriod"/>
            </a:pPr>
            <a:r>
              <a:rPr lang="en-GB" dirty="0"/>
              <a:t>No one knows everything</a:t>
            </a:r>
          </a:p>
          <a:p>
            <a:pPr marL="457200" indent="-457200">
              <a:buFont typeface="+mj-lt"/>
              <a:buAutoNum type="arabicPeriod"/>
            </a:pPr>
            <a:r>
              <a:rPr lang="en-GB" dirty="0"/>
              <a:t>Fun and interactive</a:t>
            </a:r>
          </a:p>
          <a:p>
            <a:pPr marL="457200" indent="-457200">
              <a:buFont typeface="+mj-lt"/>
              <a:buAutoNum type="arabicPeriod"/>
            </a:pPr>
            <a:r>
              <a:rPr lang="en-GB" dirty="0"/>
              <a:t>Try to answer / guess</a:t>
            </a:r>
          </a:p>
        </p:txBody>
      </p:sp>
    </p:spTree>
    <p:extLst>
      <p:ext uri="{BB962C8B-B14F-4D97-AF65-F5344CB8AC3E}">
        <p14:creationId xmlns:p14="http://schemas.microsoft.com/office/powerpoint/2010/main" val="1703978239"/>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B70AEF-9D39-F288-3A06-163789E18A80}"/>
              </a:ext>
            </a:extLst>
          </p:cNvPr>
          <p:cNvSpPr>
            <a:spLocks noGrp="1"/>
          </p:cNvSpPr>
          <p:nvPr>
            <p:ph type="title"/>
          </p:nvPr>
        </p:nvSpPr>
        <p:spPr>
          <a:xfrm>
            <a:off x="588263" y="241757"/>
            <a:ext cx="11018520" cy="984885"/>
          </a:xfrm>
        </p:spPr>
        <p:txBody>
          <a:bodyPr/>
          <a:lstStyle/>
          <a:p>
            <a:r>
              <a:rPr lang="en-GB" sz="3600" dirty="0">
                <a:solidFill>
                  <a:schemeClr val="accent1"/>
                </a:solidFill>
              </a:rPr>
              <a:t>Azure Migrate</a:t>
            </a:r>
            <a:br>
              <a:rPr lang="en-GB" sz="3600" dirty="0"/>
            </a:br>
            <a:endParaRPr lang="en-GB" sz="2800" dirty="0"/>
          </a:p>
        </p:txBody>
      </p:sp>
      <p:pic>
        <p:nvPicPr>
          <p:cNvPr id="3" name="Picture 2">
            <a:extLst>
              <a:ext uri="{FF2B5EF4-FFF2-40B4-BE49-F238E27FC236}">
                <a16:creationId xmlns:a16="http://schemas.microsoft.com/office/drawing/2014/main" id="{44241C08-2D0F-44CA-A8FE-C642A2AA92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608" y="1567300"/>
            <a:ext cx="11428783" cy="49717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2492674"/>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3" name="Picture 2" descr="A picture containing outdoor object&#10;&#10;Description automatically generated">
            <a:extLst>
              <a:ext uri="{FF2B5EF4-FFF2-40B4-BE49-F238E27FC236}">
                <a16:creationId xmlns:a16="http://schemas.microsoft.com/office/drawing/2014/main" id="{0E266572-33FA-4DBF-9F76-041DF39A2348}"/>
              </a:ext>
            </a:extLst>
          </p:cNvPr>
          <p:cNvPicPr>
            <a:picLocks noChangeAspect="1"/>
          </p:cNvPicPr>
          <p:nvPr/>
        </p:nvPicPr>
        <p:blipFill rotWithShape="1">
          <a:blip r:embed="rId3">
            <a:alphaModFix amt="0"/>
          </a:blip>
          <a:srcRect l="5170" r="3274" b="-1"/>
          <a:stretch/>
        </p:blipFill>
        <p:spPr>
          <a:xfrm>
            <a:off x="0" y="-118652"/>
            <a:ext cx="12191980" cy="6857990"/>
          </a:xfrm>
          <a:prstGeom prst="rect">
            <a:avLst/>
          </a:prstGeom>
          <a:solidFill>
            <a:schemeClr val="accent1">
              <a:lumMod val="50000"/>
            </a:schemeClr>
          </a:solidFill>
        </p:spPr>
      </p:pic>
      <p:sp>
        <p:nvSpPr>
          <p:cNvPr id="2" name="TextBox 1">
            <a:extLst>
              <a:ext uri="{FF2B5EF4-FFF2-40B4-BE49-F238E27FC236}">
                <a16:creationId xmlns:a16="http://schemas.microsoft.com/office/drawing/2014/main" id="{87A7B081-C1F2-4262-8D35-C619C65C9E4A}"/>
              </a:ext>
            </a:extLst>
          </p:cNvPr>
          <p:cNvSpPr txBox="1"/>
          <p:nvPr/>
        </p:nvSpPr>
        <p:spPr>
          <a:xfrm>
            <a:off x="338328" y="356616"/>
            <a:ext cx="11228832" cy="1292662"/>
          </a:xfrm>
          <a:prstGeom prst="rect">
            <a:avLst/>
          </a:prstGeom>
          <a:noFill/>
        </p:spPr>
        <p:txBody>
          <a:bodyPr wrap="square" rtlCol="0">
            <a:spAutoFit/>
          </a:bodyPr>
          <a:lstStyle/>
          <a:p>
            <a:r>
              <a:rPr lang="en-GB" sz="4200" dirty="0">
                <a:solidFill>
                  <a:schemeClr val="bg1"/>
                </a:solidFill>
              </a:rPr>
              <a:t>Quiz!</a:t>
            </a:r>
          </a:p>
          <a:p>
            <a:endParaRPr lang="en-GB" sz="3600" dirty="0">
              <a:solidFill>
                <a:schemeClr val="bg1"/>
              </a:solidFill>
            </a:endParaRPr>
          </a:p>
        </p:txBody>
      </p:sp>
      <p:sp>
        <p:nvSpPr>
          <p:cNvPr id="5" name="TextBox 4">
            <a:extLst>
              <a:ext uri="{FF2B5EF4-FFF2-40B4-BE49-F238E27FC236}">
                <a16:creationId xmlns:a16="http://schemas.microsoft.com/office/drawing/2014/main" id="{AFBE9C94-6417-4F3D-8F53-0E040DE9F990}"/>
              </a:ext>
            </a:extLst>
          </p:cNvPr>
          <p:cNvSpPr txBox="1"/>
          <p:nvPr/>
        </p:nvSpPr>
        <p:spPr>
          <a:xfrm>
            <a:off x="511629" y="1502229"/>
            <a:ext cx="9528483" cy="4324261"/>
          </a:xfrm>
          <a:prstGeom prst="rect">
            <a:avLst/>
          </a:prstGeom>
          <a:noFill/>
        </p:spPr>
        <p:txBody>
          <a:bodyPr wrap="square" rtlCol="0">
            <a:spAutoFit/>
          </a:bodyPr>
          <a:lstStyle/>
          <a:p>
            <a:pPr marL="514350" indent="-514350">
              <a:buFont typeface="+mj-lt"/>
              <a:buAutoNum type="arabicPeriod"/>
            </a:pPr>
            <a:r>
              <a:rPr lang="en-GB" sz="2500" dirty="0">
                <a:solidFill>
                  <a:schemeClr val="bg1"/>
                </a:solidFill>
              </a:rPr>
              <a:t>What hypervisors can Azure Virtual machines work on?</a:t>
            </a:r>
          </a:p>
          <a:p>
            <a:pPr marL="971550" lvl="1" indent="-514350">
              <a:buFont typeface="+mj-lt"/>
              <a:buAutoNum type="alphaUcPeriod"/>
            </a:pPr>
            <a:r>
              <a:rPr lang="en-GB" sz="2500" dirty="0">
                <a:solidFill>
                  <a:schemeClr val="bg1"/>
                </a:solidFill>
              </a:rPr>
              <a:t>VMware and Hyper-V</a:t>
            </a:r>
          </a:p>
          <a:p>
            <a:pPr marL="514350" indent="-514350">
              <a:buFont typeface="+mj-lt"/>
              <a:buAutoNum type="arabicPeriod"/>
            </a:pPr>
            <a:endParaRPr lang="en-GB" sz="2500" dirty="0">
              <a:solidFill>
                <a:schemeClr val="bg1"/>
              </a:solidFill>
            </a:endParaRPr>
          </a:p>
          <a:p>
            <a:pPr marL="514350" indent="-514350">
              <a:buFont typeface="+mj-lt"/>
              <a:buAutoNum type="arabicPeriod"/>
            </a:pPr>
            <a:r>
              <a:rPr lang="en-GB" sz="2500" dirty="0">
                <a:solidFill>
                  <a:schemeClr val="bg1"/>
                </a:solidFill>
              </a:rPr>
              <a:t>True or False: Can we migrate physical Servers into Azure?</a:t>
            </a:r>
          </a:p>
          <a:p>
            <a:pPr marL="971550" lvl="1" indent="-514350">
              <a:buFont typeface="+mj-lt"/>
              <a:buAutoNum type="alphaUcPeriod"/>
            </a:pPr>
            <a:r>
              <a:rPr lang="en-GB" sz="2500" dirty="0">
                <a:solidFill>
                  <a:schemeClr val="bg1"/>
                </a:solidFill>
              </a:rPr>
              <a:t>True</a:t>
            </a:r>
          </a:p>
          <a:p>
            <a:pPr marL="457200" lvl="1"/>
            <a:endParaRPr lang="en-GB" sz="2500" dirty="0">
              <a:solidFill>
                <a:schemeClr val="bg1"/>
              </a:solidFill>
            </a:endParaRPr>
          </a:p>
          <a:p>
            <a:pPr marL="457200" lvl="1"/>
            <a:r>
              <a:rPr lang="en-GB" sz="2500" dirty="0">
                <a:solidFill>
                  <a:schemeClr val="bg1"/>
                </a:solidFill>
              </a:rPr>
              <a:t>3. What type of redundancy azure storage has?</a:t>
            </a:r>
          </a:p>
          <a:p>
            <a:pPr marL="457200" lvl="1"/>
            <a:r>
              <a:rPr lang="en-GB" sz="2500" dirty="0">
                <a:solidFill>
                  <a:schemeClr val="bg1"/>
                </a:solidFill>
              </a:rPr>
              <a:t>  A. LRS, GRS and RA-GRS</a:t>
            </a:r>
          </a:p>
          <a:p>
            <a:endParaRPr lang="en-GB" sz="2500" dirty="0">
              <a:solidFill>
                <a:schemeClr val="bg1"/>
              </a:solidFill>
            </a:endParaRPr>
          </a:p>
          <a:p>
            <a:r>
              <a:rPr lang="en-GB" sz="2500" dirty="0">
                <a:solidFill>
                  <a:schemeClr val="bg1"/>
                </a:solidFill>
              </a:rPr>
              <a:t> </a:t>
            </a:r>
          </a:p>
          <a:p>
            <a:pPr marL="742950" lvl="1" indent="-285750">
              <a:buFont typeface="Arial" panose="020B0604020202020204" pitchFamily="34" charset="0"/>
              <a:buChar char="•"/>
            </a:pPr>
            <a:endParaRPr lang="en-GB" sz="2500" dirty="0">
              <a:solidFill>
                <a:schemeClr val="bg1"/>
              </a:solidFill>
            </a:endParaRPr>
          </a:p>
        </p:txBody>
      </p:sp>
    </p:spTree>
    <p:extLst>
      <p:ext uri="{BB962C8B-B14F-4D97-AF65-F5344CB8AC3E}">
        <p14:creationId xmlns:p14="http://schemas.microsoft.com/office/powerpoint/2010/main" val="3046427562"/>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09A2B2-E7CB-4E57-A574-02D843260440}"/>
              </a:ext>
            </a:extLst>
          </p:cNvPr>
          <p:cNvSpPr>
            <a:spLocks noGrp="1"/>
          </p:cNvSpPr>
          <p:nvPr>
            <p:ph type="title" idx="4294967295"/>
          </p:nvPr>
        </p:nvSpPr>
        <p:spPr>
          <a:xfrm>
            <a:off x="4528130" y="2859525"/>
            <a:ext cx="8112126" cy="553998"/>
          </a:xfrm>
        </p:spPr>
        <p:txBody>
          <a:bodyPr/>
          <a:lstStyle/>
          <a:p>
            <a:r>
              <a:rPr lang="en-US" dirty="0">
                <a:solidFill>
                  <a:schemeClr val="tx1"/>
                </a:solidFill>
              </a:rPr>
              <a:t>Data Protection and Backup</a:t>
            </a:r>
          </a:p>
        </p:txBody>
      </p:sp>
      <p:pic>
        <p:nvPicPr>
          <p:cNvPr id="2050" name="Picture 2" descr="See the source image">
            <a:extLst>
              <a:ext uri="{FF2B5EF4-FFF2-40B4-BE49-F238E27FC236}">
                <a16:creationId xmlns:a16="http://schemas.microsoft.com/office/drawing/2014/main" id="{347C4347-55B0-5976-6E1A-D39C035E55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01755" y="2231322"/>
            <a:ext cx="1891039" cy="1891039"/>
          </a:xfrm>
          <a:prstGeom prst="rect">
            <a:avLst/>
          </a:prstGeom>
          <a:solidFill>
            <a:srgbClr val="F2F2F2"/>
          </a:solidFill>
        </p:spPr>
      </p:pic>
    </p:spTree>
    <p:extLst>
      <p:ext uri="{BB962C8B-B14F-4D97-AF65-F5344CB8AC3E}">
        <p14:creationId xmlns:p14="http://schemas.microsoft.com/office/powerpoint/2010/main" val="577015198"/>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355748-2E5A-FF43-B041-EDECD4D2DAAD}"/>
              </a:ext>
            </a:extLst>
          </p:cNvPr>
          <p:cNvSpPr>
            <a:spLocks noGrp="1"/>
          </p:cNvSpPr>
          <p:nvPr>
            <p:ph type="title"/>
          </p:nvPr>
        </p:nvSpPr>
        <p:spPr>
          <a:xfrm>
            <a:off x="588263" y="457200"/>
            <a:ext cx="11018520" cy="553998"/>
          </a:xfrm>
        </p:spPr>
        <p:txBody>
          <a:bodyPr/>
          <a:lstStyle/>
          <a:p>
            <a:r>
              <a:rPr lang="en-GB" sz="3600" dirty="0">
                <a:solidFill>
                  <a:schemeClr val="accent1"/>
                </a:solidFill>
              </a:rPr>
              <a:t>Data and VM Protection… </a:t>
            </a:r>
          </a:p>
        </p:txBody>
      </p:sp>
      <p:sp>
        <p:nvSpPr>
          <p:cNvPr id="6" name="TextBox 5">
            <a:extLst>
              <a:ext uri="{FF2B5EF4-FFF2-40B4-BE49-F238E27FC236}">
                <a16:creationId xmlns:a16="http://schemas.microsoft.com/office/drawing/2014/main" id="{ADD9B703-AE12-B127-3750-E05ECBE10009}"/>
              </a:ext>
            </a:extLst>
          </p:cNvPr>
          <p:cNvSpPr txBox="1"/>
          <p:nvPr/>
        </p:nvSpPr>
        <p:spPr>
          <a:xfrm>
            <a:off x="415110" y="1455512"/>
            <a:ext cx="9787578" cy="5186035"/>
          </a:xfrm>
          <a:prstGeom prst="rect">
            <a:avLst/>
          </a:prstGeom>
          <a:noFill/>
        </p:spPr>
        <p:txBody>
          <a:bodyPr wrap="square" rtlCol="0">
            <a:spAutoFit/>
          </a:bodyPr>
          <a:lstStyle/>
          <a:p>
            <a:pPr marL="285750" indent="-285750">
              <a:buFont typeface="Arial" panose="020B0604020202020204" pitchFamily="34" charset="0"/>
              <a:buChar char="•"/>
            </a:pPr>
            <a:r>
              <a:rPr lang="en-GB" sz="2500" dirty="0"/>
              <a:t>Backup</a:t>
            </a:r>
          </a:p>
          <a:p>
            <a:pPr marL="742950" lvl="1" indent="-285750">
              <a:buFont typeface="Arial" panose="020B0604020202020204" pitchFamily="34" charset="0"/>
              <a:buChar char="•"/>
            </a:pPr>
            <a:r>
              <a:rPr lang="en-GB" sz="2500" dirty="0"/>
              <a:t>Takes a copy of your data </a:t>
            </a:r>
          </a:p>
          <a:p>
            <a:pPr marL="742950" lvl="1" indent="-285750">
              <a:buFont typeface="Arial" panose="020B0604020202020204" pitchFamily="34" charset="0"/>
              <a:buChar char="•"/>
            </a:pPr>
            <a:r>
              <a:rPr lang="en-GB" sz="2500" dirty="0"/>
              <a:t>Moves the copy to another location</a:t>
            </a:r>
          </a:p>
          <a:p>
            <a:pPr marL="742950" lvl="1" indent="-285750">
              <a:buFont typeface="Arial" panose="020B0604020202020204" pitchFamily="34" charset="0"/>
              <a:buChar char="•"/>
            </a:pPr>
            <a:r>
              <a:rPr lang="en-GB" sz="2500" dirty="0"/>
              <a:t>If an issue on your VM occurs, you can do a restore</a:t>
            </a:r>
          </a:p>
          <a:p>
            <a:pPr marL="742950" lvl="1" indent="-285750">
              <a:buFont typeface="Arial" panose="020B0604020202020204" pitchFamily="34" charset="0"/>
              <a:buChar char="•"/>
            </a:pPr>
            <a:r>
              <a:rPr lang="en-GB" sz="2500" dirty="0"/>
              <a:t>Can restore the whole VM or just a single file/folder</a:t>
            </a:r>
          </a:p>
          <a:p>
            <a:pPr marL="285750" indent="-285750">
              <a:buFont typeface="Arial" panose="020B0604020202020204" pitchFamily="34" charset="0"/>
              <a:buChar char="•"/>
            </a:pPr>
            <a:endParaRPr lang="en-GB" sz="2500" dirty="0"/>
          </a:p>
          <a:p>
            <a:pPr marL="285750" indent="-285750">
              <a:buFont typeface="Arial" panose="020B0604020202020204" pitchFamily="34" charset="0"/>
              <a:buChar char="•"/>
            </a:pPr>
            <a:r>
              <a:rPr lang="en-GB" sz="2500" dirty="0"/>
              <a:t>BCDR (Business Continuity Disaster Recovery)</a:t>
            </a:r>
          </a:p>
          <a:p>
            <a:pPr marL="742950" lvl="1" indent="-285750">
              <a:buFont typeface="Arial" panose="020B0604020202020204" pitchFamily="34" charset="0"/>
              <a:buChar char="•"/>
            </a:pPr>
            <a:r>
              <a:rPr lang="en-GB" sz="2500" dirty="0"/>
              <a:t>Replicates your VMs to another location</a:t>
            </a:r>
          </a:p>
          <a:p>
            <a:pPr marL="742950" lvl="1" indent="-285750">
              <a:buFont typeface="Arial" panose="020B0604020202020204" pitchFamily="34" charset="0"/>
              <a:buChar char="•"/>
            </a:pPr>
            <a:r>
              <a:rPr lang="en-GB" sz="2500" dirty="0"/>
              <a:t>Keeps the VM replicated frequently. </a:t>
            </a:r>
          </a:p>
          <a:p>
            <a:pPr marL="742950" lvl="1" indent="-285750">
              <a:buFont typeface="Arial" panose="020B0604020202020204" pitchFamily="34" charset="0"/>
              <a:buChar char="•"/>
            </a:pPr>
            <a:r>
              <a:rPr lang="en-GB" sz="2500" dirty="0"/>
              <a:t>If an issue on your VM occurs, You can fail over to that location. </a:t>
            </a:r>
          </a:p>
          <a:p>
            <a:pPr marL="742950" lvl="1" indent="-285750">
              <a:buFont typeface="Arial" panose="020B0604020202020204" pitchFamily="34" charset="0"/>
              <a:buChar char="•"/>
            </a:pPr>
            <a:endParaRPr lang="en-GB" sz="2800" dirty="0"/>
          </a:p>
          <a:p>
            <a:pPr marL="742950" lvl="1" indent="-285750">
              <a:buFont typeface="Arial" panose="020B0604020202020204" pitchFamily="34" charset="0"/>
              <a:buChar char="•"/>
            </a:pPr>
            <a:endParaRPr lang="en-GB" sz="2800" dirty="0"/>
          </a:p>
        </p:txBody>
      </p:sp>
    </p:spTree>
    <p:extLst>
      <p:ext uri="{BB962C8B-B14F-4D97-AF65-F5344CB8AC3E}">
        <p14:creationId xmlns:p14="http://schemas.microsoft.com/office/powerpoint/2010/main" val="21531546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274FEA8-66F7-6C72-2E87-F0D8C149DC81}"/>
              </a:ext>
            </a:extLst>
          </p:cNvPr>
          <p:cNvSpPr txBox="1"/>
          <p:nvPr/>
        </p:nvSpPr>
        <p:spPr>
          <a:xfrm>
            <a:off x="523000" y="1027408"/>
            <a:ext cx="11151248" cy="1292662"/>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GB" sz="4200" b="0" i="0" u="none" strike="noStrike" kern="1200" cap="none" spc="0" normalizeH="0" baseline="0" noProof="0" dirty="0">
                <a:ln>
                  <a:noFill/>
                </a:ln>
                <a:solidFill>
                  <a:srgbClr val="FFFFFF"/>
                </a:solidFill>
                <a:effectLst/>
                <a:uLnTx/>
                <a:uFillTx/>
                <a:latin typeface="Segoe UI"/>
                <a:ea typeface="+mn-ea"/>
                <a:cs typeface="+mn-cs"/>
              </a:rPr>
              <a:t>Data and VM Protection – Backup</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GB" sz="3600" b="0" i="0" u="none" strike="noStrike" kern="1200" cap="none" spc="0" normalizeH="0" baseline="0" noProof="0" dirty="0">
              <a:ln>
                <a:noFill/>
              </a:ln>
              <a:solidFill>
                <a:srgbClr val="FFFFFF"/>
              </a:solidFill>
              <a:effectLst/>
              <a:uLnTx/>
              <a:uFillTx/>
              <a:latin typeface="Segoe UI"/>
              <a:ea typeface="+mn-ea"/>
              <a:cs typeface="+mn-cs"/>
            </a:endParaRPr>
          </a:p>
        </p:txBody>
      </p:sp>
      <p:grpSp>
        <p:nvGrpSpPr>
          <p:cNvPr id="40" name="Group 39">
            <a:extLst>
              <a:ext uri="{FF2B5EF4-FFF2-40B4-BE49-F238E27FC236}">
                <a16:creationId xmlns:a16="http://schemas.microsoft.com/office/drawing/2014/main" id="{414A5730-06C8-708F-C949-619D10504B82}"/>
              </a:ext>
            </a:extLst>
          </p:cNvPr>
          <p:cNvGrpSpPr/>
          <p:nvPr/>
        </p:nvGrpSpPr>
        <p:grpSpPr>
          <a:xfrm>
            <a:off x="1906381" y="5431166"/>
            <a:ext cx="3900150" cy="1373942"/>
            <a:chOff x="6422507" y="4980915"/>
            <a:chExt cx="3900150" cy="1373942"/>
          </a:xfrm>
        </p:grpSpPr>
        <p:pic>
          <p:nvPicPr>
            <p:cNvPr id="41" name="Graphic 40" descr="Safe">
              <a:extLst>
                <a:ext uri="{FF2B5EF4-FFF2-40B4-BE49-F238E27FC236}">
                  <a16:creationId xmlns:a16="http://schemas.microsoft.com/office/drawing/2014/main" id="{81ED1107-0F33-7035-E298-22DC4D93C59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422507" y="4980915"/>
              <a:ext cx="914400" cy="914400"/>
            </a:xfrm>
            <a:prstGeom prst="rect">
              <a:avLst/>
            </a:prstGeom>
          </p:spPr>
        </p:pic>
        <p:cxnSp>
          <p:nvCxnSpPr>
            <p:cNvPr id="42" name="Straight Arrow Connector 41">
              <a:extLst>
                <a:ext uri="{FF2B5EF4-FFF2-40B4-BE49-F238E27FC236}">
                  <a16:creationId xmlns:a16="http://schemas.microsoft.com/office/drawing/2014/main" id="{6EE4FA5A-5866-B906-9A4E-8C5DE8033460}"/>
                </a:ext>
              </a:extLst>
            </p:cNvPr>
            <p:cNvCxnSpPr>
              <a:cxnSpLocks/>
            </p:cNvCxnSpPr>
            <p:nvPr/>
          </p:nvCxnSpPr>
          <p:spPr>
            <a:xfrm flipH="1">
              <a:off x="7447468" y="5452521"/>
              <a:ext cx="2443116" cy="366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FF3AE26E-47F4-BFD1-5A85-4A3EDAE5D2E9}"/>
                </a:ext>
              </a:extLst>
            </p:cNvPr>
            <p:cNvSpPr txBox="1"/>
            <p:nvPr/>
          </p:nvSpPr>
          <p:spPr>
            <a:xfrm>
              <a:off x="6840921" y="5770082"/>
              <a:ext cx="3481736" cy="584775"/>
            </a:xfrm>
            <a:prstGeom prst="rect">
              <a:avLst/>
            </a:prstGeom>
            <a:noFill/>
          </p:spPr>
          <p:txBody>
            <a:bodyPr wrap="square" rtlCol="0">
              <a:spAutoFit/>
            </a:bodyPr>
            <a:lstStyle/>
            <a:p>
              <a:pPr algn="ctr"/>
              <a:r>
                <a:rPr lang="en-GB" sz="1600"/>
                <a:t>Long term archive backup to off site location</a:t>
              </a:r>
            </a:p>
          </p:txBody>
        </p:sp>
      </p:grpSp>
      <p:grpSp>
        <p:nvGrpSpPr>
          <p:cNvPr id="44" name="Group 43">
            <a:extLst>
              <a:ext uri="{FF2B5EF4-FFF2-40B4-BE49-F238E27FC236}">
                <a16:creationId xmlns:a16="http://schemas.microsoft.com/office/drawing/2014/main" id="{4CE6E6D3-5EB0-71CC-4CA1-4DF32E193072}"/>
              </a:ext>
            </a:extLst>
          </p:cNvPr>
          <p:cNvGrpSpPr/>
          <p:nvPr/>
        </p:nvGrpSpPr>
        <p:grpSpPr>
          <a:xfrm>
            <a:off x="6398897" y="4421257"/>
            <a:ext cx="914400" cy="1845297"/>
            <a:chOff x="10032877" y="4081806"/>
            <a:chExt cx="914400" cy="1845297"/>
          </a:xfrm>
        </p:grpSpPr>
        <p:pic>
          <p:nvPicPr>
            <p:cNvPr id="45" name="Graphic 44" descr="Truck">
              <a:extLst>
                <a:ext uri="{FF2B5EF4-FFF2-40B4-BE49-F238E27FC236}">
                  <a16:creationId xmlns:a16="http://schemas.microsoft.com/office/drawing/2014/main" id="{133F6BA3-A7D3-2BB0-1247-EBBCF6CED14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H="1">
              <a:off x="10032877" y="5012703"/>
              <a:ext cx="914400" cy="914400"/>
            </a:xfrm>
            <a:prstGeom prst="rect">
              <a:avLst/>
            </a:prstGeom>
          </p:spPr>
        </p:pic>
        <p:cxnSp>
          <p:nvCxnSpPr>
            <p:cNvPr id="46" name="Straight Arrow Connector 45">
              <a:extLst>
                <a:ext uri="{FF2B5EF4-FFF2-40B4-BE49-F238E27FC236}">
                  <a16:creationId xmlns:a16="http://schemas.microsoft.com/office/drawing/2014/main" id="{C78D7365-DB9C-8B15-62DB-5A08529EBCB6}"/>
                </a:ext>
              </a:extLst>
            </p:cNvPr>
            <p:cNvCxnSpPr>
              <a:cxnSpLocks/>
              <a:endCxn id="45" idx="0"/>
            </p:cNvCxnSpPr>
            <p:nvPr/>
          </p:nvCxnSpPr>
          <p:spPr>
            <a:xfrm>
              <a:off x="10490077" y="4081806"/>
              <a:ext cx="0" cy="93089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7" name="Group 46">
            <a:extLst>
              <a:ext uri="{FF2B5EF4-FFF2-40B4-BE49-F238E27FC236}">
                <a16:creationId xmlns:a16="http://schemas.microsoft.com/office/drawing/2014/main" id="{BE7F26A2-73C3-E200-95CA-5254351168A2}"/>
              </a:ext>
            </a:extLst>
          </p:cNvPr>
          <p:cNvGrpSpPr/>
          <p:nvPr/>
        </p:nvGrpSpPr>
        <p:grpSpPr>
          <a:xfrm>
            <a:off x="6231001" y="2807233"/>
            <a:ext cx="2221621" cy="1105222"/>
            <a:chOff x="9995691" y="3156518"/>
            <a:chExt cx="1914400" cy="914400"/>
          </a:xfrm>
        </p:grpSpPr>
        <p:pic>
          <p:nvPicPr>
            <p:cNvPr id="48" name="Graphic 47" descr="Database">
              <a:extLst>
                <a:ext uri="{FF2B5EF4-FFF2-40B4-BE49-F238E27FC236}">
                  <a16:creationId xmlns:a16="http://schemas.microsoft.com/office/drawing/2014/main" id="{821BD008-A5A3-4C39-F847-D396CD97407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995691" y="3156518"/>
              <a:ext cx="914400" cy="914400"/>
            </a:xfrm>
            <a:prstGeom prst="rect">
              <a:avLst/>
            </a:prstGeom>
          </p:spPr>
        </p:pic>
        <p:sp>
          <p:nvSpPr>
            <p:cNvPr id="49" name="TextBox 48">
              <a:extLst>
                <a:ext uri="{FF2B5EF4-FFF2-40B4-BE49-F238E27FC236}">
                  <a16:creationId xmlns:a16="http://schemas.microsoft.com/office/drawing/2014/main" id="{395A5ED8-BF15-D3E1-129F-D5F57EF3D441}"/>
                </a:ext>
              </a:extLst>
            </p:cNvPr>
            <p:cNvSpPr txBox="1"/>
            <p:nvPr/>
          </p:nvSpPr>
          <p:spPr>
            <a:xfrm>
              <a:off x="10909488" y="3443973"/>
              <a:ext cx="1000603" cy="584775"/>
            </a:xfrm>
            <a:prstGeom prst="rect">
              <a:avLst/>
            </a:prstGeom>
            <a:noFill/>
          </p:spPr>
          <p:txBody>
            <a:bodyPr wrap="square" rtlCol="0">
              <a:spAutoFit/>
            </a:bodyPr>
            <a:lstStyle/>
            <a:p>
              <a:pPr algn="ctr"/>
              <a:r>
                <a:rPr lang="en-GB" sz="1600"/>
                <a:t>Keep for 30 days</a:t>
              </a:r>
            </a:p>
          </p:txBody>
        </p:sp>
      </p:grpSp>
      <p:grpSp>
        <p:nvGrpSpPr>
          <p:cNvPr id="50" name="Group 49">
            <a:extLst>
              <a:ext uri="{FF2B5EF4-FFF2-40B4-BE49-F238E27FC236}">
                <a16:creationId xmlns:a16="http://schemas.microsoft.com/office/drawing/2014/main" id="{7D3275AB-CB40-4F3C-60AF-1F100D8A5814}"/>
              </a:ext>
            </a:extLst>
          </p:cNvPr>
          <p:cNvGrpSpPr/>
          <p:nvPr/>
        </p:nvGrpSpPr>
        <p:grpSpPr>
          <a:xfrm>
            <a:off x="3320833" y="3021399"/>
            <a:ext cx="2713769" cy="1059413"/>
            <a:chOff x="8212608" y="3314780"/>
            <a:chExt cx="1677976" cy="1059413"/>
          </a:xfrm>
        </p:grpSpPr>
        <p:sp>
          <p:nvSpPr>
            <p:cNvPr id="51" name="Arrow: Right 50">
              <a:extLst>
                <a:ext uri="{FF2B5EF4-FFF2-40B4-BE49-F238E27FC236}">
                  <a16:creationId xmlns:a16="http://schemas.microsoft.com/office/drawing/2014/main" id="{3A410F02-4347-D758-605F-54A1B792117D}"/>
                </a:ext>
              </a:extLst>
            </p:cNvPr>
            <p:cNvSpPr/>
            <p:nvPr/>
          </p:nvSpPr>
          <p:spPr>
            <a:xfrm>
              <a:off x="8444552" y="3314780"/>
              <a:ext cx="1446032" cy="504092"/>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 name="TextBox 51">
              <a:extLst>
                <a:ext uri="{FF2B5EF4-FFF2-40B4-BE49-F238E27FC236}">
                  <a16:creationId xmlns:a16="http://schemas.microsoft.com/office/drawing/2014/main" id="{8011E566-5286-67B5-B4C9-98E0DA2CE001}"/>
                </a:ext>
              </a:extLst>
            </p:cNvPr>
            <p:cNvSpPr txBox="1"/>
            <p:nvPr/>
          </p:nvSpPr>
          <p:spPr>
            <a:xfrm>
              <a:off x="8212608" y="3789418"/>
              <a:ext cx="1677976" cy="584775"/>
            </a:xfrm>
            <a:prstGeom prst="rect">
              <a:avLst/>
            </a:prstGeom>
            <a:noFill/>
          </p:spPr>
          <p:txBody>
            <a:bodyPr wrap="square" rtlCol="0">
              <a:spAutoFit/>
            </a:bodyPr>
            <a:lstStyle/>
            <a:p>
              <a:pPr algn="ctr"/>
              <a:r>
                <a:rPr lang="en-GB" sz="1600"/>
                <a:t>Backup to local SAN</a:t>
              </a:r>
            </a:p>
          </p:txBody>
        </p:sp>
      </p:grpSp>
      <p:grpSp>
        <p:nvGrpSpPr>
          <p:cNvPr id="53" name="Group 52">
            <a:extLst>
              <a:ext uri="{FF2B5EF4-FFF2-40B4-BE49-F238E27FC236}">
                <a16:creationId xmlns:a16="http://schemas.microsoft.com/office/drawing/2014/main" id="{1DCF1E2A-2C11-C09B-02FF-0D1F2DCA1E58}"/>
              </a:ext>
            </a:extLst>
          </p:cNvPr>
          <p:cNvGrpSpPr/>
          <p:nvPr/>
        </p:nvGrpSpPr>
        <p:grpSpPr>
          <a:xfrm>
            <a:off x="1179358" y="2298431"/>
            <a:ext cx="1935129" cy="1944284"/>
            <a:chOff x="6404317" y="2688214"/>
            <a:chExt cx="1935129" cy="1944284"/>
          </a:xfrm>
        </p:grpSpPr>
        <p:pic>
          <p:nvPicPr>
            <p:cNvPr id="54" name="Graphic 53" descr="City">
              <a:extLst>
                <a:ext uri="{FF2B5EF4-FFF2-40B4-BE49-F238E27FC236}">
                  <a16:creationId xmlns:a16="http://schemas.microsoft.com/office/drawing/2014/main" id="{C5627782-F9F6-1327-7D42-B4F5912C7F5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404317" y="2688214"/>
              <a:ext cx="1935129" cy="1935129"/>
            </a:xfrm>
            <a:prstGeom prst="rect">
              <a:avLst/>
            </a:prstGeom>
          </p:spPr>
        </p:pic>
        <p:sp>
          <p:nvSpPr>
            <p:cNvPr id="55" name="TextBox 54">
              <a:extLst>
                <a:ext uri="{FF2B5EF4-FFF2-40B4-BE49-F238E27FC236}">
                  <a16:creationId xmlns:a16="http://schemas.microsoft.com/office/drawing/2014/main" id="{72D68554-6DE7-5299-9ABE-9F07DD63AC2C}"/>
                </a:ext>
              </a:extLst>
            </p:cNvPr>
            <p:cNvSpPr txBox="1"/>
            <p:nvPr/>
          </p:nvSpPr>
          <p:spPr>
            <a:xfrm>
              <a:off x="6560438" y="4293944"/>
              <a:ext cx="1677976" cy="338554"/>
            </a:xfrm>
            <a:prstGeom prst="rect">
              <a:avLst/>
            </a:prstGeom>
            <a:noFill/>
          </p:spPr>
          <p:txBody>
            <a:bodyPr wrap="square" rtlCol="0">
              <a:spAutoFit/>
            </a:bodyPr>
            <a:lstStyle/>
            <a:p>
              <a:pPr algn="ctr"/>
              <a:r>
                <a:rPr lang="en-GB" sz="1600"/>
                <a:t>Customer Site</a:t>
              </a:r>
            </a:p>
          </p:txBody>
        </p:sp>
      </p:grpSp>
      <p:sp>
        <p:nvSpPr>
          <p:cNvPr id="56" name="Arrow: Up 55">
            <a:extLst>
              <a:ext uri="{FF2B5EF4-FFF2-40B4-BE49-F238E27FC236}">
                <a16:creationId xmlns:a16="http://schemas.microsoft.com/office/drawing/2014/main" id="{CACC99B9-D815-DF70-2FA5-BA736B180F19}"/>
              </a:ext>
            </a:extLst>
          </p:cNvPr>
          <p:cNvSpPr/>
          <p:nvPr/>
        </p:nvSpPr>
        <p:spPr>
          <a:xfrm rot="2528927">
            <a:off x="8882225" y="2499269"/>
            <a:ext cx="546635" cy="1434293"/>
          </a:xfrm>
          <a:prstGeom prst="upArrow">
            <a:avLst/>
          </a:prstGeom>
          <a:solidFill>
            <a:srgbClr val="00B050"/>
          </a:solidFill>
          <a:ln>
            <a:solidFill>
              <a:srgbClr val="366D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57" name="Group 56">
            <a:extLst>
              <a:ext uri="{FF2B5EF4-FFF2-40B4-BE49-F238E27FC236}">
                <a16:creationId xmlns:a16="http://schemas.microsoft.com/office/drawing/2014/main" id="{2E7A861F-CC4F-3CB2-F352-A8378D8D7865}"/>
              </a:ext>
            </a:extLst>
          </p:cNvPr>
          <p:cNvGrpSpPr/>
          <p:nvPr/>
        </p:nvGrpSpPr>
        <p:grpSpPr>
          <a:xfrm>
            <a:off x="9082760" y="504454"/>
            <a:ext cx="3111805" cy="2516945"/>
            <a:chOff x="8339446" y="492846"/>
            <a:chExt cx="3111805" cy="2516945"/>
          </a:xfrm>
        </p:grpSpPr>
        <p:pic>
          <p:nvPicPr>
            <p:cNvPr id="58" name="Graphic 57" descr="Cloud">
              <a:extLst>
                <a:ext uri="{FF2B5EF4-FFF2-40B4-BE49-F238E27FC236}">
                  <a16:creationId xmlns:a16="http://schemas.microsoft.com/office/drawing/2014/main" id="{E124017A-AF50-BF87-91D9-140D1F8376B7}"/>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339446" y="492846"/>
              <a:ext cx="3111805" cy="2516945"/>
            </a:xfrm>
            <a:prstGeom prst="rect">
              <a:avLst/>
            </a:prstGeom>
          </p:spPr>
        </p:pic>
        <p:sp>
          <p:nvSpPr>
            <p:cNvPr id="59" name="TextBox 58">
              <a:extLst>
                <a:ext uri="{FF2B5EF4-FFF2-40B4-BE49-F238E27FC236}">
                  <a16:creationId xmlns:a16="http://schemas.microsoft.com/office/drawing/2014/main" id="{BD167095-A91D-FEFA-E0DB-5A61D4A77936}"/>
                </a:ext>
              </a:extLst>
            </p:cNvPr>
            <p:cNvSpPr txBox="1"/>
            <p:nvPr/>
          </p:nvSpPr>
          <p:spPr>
            <a:xfrm>
              <a:off x="8990904" y="1678147"/>
              <a:ext cx="1733635" cy="338554"/>
            </a:xfrm>
            <a:prstGeom prst="rect">
              <a:avLst/>
            </a:prstGeom>
            <a:noFill/>
          </p:spPr>
          <p:txBody>
            <a:bodyPr wrap="square" rtlCol="0">
              <a:spAutoFit/>
            </a:bodyPr>
            <a:lstStyle/>
            <a:p>
              <a:pPr algn="ctr"/>
              <a:r>
                <a:rPr lang="en-GB" sz="1600">
                  <a:solidFill>
                    <a:schemeClr val="bg1"/>
                  </a:solidFill>
                </a:rPr>
                <a:t>Backup to Azure</a:t>
              </a:r>
            </a:p>
          </p:txBody>
        </p:sp>
      </p:grpSp>
    </p:spTree>
    <p:extLst>
      <p:ext uri="{BB962C8B-B14F-4D97-AF65-F5344CB8AC3E}">
        <p14:creationId xmlns:p14="http://schemas.microsoft.com/office/powerpoint/2010/main" val="3759227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C1F839-A8FE-5CAE-F718-D8639CFA27FD}"/>
              </a:ext>
            </a:extLst>
          </p:cNvPr>
          <p:cNvSpPr>
            <a:spLocks noGrp="1"/>
          </p:cNvSpPr>
          <p:nvPr>
            <p:ph type="title"/>
          </p:nvPr>
        </p:nvSpPr>
        <p:spPr/>
        <p:txBody>
          <a:bodyPr/>
          <a:lstStyle/>
          <a:p>
            <a:endParaRPr lang="en-GB"/>
          </a:p>
        </p:txBody>
      </p:sp>
      <p:pic>
        <p:nvPicPr>
          <p:cNvPr id="3" name="Picture 2">
            <a:extLst>
              <a:ext uri="{FF2B5EF4-FFF2-40B4-BE49-F238E27FC236}">
                <a16:creationId xmlns:a16="http://schemas.microsoft.com/office/drawing/2014/main" id="{C04D3D79-2D2D-4FED-A12F-98F56AC8FE0B}"/>
              </a:ext>
            </a:extLst>
          </p:cNvPr>
          <p:cNvPicPr>
            <a:picLocks noChangeAspect="1"/>
          </p:cNvPicPr>
          <p:nvPr/>
        </p:nvPicPr>
        <p:blipFill>
          <a:blip r:embed="rId2"/>
          <a:stretch>
            <a:fillRect/>
          </a:stretch>
        </p:blipFill>
        <p:spPr>
          <a:xfrm>
            <a:off x="223284" y="195364"/>
            <a:ext cx="11844669" cy="6467272"/>
          </a:xfrm>
          <a:prstGeom prst="rect">
            <a:avLst/>
          </a:prstGeom>
        </p:spPr>
      </p:pic>
    </p:spTree>
    <p:extLst>
      <p:ext uri="{BB962C8B-B14F-4D97-AF65-F5344CB8AC3E}">
        <p14:creationId xmlns:p14="http://schemas.microsoft.com/office/powerpoint/2010/main" val="26968566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274FEA8-66F7-6C72-2E87-F0D8C149DC81}"/>
              </a:ext>
            </a:extLst>
          </p:cNvPr>
          <p:cNvSpPr txBox="1"/>
          <p:nvPr/>
        </p:nvSpPr>
        <p:spPr>
          <a:xfrm>
            <a:off x="520376" y="1382007"/>
            <a:ext cx="11151248" cy="1292662"/>
          </a:xfrm>
          <a:prstGeom prst="rect">
            <a:avLst/>
          </a:prstGeom>
          <a:noFill/>
        </p:spPr>
        <p:txBody>
          <a:bodyPr wrap="square" rtlCol="0">
            <a:spAutoFit/>
          </a:bodyPr>
          <a:lstStyle/>
          <a:p>
            <a:r>
              <a:rPr lang="en-GB" sz="4200" dirty="0"/>
              <a:t>Data and VM Protection – Disaster Recovery</a:t>
            </a:r>
          </a:p>
          <a:p>
            <a:endParaRPr lang="en-GB" sz="3600" dirty="0"/>
          </a:p>
        </p:txBody>
      </p:sp>
      <p:grpSp>
        <p:nvGrpSpPr>
          <p:cNvPr id="5" name="Group 4">
            <a:extLst>
              <a:ext uri="{FF2B5EF4-FFF2-40B4-BE49-F238E27FC236}">
                <a16:creationId xmlns:a16="http://schemas.microsoft.com/office/drawing/2014/main" id="{88294BC4-A911-AF8D-B411-73C38025FCEC}"/>
              </a:ext>
            </a:extLst>
          </p:cNvPr>
          <p:cNvGrpSpPr/>
          <p:nvPr/>
        </p:nvGrpSpPr>
        <p:grpSpPr>
          <a:xfrm>
            <a:off x="1437743" y="2631970"/>
            <a:ext cx="1463164" cy="1926306"/>
            <a:chOff x="6404317" y="2688214"/>
            <a:chExt cx="1935129" cy="2190505"/>
          </a:xfrm>
        </p:grpSpPr>
        <p:pic>
          <p:nvPicPr>
            <p:cNvPr id="6" name="Graphic 5" descr="City">
              <a:extLst>
                <a:ext uri="{FF2B5EF4-FFF2-40B4-BE49-F238E27FC236}">
                  <a16:creationId xmlns:a16="http://schemas.microsoft.com/office/drawing/2014/main" id="{4FE2F628-BC1F-2CF5-698D-03C067F1003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404317" y="2688214"/>
              <a:ext cx="1935129" cy="1935129"/>
            </a:xfrm>
            <a:prstGeom prst="rect">
              <a:avLst/>
            </a:prstGeom>
          </p:spPr>
        </p:pic>
        <p:sp>
          <p:nvSpPr>
            <p:cNvPr id="7" name="TextBox 6">
              <a:extLst>
                <a:ext uri="{FF2B5EF4-FFF2-40B4-BE49-F238E27FC236}">
                  <a16:creationId xmlns:a16="http://schemas.microsoft.com/office/drawing/2014/main" id="{33AEEC42-A1C2-549E-BFA2-5AD4E4FC3B00}"/>
                </a:ext>
              </a:extLst>
            </p:cNvPr>
            <p:cNvSpPr txBox="1"/>
            <p:nvPr/>
          </p:nvSpPr>
          <p:spPr>
            <a:xfrm>
              <a:off x="6560438" y="4293944"/>
              <a:ext cx="1677976" cy="584775"/>
            </a:xfrm>
            <a:prstGeom prst="rect">
              <a:avLst/>
            </a:prstGeom>
            <a:noFill/>
          </p:spPr>
          <p:txBody>
            <a:bodyPr wrap="square" rtlCol="0">
              <a:spAutoFit/>
            </a:bodyPr>
            <a:lstStyle/>
            <a:p>
              <a:pPr algn="ctr"/>
              <a:r>
                <a:rPr lang="en-GB" sz="1600"/>
                <a:t>Customer Site - Primary</a:t>
              </a:r>
            </a:p>
          </p:txBody>
        </p:sp>
      </p:grpSp>
      <p:grpSp>
        <p:nvGrpSpPr>
          <p:cNvPr id="8" name="Group 7">
            <a:extLst>
              <a:ext uri="{FF2B5EF4-FFF2-40B4-BE49-F238E27FC236}">
                <a16:creationId xmlns:a16="http://schemas.microsoft.com/office/drawing/2014/main" id="{D9557F36-19F6-A3CC-BB16-A6C60C2ACEE7}"/>
              </a:ext>
            </a:extLst>
          </p:cNvPr>
          <p:cNvGrpSpPr/>
          <p:nvPr/>
        </p:nvGrpSpPr>
        <p:grpSpPr>
          <a:xfrm>
            <a:off x="6911697" y="2802521"/>
            <a:ext cx="2352856" cy="2213374"/>
            <a:chOff x="8339446" y="492846"/>
            <a:chExt cx="3111805" cy="2516945"/>
          </a:xfrm>
        </p:grpSpPr>
        <p:pic>
          <p:nvPicPr>
            <p:cNvPr id="9" name="Graphic 8" descr="Cloud">
              <a:extLst>
                <a:ext uri="{FF2B5EF4-FFF2-40B4-BE49-F238E27FC236}">
                  <a16:creationId xmlns:a16="http://schemas.microsoft.com/office/drawing/2014/main" id="{EA2B15F6-90BD-F910-3213-15123F655ED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339446" y="492846"/>
              <a:ext cx="3111805" cy="2516945"/>
            </a:xfrm>
            <a:prstGeom prst="rect">
              <a:avLst/>
            </a:prstGeom>
          </p:spPr>
        </p:pic>
        <p:sp>
          <p:nvSpPr>
            <p:cNvPr id="10" name="TextBox 9">
              <a:extLst>
                <a:ext uri="{FF2B5EF4-FFF2-40B4-BE49-F238E27FC236}">
                  <a16:creationId xmlns:a16="http://schemas.microsoft.com/office/drawing/2014/main" id="{AF5AC776-C457-BECE-9DC3-D963C78493AF}"/>
                </a:ext>
              </a:extLst>
            </p:cNvPr>
            <p:cNvSpPr txBox="1"/>
            <p:nvPr/>
          </p:nvSpPr>
          <p:spPr>
            <a:xfrm>
              <a:off x="8990904" y="1678147"/>
              <a:ext cx="1733635" cy="338554"/>
            </a:xfrm>
            <a:prstGeom prst="rect">
              <a:avLst/>
            </a:prstGeom>
            <a:noFill/>
          </p:spPr>
          <p:txBody>
            <a:bodyPr wrap="square" rtlCol="0">
              <a:spAutoFit/>
            </a:bodyPr>
            <a:lstStyle/>
            <a:p>
              <a:pPr algn="ctr"/>
              <a:r>
                <a:rPr lang="en-GB" sz="1600" dirty="0">
                  <a:solidFill>
                    <a:schemeClr val="bg1"/>
                  </a:solidFill>
                </a:rPr>
                <a:t>Failover to Azure</a:t>
              </a:r>
            </a:p>
          </p:txBody>
        </p:sp>
      </p:grpSp>
      <p:grpSp>
        <p:nvGrpSpPr>
          <p:cNvPr id="11" name="Group 10">
            <a:extLst>
              <a:ext uri="{FF2B5EF4-FFF2-40B4-BE49-F238E27FC236}">
                <a16:creationId xmlns:a16="http://schemas.microsoft.com/office/drawing/2014/main" id="{98052373-D885-04D0-C48D-38B63406587B}"/>
              </a:ext>
            </a:extLst>
          </p:cNvPr>
          <p:cNvGrpSpPr/>
          <p:nvPr/>
        </p:nvGrpSpPr>
        <p:grpSpPr>
          <a:xfrm>
            <a:off x="3739768" y="2925034"/>
            <a:ext cx="2127937" cy="654575"/>
            <a:chOff x="2988587" y="3914701"/>
            <a:chExt cx="2814335" cy="773808"/>
          </a:xfrm>
        </p:grpSpPr>
        <p:sp>
          <p:nvSpPr>
            <p:cNvPr id="12" name="Arrow: Up 11">
              <a:extLst>
                <a:ext uri="{FF2B5EF4-FFF2-40B4-BE49-F238E27FC236}">
                  <a16:creationId xmlns:a16="http://schemas.microsoft.com/office/drawing/2014/main" id="{624AE907-3100-BA98-3BE8-3A322EDE7124}"/>
                </a:ext>
              </a:extLst>
            </p:cNvPr>
            <p:cNvSpPr/>
            <p:nvPr/>
          </p:nvSpPr>
          <p:spPr>
            <a:xfrm rot="5400000">
              <a:off x="4141298" y="2761990"/>
              <a:ext cx="508914" cy="2814335"/>
            </a:xfrm>
            <a:prstGeom prst="upArrow">
              <a:avLst/>
            </a:prstGeom>
            <a:solidFill>
              <a:schemeClr val="tx1"/>
            </a:solidFill>
            <a:ln>
              <a:solidFill>
                <a:srgbClr val="366D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Box 12">
              <a:extLst>
                <a:ext uri="{FF2B5EF4-FFF2-40B4-BE49-F238E27FC236}">
                  <a16:creationId xmlns:a16="http://schemas.microsoft.com/office/drawing/2014/main" id="{61AB1E7B-5227-1668-1443-44B328A596A0}"/>
                </a:ext>
              </a:extLst>
            </p:cNvPr>
            <p:cNvSpPr txBox="1"/>
            <p:nvPr/>
          </p:nvSpPr>
          <p:spPr>
            <a:xfrm>
              <a:off x="3087026" y="4336558"/>
              <a:ext cx="2387651" cy="351951"/>
            </a:xfrm>
            <a:prstGeom prst="rect">
              <a:avLst/>
            </a:prstGeom>
            <a:noFill/>
          </p:spPr>
          <p:txBody>
            <a:bodyPr wrap="square" rtlCol="0">
              <a:spAutoFit/>
            </a:bodyPr>
            <a:lstStyle/>
            <a:p>
              <a:r>
                <a:rPr lang="en-GB" sz="1600"/>
                <a:t>Replicate to Secondary site</a:t>
              </a:r>
            </a:p>
          </p:txBody>
        </p:sp>
      </p:grpSp>
      <p:pic>
        <p:nvPicPr>
          <p:cNvPr id="14" name="Graphic 13" descr="Programmer">
            <a:extLst>
              <a:ext uri="{FF2B5EF4-FFF2-40B4-BE49-F238E27FC236}">
                <a16:creationId xmlns:a16="http://schemas.microsoft.com/office/drawing/2014/main" id="{8AE46EFC-0312-B0AB-7BF9-D13FCDD0F8C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683339" y="2934422"/>
            <a:ext cx="804113" cy="804113"/>
          </a:xfrm>
          <a:prstGeom prst="rect">
            <a:avLst/>
          </a:prstGeom>
        </p:spPr>
      </p:pic>
      <p:pic>
        <p:nvPicPr>
          <p:cNvPr id="15" name="Graphic 14" descr="Computer">
            <a:extLst>
              <a:ext uri="{FF2B5EF4-FFF2-40B4-BE49-F238E27FC236}">
                <a16:creationId xmlns:a16="http://schemas.microsoft.com/office/drawing/2014/main" id="{3CFF34E9-AA51-9A1E-B7F3-90009446FF5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714131" y="2609015"/>
            <a:ext cx="804113" cy="804113"/>
          </a:xfrm>
          <a:prstGeom prst="rect">
            <a:avLst/>
          </a:prstGeom>
        </p:spPr>
      </p:pic>
      <p:pic>
        <p:nvPicPr>
          <p:cNvPr id="16" name="Graphic 15" descr="Server">
            <a:extLst>
              <a:ext uri="{FF2B5EF4-FFF2-40B4-BE49-F238E27FC236}">
                <a16:creationId xmlns:a16="http://schemas.microsoft.com/office/drawing/2014/main" id="{4D5A8017-43CE-0BA1-2B64-FC73288F3C96}"/>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615444" y="2586384"/>
            <a:ext cx="804113" cy="804113"/>
          </a:xfrm>
          <a:prstGeom prst="rect">
            <a:avLst/>
          </a:prstGeom>
        </p:spPr>
      </p:pic>
      <p:grpSp>
        <p:nvGrpSpPr>
          <p:cNvPr id="17" name="Group 16">
            <a:extLst>
              <a:ext uri="{FF2B5EF4-FFF2-40B4-BE49-F238E27FC236}">
                <a16:creationId xmlns:a16="http://schemas.microsoft.com/office/drawing/2014/main" id="{2CDCEB64-5DF4-FB1C-88DA-8DC0937C06F3}"/>
              </a:ext>
            </a:extLst>
          </p:cNvPr>
          <p:cNvGrpSpPr/>
          <p:nvPr/>
        </p:nvGrpSpPr>
        <p:grpSpPr>
          <a:xfrm flipH="1">
            <a:off x="3694207" y="3856044"/>
            <a:ext cx="2127937" cy="654575"/>
            <a:chOff x="2988587" y="3914701"/>
            <a:chExt cx="2814335" cy="773808"/>
          </a:xfrm>
        </p:grpSpPr>
        <p:sp>
          <p:nvSpPr>
            <p:cNvPr id="18" name="Arrow: Up 17">
              <a:extLst>
                <a:ext uri="{FF2B5EF4-FFF2-40B4-BE49-F238E27FC236}">
                  <a16:creationId xmlns:a16="http://schemas.microsoft.com/office/drawing/2014/main" id="{87101F07-F266-CD37-9B5D-784BE72136B4}"/>
                </a:ext>
              </a:extLst>
            </p:cNvPr>
            <p:cNvSpPr/>
            <p:nvPr/>
          </p:nvSpPr>
          <p:spPr>
            <a:xfrm rot="5400000">
              <a:off x="4141298" y="2761990"/>
              <a:ext cx="508914" cy="2814335"/>
            </a:xfrm>
            <a:prstGeom prst="upArrow">
              <a:avLst/>
            </a:prstGeom>
            <a:solidFill>
              <a:srgbClr val="00B050"/>
            </a:solidFill>
            <a:ln>
              <a:solidFill>
                <a:srgbClr val="366D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TextBox 18">
              <a:extLst>
                <a:ext uri="{FF2B5EF4-FFF2-40B4-BE49-F238E27FC236}">
                  <a16:creationId xmlns:a16="http://schemas.microsoft.com/office/drawing/2014/main" id="{6B9AD71F-534C-344F-7F15-653C5B478989}"/>
                </a:ext>
              </a:extLst>
            </p:cNvPr>
            <p:cNvSpPr txBox="1"/>
            <p:nvPr/>
          </p:nvSpPr>
          <p:spPr>
            <a:xfrm>
              <a:off x="3087026" y="4336558"/>
              <a:ext cx="2387651" cy="351951"/>
            </a:xfrm>
            <a:prstGeom prst="rect">
              <a:avLst/>
            </a:prstGeom>
            <a:noFill/>
          </p:spPr>
          <p:txBody>
            <a:bodyPr wrap="square" rtlCol="0">
              <a:spAutoFit/>
            </a:bodyPr>
            <a:lstStyle/>
            <a:p>
              <a:r>
                <a:rPr lang="en-GB" sz="1600" dirty="0"/>
                <a:t>Failback to Primary Site</a:t>
              </a:r>
            </a:p>
          </p:txBody>
        </p:sp>
      </p:grpSp>
    </p:spTree>
    <p:extLst>
      <p:ext uri="{BB962C8B-B14F-4D97-AF65-F5344CB8AC3E}">
        <p14:creationId xmlns:p14="http://schemas.microsoft.com/office/powerpoint/2010/main" val="29906546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par>
                                <p:cTn id="27" presetID="1" presetClass="exit" presetSubtype="0" fill="hold" nodeType="withEffect">
                                  <p:stCondLst>
                                    <p:cond delay="0"/>
                                  </p:stCondLst>
                                  <p:childTnLst>
                                    <p:set>
                                      <p:cBhvr>
                                        <p:cTn id="28"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355748-2E5A-FF43-B041-EDECD4D2DAAD}"/>
              </a:ext>
            </a:extLst>
          </p:cNvPr>
          <p:cNvSpPr>
            <a:spLocks noGrp="1"/>
          </p:cNvSpPr>
          <p:nvPr>
            <p:ph type="title"/>
          </p:nvPr>
        </p:nvSpPr>
        <p:spPr>
          <a:xfrm>
            <a:off x="588263" y="241757"/>
            <a:ext cx="11018520" cy="984885"/>
          </a:xfrm>
        </p:spPr>
        <p:txBody>
          <a:bodyPr/>
          <a:lstStyle/>
          <a:p>
            <a:r>
              <a:rPr lang="en-GB" sz="3600" dirty="0">
                <a:solidFill>
                  <a:schemeClr val="accent1"/>
                </a:solidFill>
              </a:rPr>
              <a:t>Business Continuity and Disaster Recovery</a:t>
            </a:r>
            <a:br>
              <a:rPr lang="en-GB" sz="3600" dirty="0"/>
            </a:br>
            <a:endParaRPr lang="en-GB" sz="2800" dirty="0"/>
          </a:p>
        </p:txBody>
      </p:sp>
      <p:pic>
        <p:nvPicPr>
          <p:cNvPr id="4" name="Picture 3" descr="rpo and rto">
            <a:extLst>
              <a:ext uri="{FF2B5EF4-FFF2-40B4-BE49-F238E27FC236}">
                <a16:creationId xmlns:a16="http://schemas.microsoft.com/office/drawing/2014/main" id="{ABC14C34-0224-4640-90A8-14ED3D3921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8263" y="1594200"/>
            <a:ext cx="11178346" cy="4549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3721579"/>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355748-2E5A-FF43-B041-EDECD4D2DAAD}"/>
              </a:ext>
            </a:extLst>
          </p:cNvPr>
          <p:cNvSpPr>
            <a:spLocks noGrp="1"/>
          </p:cNvSpPr>
          <p:nvPr>
            <p:ph type="title"/>
          </p:nvPr>
        </p:nvSpPr>
        <p:spPr>
          <a:xfrm>
            <a:off x="588263" y="241757"/>
            <a:ext cx="11018520" cy="984885"/>
          </a:xfrm>
        </p:spPr>
        <p:txBody>
          <a:bodyPr/>
          <a:lstStyle/>
          <a:p>
            <a:r>
              <a:rPr lang="en-GB" sz="3600" dirty="0">
                <a:solidFill>
                  <a:schemeClr val="accent1"/>
                </a:solidFill>
              </a:rPr>
              <a:t>Business Continuity and Disaster Recover</a:t>
            </a:r>
            <a:br>
              <a:rPr lang="en-GB" sz="3600" dirty="0"/>
            </a:br>
            <a:endParaRPr lang="en-GB" sz="2800" dirty="0"/>
          </a:p>
        </p:txBody>
      </p:sp>
      <p:sp>
        <p:nvSpPr>
          <p:cNvPr id="8" name="TextBox 7">
            <a:extLst>
              <a:ext uri="{FF2B5EF4-FFF2-40B4-BE49-F238E27FC236}">
                <a16:creationId xmlns:a16="http://schemas.microsoft.com/office/drawing/2014/main" id="{1A41EFF2-E16E-7416-DD01-D2ACD353F7E9}"/>
              </a:ext>
            </a:extLst>
          </p:cNvPr>
          <p:cNvSpPr txBox="1"/>
          <p:nvPr/>
        </p:nvSpPr>
        <p:spPr>
          <a:xfrm>
            <a:off x="457200" y="1322962"/>
            <a:ext cx="10583694" cy="4031873"/>
          </a:xfrm>
          <a:prstGeom prst="rect">
            <a:avLst/>
          </a:prstGeom>
          <a:noFill/>
        </p:spPr>
        <p:txBody>
          <a:bodyPr wrap="square" rtlCol="0">
            <a:spAutoFit/>
          </a:bodyPr>
          <a:lstStyle/>
          <a:p>
            <a:pPr marL="285750" indent="-285750">
              <a:buFont typeface="Arial" panose="020B0604020202020204" pitchFamily="34" charset="0"/>
              <a:buChar char="•"/>
            </a:pPr>
            <a:r>
              <a:rPr lang="en-GB" sz="2500" dirty="0"/>
              <a:t>How to recover from a BCDR incident?</a:t>
            </a:r>
          </a:p>
          <a:p>
            <a:pPr marL="285750" indent="-285750">
              <a:buFont typeface="Arial" panose="020B0604020202020204" pitchFamily="34" charset="0"/>
              <a:buChar char="•"/>
            </a:pPr>
            <a:r>
              <a:rPr lang="en-GB" sz="2500" dirty="0"/>
              <a:t>What to recover first?</a:t>
            </a:r>
          </a:p>
          <a:p>
            <a:pPr marL="285750" indent="-285750">
              <a:buFont typeface="Arial" panose="020B0604020202020204" pitchFamily="34" charset="0"/>
              <a:buChar char="•"/>
            </a:pPr>
            <a:r>
              <a:rPr lang="en-GB" sz="2500" dirty="0"/>
              <a:t>Service Level Agreements to be clarified and met. </a:t>
            </a:r>
          </a:p>
          <a:p>
            <a:pPr marL="285750" indent="-285750">
              <a:buFont typeface="Arial" panose="020B0604020202020204" pitchFamily="34" charset="0"/>
              <a:buChar char="•"/>
            </a:pPr>
            <a:r>
              <a:rPr lang="en-GB" sz="2500" dirty="0"/>
              <a:t>For example: </a:t>
            </a:r>
          </a:p>
          <a:p>
            <a:pPr marL="742950" lvl="1" indent="-285750">
              <a:buFont typeface="Arial" panose="020B0604020202020204" pitchFamily="34" charset="0"/>
              <a:buChar char="•"/>
            </a:pPr>
            <a:r>
              <a:rPr lang="en-GB" sz="2500" dirty="0"/>
              <a:t>Platinum (must keep going or recover first – lowest RPO/RTO)</a:t>
            </a:r>
          </a:p>
          <a:p>
            <a:pPr marL="742950" lvl="1" indent="-285750">
              <a:buFont typeface="Arial" panose="020B0604020202020204" pitchFamily="34" charset="0"/>
              <a:buChar char="•"/>
            </a:pPr>
            <a:r>
              <a:rPr lang="en-GB" sz="2500" dirty="0"/>
              <a:t>Gold (Next to recover – within 12 hours)</a:t>
            </a:r>
          </a:p>
          <a:p>
            <a:pPr marL="742950" lvl="1" indent="-285750">
              <a:buFont typeface="Arial" panose="020B0604020202020204" pitchFamily="34" charset="0"/>
              <a:buChar char="•"/>
            </a:pPr>
            <a:r>
              <a:rPr lang="en-GB" sz="2500" dirty="0"/>
              <a:t>Silver (Next to recover – within 24 hours)</a:t>
            </a:r>
          </a:p>
          <a:p>
            <a:pPr marL="742950" lvl="1" indent="-285750">
              <a:buFont typeface="Arial" panose="020B0604020202020204" pitchFamily="34" charset="0"/>
              <a:buChar char="•"/>
            </a:pPr>
            <a:r>
              <a:rPr lang="en-GB" sz="2500" dirty="0"/>
              <a:t>Bronze (Next to recover – within 36/48 hours)</a:t>
            </a:r>
          </a:p>
          <a:p>
            <a:pPr marL="742950" lvl="1" indent="-285750">
              <a:buFont typeface="Arial" panose="020B0604020202020204" pitchFamily="34" charset="0"/>
              <a:buChar char="•"/>
            </a:pPr>
            <a:endParaRPr lang="en-GB" sz="2800" dirty="0"/>
          </a:p>
          <a:p>
            <a:pPr marL="742950" lvl="1" indent="-285750">
              <a:buFont typeface="Arial" panose="020B0604020202020204" pitchFamily="34" charset="0"/>
              <a:buChar char="•"/>
            </a:pPr>
            <a:endParaRPr lang="en-GB" sz="2800" dirty="0"/>
          </a:p>
        </p:txBody>
      </p:sp>
    </p:spTree>
    <p:extLst>
      <p:ext uri="{BB962C8B-B14F-4D97-AF65-F5344CB8AC3E}">
        <p14:creationId xmlns:p14="http://schemas.microsoft.com/office/powerpoint/2010/main" val="3629608514"/>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outdoor object&#10;&#10;Description automatically generated">
            <a:extLst>
              <a:ext uri="{FF2B5EF4-FFF2-40B4-BE49-F238E27FC236}">
                <a16:creationId xmlns:a16="http://schemas.microsoft.com/office/drawing/2014/main" id="{0E266572-33FA-4DBF-9F76-041DF39A2348}"/>
              </a:ext>
            </a:extLst>
          </p:cNvPr>
          <p:cNvPicPr>
            <a:picLocks noChangeAspect="1"/>
          </p:cNvPicPr>
          <p:nvPr/>
        </p:nvPicPr>
        <p:blipFill rotWithShape="1">
          <a:blip r:embed="rId2">
            <a:alphaModFix amt="0"/>
          </a:blip>
          <a:srcRect l="5170" r="3274" b="-1"/>
          <a:stretch/>
        </p:blipFill>
        <p:spPr>
          <a:xfrm>
            <a:off x="0" y="-118652"/>
            <a:ext cx="12191980" cy="6857990"/>
          </a:xfrm>
          <a:prstGeom prst="rect">
            <a:avLst/>
          </a:prstGeom>
          <a:solidFill>
            <a:schemeClr val="accent1">
              <a:lumMod val="50000"/>
            </a:schemeClr>
          </a:solidFill>
        </p:spPr>
      </p:pic>
      <p:sp>
        <p:nvSpPr>
          <p:cNvPr id="2" name="TextBox 1">
            <a:extLst>
              <a:ext uri="{FF2B5EF4-FFF2-40B4-BE49-F238E27FC236}">
                <a16:creationId xmlns:a16="http://schemas.microsoft.com/office/drawing/2014/main" id="{87A7B081-C1F2-4262-8D35-C619C65C9E4A}"/>
              </a:ext>
            </a:extLst>
          </p:cNvPr>
          <p:cNvSpPr txBox="1"/>
          <p:nvPr/>
        </p:nvSpPr>
        <p:spPr>
          <a:xfrm>
            <a:off x="338328" y="356616"/>
            <a:ext cx="11228832" cy="1292662"/>
          </a:xfrm>
          <a:prstGeom prst="rect">
            <a:avLst/>
          </a:prstGeom>
          <a:noFill/>
        </p:spPr>
        <p:txBody>
          <a:bodyPr wrap="square" rtlCol="0">
            <a:spAutoFit/>
          </a:bodyPr>
          <a:lstStyle/>
          <a:p>
            <a:r>
              <a:rPr lang="en-GB" sz="4200" dirty="0">
                <a:solidFill>
                  <a:schemeClr val="bg1"/>
                </a:solidFill>
              </a:rPr>
              <a:t>In a nutshell…..</a:t>
            </a:r>
          </a:p>
          <a:p>
            <a:endParaRPr lang="en-GB" sz="3600" dirty="0">
              <a:solidFill>
                <a:schemeClr val="bg1"/>
              </a:solidFill>
            </a:endParaRPr>
          </a:p>
        </p:txBody>
      </p:sp>
      <p:sp>
        <p:nvSpPr>
          <p:cNvPr id="5" name="TextBox 4">
            <a:extLst>
              <a:ext uri="{FF2B5EF4-FFF2-40B4-BE49-F238E27FC236}">
                <a16:creationId xmlns:a16="http://schemas.microsoft.com/office/drawing/2014/main" id="{AFBE9C94-6417-4F3D-8F53-0E040DE9F990}"/>
              </a:ext>
            </a:extLst>
          </p:cNvPr>
          <p:cNvSpPr txBox="1"/>
          <p:nvPr/>
        </p:nvSpPr>
        <p:spPr>
          <a:xfrm>
            <a:off x="511629" y="1502229"/>
            <a:ext cx="9528483" cy="4401205"/>
          </a:xfrm>
          <a:prstGeom prst="rect">
            <a:avLst/>
          </a:prstGeom>
          <a:noFill/>
        </p:spPr>
        <p:txBody>
          <a:bodyPr wrap="square" rtlCol="0">
            <a:spAutoFit/>
          </a:bodyPr>
          <a:lstStyle/>
          <a:p>
            <a:pPr marL="514350" indent="-514350">
              <a:buFont typeface="+mj-lt"/>
              <a:buAutoNum type="arabicPeriod"/>
            </a:pPr>
            <a:r>
              <a:rPr lang="en-GB" sz="2800" dirty="0">
                <a:solidFill>
                  <a:schemeClr val="bg1"/>
                </a:solidFill>
              </a:rPr>
              <a:t>What does a backup do?</a:t>
            </a:r>
          </a:p>
          <a:p>
            <a:pPr marL="971550" lvl="1" indent="-514350">
              <a:buFont typeface="+mj-lt"/>
              <a:buAutoNum type="alphaUcPeriod"/>
            </a:pPr>
            <a:r>
              <a:rPr lang="en-GB" sz="2800" dirty="0">
                <a:solidFill>
                  <a:schemeClr val="bg1"/>
                </a:solidFill>
              </a:rPr>
              <a:t>Takes a copy of your data and stores it elsewhere.</a:t>
            </a:r>
          </a:p>
          <a:p>
            <a:pPr marL="514350" indent="-514350">
              <a:buFont typeface="+mj-lt"/>
              <a:buAutoNum type="arabicPeriod"/>
            </a:pPr>
            <a:r>
              <a:rPr lang="en-GB" sz="2800" dirty="0">
                <a:solidFill>
                  <a:schemeClr val="bg1"/>
                </a:solidFill>
              </a:rPr>
              <a:t>What does BCDR stand for?</a:t>
            </a:r>
          </a:p>
          <a:p>
            <a:pPr marL="971550" lvl="1" indent="-514350">
              <a:buFont typeface="+mj-lt"/>
              <a:buAutoNum type="alphaUcPeriod"/>
            </a:pPr>
            <a:r>
              <a:rPr lang="en-GB" sz="2800" dirty="0">
                <a:solidFill>
                  <a:schemeClr val="bg1"/>
                </a:solidFill>
              </a:rPr>
              <a:t>Business Continuous Disaster Relief</a:t>
            </a:r>
          </a:p>
          <a:p>
            <a:pPr marL="971550" lvl="1" indent="-514350">
              <a:buFont typeface="+mj-lt"/>
              <a:buAutoNum type="alphaUcPeriod"/>
            </a:pPr>
            <a:r>
              <a:rPr lang="en-GB" sz="2800" dirty="0">
                <a:solidFill>
                  <a:schemeClr val="bg1"/>
                </a:solidFill>
              </a:rPr>
              <a:t>Business Continuity Disaster Recovery</a:t>
            </a:r>
          </a:p>
          <a:p>
            <a:pPr marL="971550" lvl="1" indent="-514350">
              <a:buFont typeface="+mj-lt"/>
              <a:buAutoNum type="alphaUcPeriod"/>
            </a:pPr>
            <a:r>
              <a:rPr lang="en-GB" sz="2800" dirty="0">
                <a:solidFill>
                  <a:schemeClr val="bg1"/>
                </a:solidFill>
              </a:rPr>
              <a:t>Backup Continuous Data Recovery</a:t>
            </a:r>
          </a:p>
          <a:p>
            <a:pPr marL="514350" indent="-514350">
              <a:buFont typeface="+mj-lt"/>
              <a:buAutoNum type="arabicPeriod"/>
            </a:pPr>
            <a:r>
              <a:rPr lang="en-GB" sz="2800" dirty="0">
                <a:solidFill>
                  <a:schemeClr val="bg1"/>
                </a:solidFill>
              </a:rPr>
              <a:t>When does a Father backup occur?</a:t>
            </a:r>
          </a:p>
          <a:p>
            <a:pPr marL="971550" lvl="1" indent="-514350">
              <a:buFont typeface="+mj-lt"/>
              <a:buAutoNum type="alphaUcPeriod"/>
            </a:pPr>
            <a:r>
              <a:rPr lang="en-GB" sz="2800" dirty="0">
                <a:solidFill>
                  <a:schemeClr val="bg1"/>
                </a:solidFill>
              </a:rPr>
              <a:t>Once a week</a:t>
            </a:r>
          </a:p>
          <a:p>
            <a:pPr marL="514350" indent="-514350">
              <a:buFont typeface="+mj-lt"/>
              <a:buAutoNum type="arabicPeriod"/>
            </a:pPr>
            <a:r>
              <a:rPr lang="en-GB" sz="2800" dirty="0">
                <a:solidFill>
                  <a:schemeClr val="bg1"/>
                </a:solidFill>
              </a:rPr>
              <a:t>In Azure, how do you backup a VM?</a:t>
            </a:r>
          </a:p>
          <a:p>
            <a:pPr marL="971550" lvl="1" indent="-514350">
              <a:buFont typeface="+mj-lt"/>
              <a:buAutoNum type="arabicPeriod"/>
            </a:pPr>
            <a:r>
              <a:rPr lang="en-GB" sz="2800" dirty="0">
                <a:solidFill>
                  <a:schemeClr val="bg1"/>
                </a:solidFill>
              </a:rPr>
              <a:t>Click on the VM &gt; Backup. </a:t>
            </a:r>
          </a:p>
        </p:txBody>
      </p:sp>
    </p:spTree>
    <p:extLst>
      <p:ext uri="{BB962C8B-B14F-4D97-AF65-F5344CB8AC3E}">
        <p14:creationId xmlns:p14="http://schemas.microsoft.com/office/powerpoint/2010/main" val="3596775146"/>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873492-D151-5548-BF9A-9A1584C2D477}"/>
              </a:ext>
            </a:extLst>
          </p:cNvPr>
          <p:cNvSpPr>
            <a:spLocks noGrp="1"/>
          </p:cNvSpPr>
          <p:nvPr>
            <p:ph type="title"/>
          </p:nvPr>
        </p:nvSpPr>
        <p:spPr/>
        <p:txBody>
          <a:bodyPr/>
          <a:lstStyle/>
          <a:p>
            <a:r>
              <a:rPr lang="en-US" dirty="0"/>
              <a:t>Agenda</a:t>
            </a:r>
          </a:p>
        </p:txBody>
      </p:sp>
      <p:sp>
        <p:nvSpPr>
          <p:cNvPr id="3" name="Text Placeholder 2">
            <a:extLst>
              <a:ext uri="{FF2B5EF4-FFF2-40B4-BE49-F238E27FC236}">
                <a16:creationId xmlns:a16="http://schemas.microsoft.com/office/drawing/2014/main" id="{5D7880FC-163A-6D46-B79B-C3E6C519777F}"/>
              </a:ext>
            </a:extLst>
          </p:cNvPr>
          <p:cNvSpPr>
            <a:spLocks noGrp="1"/>
          </p:cNvSpPr>
          <p:nvPr>
            <p:ph type="body" sz="quarter" idx="11"/>
          </p:nvPr>
        </p:nvSpPr>
        <p:spPr/>
        <p:txBody>
          <a:bodyPr/>
          <a:lstStyle/>
          <a:p>
            <a:pPr marL="285750" indent="-285750">
              <a:buFont typeface="Arial" panose="020B0604020202020204" pitchFamily="34" charset="0"/>
              <a:buChar char="•"/>
            </a:pPr>
            <a:r>
              <a:rPr lang="en-GB" dirty="0"/>
              <a:t>Virtual Machines</a:t>
            </a:r>
          </a:p>
          <a:p>
            <a:pPr marL="285750" indent="-285750">
              <a:buFont typeface="Arial" panose="020B0604020202020204" pitchFamily="34" charset="0"/>
              <a:buChar char="•"/>
            </a:pPr>
            <a:r>
              <a:rPr lang="en-GB" dirty="0"/>
              <a:t>Storage</a:t>
            </a:r>
          </a:p>
          <a:p>
            <a:pPr marL="285750" indent="-285750">
              <a:buFont typeface="Arial" panose="020B0604020202020204" pitchFamily="34" charset="0"/>
              <a:buChar char="•"/>
            </a:pPr>
            <a:r>
              <a:rPr lang="en-GB" dirty="0"/>
              <a:t>Migrate to Azure</a:t>
            </a:r>
          </a:p>
          <a:p>
            <a:pPr marL="285750" indent="-285750">
              <a:buFont typeface="Arial" panose="020B0604020202020204" pitchFamily="34" charset="0"/>
              <a:buChar char="•"/>
            </a:pPr>
            <a:r>
              <a:rPr lang="en-GB" dirty="0"/>
              <a:t>Data and VM Protection</a:t>
            </a:r>
          </a:p>
        </p:txBody>
      </p:sp>
    </p:spTree>
    <p:extLst>
      <p:ext uri="{BB962C8B-B14F-4D97-AF65-F5344CB8AC3E}">
        <p14:creationId xmlns:p14="http://schemas.microsoft.com/office/powerpoint/2010/main" val="2611908054"/>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355748-2E5A-FF43-B041-EDECD4D2DAAD}"/>
              </a:ext>
            </a:extLst>
          </p:cNvPr>
          <p:cNvSpPr>
            <a:spLocks noGrp="1"/>
          </p:cNvSpPr>
          <p:nvPr>
            <p:ph type="title"/>
          </p:nvPr>
        </p:nvSpPr>
        <p:spPr>
          <a:xfrm>
            <a:off x="588263" y="241757"/>
            <a:ext cx="11018520" cy="984885"/>
          </a:xfrm>
        </p:spPr>
        <p:txBody>
          <a:bodyPr/>
          <a:lstStyle/>
          <a:p>
            <a:r>
              <a:rPr lang="en-GB" sz="3600" dirty="0">
                <a:solidFill>
                  <a:schemeClr val="accent1"/>
                </a:solidFill>
              </a:rPr>
              <a:t>Summary</a:t>
            </a:r>
            <a:br>
              <a:rPr lang="en-GB" sz="3600" dirty="0">
                <a:solidFill>
                  <a:schemeClr val="accent1"/>
                </a:solidFill>
              </a:rPr>
            </a:br>
            <a:endParaRPr lang="en-GB" sz="2800" dirty="0">
              <a:solidFill>
                <a:schemeClr val="accent1"/>
              </a:solidFill>
            </a:endParaRPr>
          </a:p>
        </p:txBody>
      </p:sp>
      <p:sp>
        <p:nvSpPr>
          <p:cNvPr id="4" name="TextBox 3">
            <a:extLst>
              <a:ext uri="{FF2B5EF4-FFF2-40B4-BE49-F238E27FC236}">
                <a16:creationId xmlns:a16="http://schemas.microsoft.com/office/drawing/2014/main" id="{79D3711D-F2F1-2783-536B-B9EB1EAD8E79}"/>
              </a:ext>
            </a:extLst>
          </p:cNvPr>
          <p:cNvSpPr txBox="1"/>
          <p:nvPr/>
        </p:nvSpPr>
        <p:spPr>
          <a:xfrm>
            <a:off x="500062" y="1377226"/>
            <a:ext cx="10609897" cy="3554819"/>
          </a:xfrm>
          <a:prstGeom prst="rect">
            <a:avLst/>
          </a:prstGeom>
          <a:noFill/>
        </p:spPr>
        <p:txBody>
          <a:bodyPr wrap="square">
            <a:spAutoFit/>
          </a:bodyPr>
          <a:lstStyle/>
          <a:p>
            <a:pPr marL="285750" indent="-285750">
              <a:buFont typeface="Arial" panose="020B0604020202020204" pitchFamily="34" charset="0"/>
              <a:buChar char="•"/>
            </a:pPr>
            <a:r>
              <a:rPr lang="en-GB" sz="2500" dirty="0"/>
              <a:t>Azure is a massive global DC that public and private customers can use</a:t>
            </a:r>
          </a:p>
          <a:p>
            <a:pPr marL="285750" indent="-285750">
              <a:buFont typeface="Arial" panose="020B0604020202020204" pitchFamily="34" charset="0"/>
              <a:buChar char="•"/>
            </a:pPr>
            <a:r>
              <a:rPr lang="en-GB" sz="2500" dirty="0"/>
              <a:t>Virtual machines and storage are </a:t>
            </a:r>
            <a:r>
              <a:rPr lang="en-GB" sz="2500"/>
              <a:t>azure services.</a:t>
            </a:r>
            <a:endParaRPr lang="en-GB" sz="2500" dirty="0"/>
          </a:p>
          <a:p>
            <a:pPr marL="285750" indent="-285750">
              <a:buFont typeface="Arial" panose="020B0604020202020204" pitchFamily="34" charset="0"/>
              <a:buChar char="•"/>
            </a:pPr>
            <a:r>
              <a:rPr lang="en-GB" sz="2500" dirty="0"/>
              <a:t>Azure Migrate helps move customers on-premise estate into Azure.</a:t>
            </a:r>
          </a:p>
          <a:p>
            <a:pPr marL="285750" indent="-285750">
              <a:buFont typeface="Arial" panose="020B0604020202020204" pitchFamily="34" charset="0"/>
              <a:buChar char="•"/>
            </a:pPr>
            <a:r>
              <a:rPr lang="en-GB" sz="2500" dirty="0"/>
              <a:t>VMware and Hyper-V are hypervisors, Azure supports both. </a:t>
            </a:r>
          </a:p>
          <a:p>
            <a:pPr marL="285750" indent="-285750">
              <a:buFont typeface="Arial" panose="020B0604020202020204" pitchFamily="34" charset="0"/>
              <a:buChar char="•"/>
            </a:pPr>
            <a:r>
              <a:rPr lang="en-GB" sz="2500" dirty="0"/>
              <a:t>Regularly back up your data to protect it. </a:t>
            </a:r>
          </a:p>
          <a:p>
            <a:pPr marL="285750" indent="-285750">
              <a:buFont typeface="Arial" panose="020B0604020202020204" pitchFamily="34" charset="0"/>
              <a:buChar char="•"/>
            </a:pPr>
            <a:r>
              <a:rPr lang="en-GB" sz="2500" dirty="0"/>
              <a:t>Every business needs a BCDR plan and to test it frequently. </a:t>
            </a:r>
          </a:p>
          <a:p>
            <a:pPr marL="285750" indent="-285750">
              <a:buFont typeface="Arial" panose="020B0604020202020204" pitchFamily="34" charset="0"/>
              <a:buChar char="•"/>
            </a:pPr>
            <a:r>
              <a:rPr lang="en-GB" sz="2500" dirty="0"/>
              <a:t>RPO and RTO times can help a business get back up and running. </a:t>
            </a:r>
          </a:p>
          <a:p>
            <a:pPr lvl="1"/>
            <a:endParaRPr lang="en-GB" sz="2500" dirty="0"/>
          </a:p>
          <a:p>
            <a:endParaRPr lang="en-GB" sz="2500" dirty="0"/>
          </a:p>
        </p:txBody>
      </p:sp>
    </p:spTree>
    <p:extLst>
      <p:ext uri="{BB962C8B-B14F-4D97-AF65-F5344CB8AC3E}">
        <p14:creationId xmlns:p14="http://schemas.microsoft.com/office/powerpoint/2010/main" val="1005042252"/>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36172D-0981-6D4F-9F96-321880EB682D}"/>
              </a:ext>
            </a:extLst>
          </p:cNvPr>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876213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09A2B2-E7CB-4E57-A574-02D843260440}"/>
              </a:ext>
            </a:extLst>
          </p:cNvPr>
          <p:cNvSpPr>
            <a:spLocks noGrp="1"/>
          </p:cNvSpPr>
          <p:nvPr>
            <p:ph type="title" idx="4294967295"/>
          </p:nvPr>
        </p:nvSpPr>
        <p:spPr>
          <a:xfrm>
            <a:off x="3536949" y="2926611"/>
            <a:ext cx="8112126" cy="728663"/>
          </a:xfrm>
        </p:spPr>
        <p:txBody>
          <a:bodyPr/>
          <a:lstStyle/>
          <a:p>
            <a:r>
              <a:rPr lang="en-US" dirty="0">
                <a:solidFill>
                  <a:schemeClr val="tx1"/>
                </a:solidFill>
              </a:rPr>
              <a:t>Virtual Machines</a:t>
            </a:r>
          </a:p>
        </p:txBody>
      </p:sp>
      <p:sp>
        <p:nvSpPr>
          <p:cNvPr id="7" name="globe_6" title="Icon of a monitor in front of a sphere made of lines">
            <a:extLst>
              <a:ext uri="{FF2B5EF4-FFF2-40B4-BE49-F238E27FC236}">
                <a16:creationId xmlns:a16="http://schemas.microsoft.com/office/drawing/2014/main" id="{03CFC904-F1EC-4324-9944-7E8C2916E3EA}"/>
              </a:ext>
            </a:extLst>
          </p:cNvPr>
          <p:cNvSpPr>
            <a:spLocks noChangeAspect="1" noEditPoints="1"/>
          </p:cNvSpPr>
          <p:nvPr/>
        </p:nvSpPr>
        <p:spPr bwMode="auto">
          <a:xfrm>
            <a:off x="1873250" y="2769047"/>
            <a:ext cx="1122588" cy="1202575"/>
          </a:xfrm>
          <a:custGeom>
            <a:avLst/>
            <a:gdLst>
              <a:gd name="T0" fmla="*/ 210 w 296"/>
              <a:gd name="T1" fmla="*/ 147 h 318"/>
              <a:gd name="T2" fmla="*/ 105 w 296"/>
              <a:gd name="T3" fmla="*/ 147 h 318"/>
              <a:gd name="T4" fmla="*/ 105 w 296"/>
              <a:gd name="T5" fmla="*/ 140 h 318"/>
              <a:gd name="T6" fmla="*/ 109 w 296"/>
              <a:gd name="T7" fmla="*/ 83 h 318"/>
              <a:gd name="T8" fmla="*/ 157 w 296"/>
              <a:gd name="T9" fmla="*/ 0 h 318"/>
              <a:gd name="T10" fmla="*/ 157 w 296"/>
              <a:gd name="T11" fmla="*/ 0 h 318"/>
              <a:gd name="T12" fmla="*/ 159 w 296"/>
              <a:gd name="T13" fmla="*/ 0 h 318"/>
              <a:gd name="T14" fmla="*/ 206 w 296"/>
              <a:gd name="T15" fmla="*/ 83 h 318"/>
              <a:gd name="T16" fmla="*/ 210 w 296"/>
              <a:gd name="T17" fmla="*/ 137 h 318"/>
              <a:gd name="T18" fmla="*/ 210 w 296"/>
              <a:gd name="T19" fmla="*/ 147 h 318"/>
              <a:gd name="T20" fmla="*/ 31 w 296"/>
              <a:gd name="T21" fmla="*/ 83 h 318"/>
              <a:gd name="T22" fmla="*/ 284 w 296"/>
              <a:gd name="T23" fmla="*/ 83 h 318"/>
              <a:gd name="T24" fmla="*/ 286 w 296"/>
              <a:gd name="T25" fmla="*/ 189 h 318"/>
              <a:gd name="T26" fmla="*/ 286 w 296"/>
              <a:gd name="T27" fmla="*/ 189 h 318"/>
              <a:gd name="T28" fmla="*/ 210 w 296"/>
              <a:gd name="T29" fmla="*/ 189 h 318"/>
              <a:gd name="T30" fmla="*/ 19 w 296"/>
              <a:gd name="T31" fmla="*/ 147 h 318"/>
              <a:gd name="T32" fmla="*/ 0 w 296"/>
              <a:gd name="T33" fmla="*/ 147 h 318"/>
              <a:gd name="T34" fmla="*/ 0 w 296"/>
              <a:gd name="T35" fmla="*/ 277 h 318"/>
              <a:gd name="T36" fmla="*/ 106 w 296"/>
              <a:gd name="T37" fmla="*/ 277 h 318"/>
              <a:gd name="T38" fmla="*/ 157 w 296"/>
              <a:gd name="T39" fmla="*/ 277 h 318"/>
              <a:gd name="T40" fmla="*/ 210 w 296"/>
              <a:gd name="T41" fmla="*/ 189 h 318"/>
              <a:gd name="T42" fmla="*/ 210 w 296"/>
              <a:gd name="T43" fmla="*/ 267 h 318"/>
              <a:gd name="T44" fmla="*/ 286 w 296"/>
              <a:gd name="T45" fmla="*/ 189 h 318"/>
              <a:gd name="T46" fmla="*/ 296 w 296"/>
              <a:gd name="T47" fmla="*/ 139 h 318"/>
              <a:gd name="T48" fmla="*/ 159 w 296"/>
              <a:gd name="T49" fmla="*/ 0 h 318"/>
              <a:gd name="T50" fmla="*/ 157 w 296"/>
              <a:gd name="T51" fmla="*/ 0 h 318"/>
              <a:gd name="T52" fmla="*/ 157 w 296"/>
              <a:gd name="T53" fmla="*/ 0 h 318"/>
              <a:gd name="T54" fmla="*/ 31 w 296"/>
              <a:gd name="T55" fmla="*/ 83 h 318"/>
              <a:gd name="T56" fmla="*/ 19 w 296"/>
              <a:gd name="T57" fmla="*/ 139 h 318"/>
              <a:gd name="T58" fmla="*/ 19 w 296"/>
              <a:gd name="T59" fmla="*/ 147 h 318"/>
              <a:gd name="T60" fmla="*/ 105 w 296"/>
              <a:gd name="T61" fmla="*/ 147 h 318"/>
              <a:gd name="T62" fmla="*/ 210 w 296"/>
              <a:gd name="T63" fmla="*/ 147 h 318"/>
              <a:gd name="T64" fmla="*/ 210 w 296"/>
              <a:gd name="T65" fmla="*/ 189 h 318"/>
              <a:gd name="T66" fmla="*/ 157 w 296"/>
              <a:gd name="T67" fmla="*/ 277 h 318"/>
              <a:gd name="T68" fmla="*/ 210 w 296"/>
              <a:gd name="T69" fmla="*/ 277 h 318"/>
              <a:gd name="T70" fmla="*/ 210 w 296"/>
              <a:gd name="T71" fmla="*/ 267 h 318"/>
              <a:gd name="T72" fmla="*/ 57 w 296"/>
              <a:gd name="T73" fmla="*/ 318 h 318"/>
              <a:gd name="T74" fmla="*/ 154 w 296"/>
              <a:gd name="T75" fmla="*/ 318 h 318"/>
              <a:gd name="T76" fmla="*/ 106 w 296"/>
              <a:gd name="T77" fmla="*/ 277 h 318"/>
              <a:gd name="T78" fmla="*/ 106 w 296"/>
              <a:gd name="T79" fmla="*/ 318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96" h="318">
                <a:moveTo>
                  <a:pt x="210" y="147"/>
                </a:moveTo>
                <a:cubicBezTo>
                  <a:pt x="105" y="147"/>
                  <a:pt x="105" y="147"/>
                  <a:pt x="105" y="147"/>
                </a:cubicBezTo>
                <a:cubicBezTo>
                  <a:pt x="105" y="145"/>
                  <a:pt x="105" y="142"/>
                  <a:pt x="105" y="140"/>
                </a:cubicBezTo>
                <a:cubicBezTo>
                  <a:pt x="105" y="120"/>
                  <a:pt x="106" y="100"/>
                  <a:pt x="109" y="83"/>
                </a:cubicBezTo>
                <a:cubicBezTo>
                  <a:pt x="118" y="35"/>
                  <a:pt x="136" y="1"/>
                  <a:pt x="157" y="0"/>
                </a:cubicBezTo>
                <a:cubicBezTo>
                  <a:pt x="157" y="0"/>
                  <a:pt x="157" y="0"/>
                  <a:pt x="157" y="0"/>
                </a:cubicBezTo>
                <a:cubicBezTo>
                  <a:pt x="158" y="0"/>
                  <a:pt x="159" y="0"/>
                  <a:pt x="159" y="0"/>
                </a:cubicBezTo>
                <a:cubicBezTo>
                  <a:pt x="180" y="2"/>
                  <a:pt x="198" y="35"/>
                  <a:pt x="206" y="83"/>
                </a:cubicBezTo>
                <a:cubicBezTo>
                  <a:pt x="208" y="100"/>
                  <a:pt x="210" y="118"/>
                  <a:pt x="210" y="137"/>
                </a:cubicBezTo>
                <a:cubicBezTo>
                  <a:pt x="210" y="142"/>
                  <a:pt x="210" y="147"/>
                  <a:pt x="210" y="147"/>
                </a:cubicBezTo>
                <a:close/>
                <a:moveTo>
                  <a:pt x="31" y="83"/>
                </a:moveTo>
                <a:cubicBezTo>
                  <a:pt x="284" y="83"/>
                  <a:pt x="284" y="83"/>
                  <a:pt x="284" y="83"/>
                </a:cubicBezTo>
                <a:moveTo>
                  <a:pt x="286" y="189"/>
                </a:moveTo>
                <a:cubicBezTo>
                  <a:pt x="286" y="189"/>
                  <a:pt x="286" y="189"/>
                  <a:pt x="286" y="189"/>
                </a:cubicBezTo>
                <a:cubicBezTo>
                  <a:pt x="210" y="189"/>
                  <a:pt x="210" y="189"/>
                  <a:pt x="210" y="189"/>
                </a:cubicBezTo>
                <a:moveTo>
                  <a:pt x="19" y="147"/>
                </a:moveTo>
                <a:cubicBezTo>
                  <a:pt x="0" y="147"/>
                  <a:pt x="0" y="147"/>
                  <a:pt x="0" y="147"/>
                </a:cubicBezTo>
                <a:cubicBezTo>
                  <a:pt x="0" y="277"/>
                  <a:pt x="0" y="277"/>
                  <a:pt x="0" y="277"/>
                </a:cubicBezTo>
                <a:cubicBezTo>
                  <a:pt x="106" y="277"/>
                  <a:pt x="106" y="277"/>
                  <a:pt x="106" y="277"/>
                </a:cubicBezTo>
                <a:cubicBezTo>
                  <a:pt x="157" y="277"/>
                  <a:pt x="157" y="277"/>
                  <a:pt x="157" y="277"/>
                </a:cubicBezTo>
                <a:moveTo>
                  <a:pt x="210" y="189"/>
                </a:moveTo>
                <a:cubicBezTo>
                  <a:pt x="210" y="267"/>
                  <a:pt x="210" y="267"/>
                  <a:pt x="210" y="267"/>
                </a:cubicBezTo>
                <a:cubicBezTo>
                  <a:pt x="245" y="252"/>
                  <a:pt x="272" y="224"/>
                  <a:pt x="286" y="189"/>
                </a:cubicBezTo>
                <a:cubicBezTo>
                  <a:pt x="292" y="174"/>
                  <a:pt x="296" y="156"/>
                  <a:pt x="296" y="139"/>
                </a:cubicBezTo>
                <a:cubicBezTo>
                  <a:pt x="296" y="63"/>
                  <a:pt x="235" y="1"/>
                  <a:pt x="159" y="0"/>
                </a:cubicBezTo>
                <a:cubicBezTo>
                  <a:pt x="159" y="0"/>
                  <a:pt x="158" y="0"/>
                  <a:pt x="157" y="0"/>
                </a:cubicBezTo>
                <a:cubicBezTo>
                  <a:pt x="157" y="0"/>
                  <a:pt x="157" y="0"/>
                  <a:pt x="157" y="0"/>
                </a:cubicBezTo>
                <a:cubicBezTo>
                  <a:pt x="101" y="0"/>
                  <a:pt x="52" y="34"/>
                  <a:pt x="31" y="83"/>
                </a:cubicBezTo>
                <a:cubicBezTo>
                  <a:pt x="23" y="100"/>
                  <a:pt x="19" y="119"/>
                  <a:pt x="19" y="139"/>
                </a:cubicBezTo>
                <a:cubicBezTo>
                  <a:pt x="19" y="142"/>
                  <a:pt x="19" y="145"/>
                  <a:pt x="19" y="147"/>
                </a:cubicBezTo>
                <a:cubicBezTo>
                  <a:pt x="105" y="147"/>
                  <a:pt x="105" y="147"/>
                  <a:pt x="105" y="147"/>
                </a:cubicBezTo>
                <a:cubicBezTo>
                  <a:pt x="210" y="147"/>
                  <a:pt x="210" y="147"/>
                  <a:pt x="210" y="147"/>
                </a:cubicBezTo>
                <a:cubicBezTo>
                  <a:pt x="210" y="189"/>
                  <a:pt x="210" y="189"/>
                  <a:pt x="210" y="189"/>
                </a:cubicBezTo>
                <a:moveTo>
                  <a:pt x="157" y="277"/>
                </a:moveTo>
                <a:cubicBezTo>
                  <a:pt x="210" y="277"/>
                  <a:pt x="210" y="277"/>
                  <a:pt x="210" y="277"/>
                </a:cubicBezTo>
                <a:cubicBezTo>
                  <a:pt x="210" y="267"/>
                  <a:pt x="210" y="267"/>
                  <a:pt x="210" y="267"/>
                </a:cubicBezTo>
                <a:moveTo>
                  <a:pt x="57" y="318"/>
                </a:moveTo>
                <a:cubicBezTo>
                  <a:pt x="154" y="318"/>
                  <a:pt x="154" y="318"/>
                  <a:pt x="154" y="318"/>
                </a:cubicBezTo>
                <a:moveTo>
                  <a:pt x="106" y="277"/>
                </a:moveTo>
                <a:cubicBezTo>
                  <a:pt x="106" y="318"/>
                  <a:pt x="106" y="318"/>
                  <a:pt x="106" y="318"/>
                </a:cubicBez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1478549674"/>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BA2847A-E0C6-4370-A9B2-DA01F2B524FD}"/>
              </a:ext>
            </a:extLst>
          </p:cNvPr>
          <p:cNvSpPr txBox="1"/>
          <p:nvPr/>
        </p:nvSpPr>
        <p:spPr>
          <a:xfrm>
            <a:off x="338328" y="356616"/>
            <a:ext cx="11228832" cy="1323439"/>
          </a:xfrm>
          <a:prstGeom prst="rect">
            <a:avLst/>
          </a:prstGeom>
          <a:noFill/>
        </p:spPr>
        <p:txBody>
          <a:bodyPr wrap="square" rtlCol="0">
            <a:spAutoFit/>
          </a:bodyPr>
          <a:lstStyle/>
          <a:p>
            <a:r>
              <a:rPr lang="en-GB" sz="4400" spc="-100" dirty="0">
                <a:ln w="3175">
                  <a:noFill/>
                </a:ln>
                <a:gradFill>
                  <a:gsLst>
                    <a:gs pos="62564">
                      <a:schemeClr val="accent1"/>
                    </a:gs>
                    <a:gs pos="55000">
                      <a:schemeClr val="accent1"/>
                    </a:gs>
                  </a:gsLst>
                  <a:lin ang="5400000" scaled="0"/>
                </a:gradFill>
                <a:latin typeface="+mj-lt"/>
                <a:cs typeface="Segoe UI" pitchFamily="34" charset="0"/>
              </a:rPr>
              <a:t>Virtual Machine Concepts</a:t>
            </a:r>
          </a:p>
          <a:p>
            <a:endParaRPr lang="en-GB" sz="3600" dirty="0"/>
          </a:p>
        </p:txBody>
      </p:sp>
      <p:sp>
        <p:nvSpPr>
          <p:cNvPr id="5" name="Rectangle 4">
            <a:extLst>
              <a:ext uri="{FF2B5EF4-FFF2-40B4-BE49-F238E27FC236}">
                <a16:creationId xmlns:a16="http://schemas.microsoft.com/office/drawing/2014/main" id="{4A6ED7D1-92A0-4608-9F24-51CC20BD07B3}"/>
              </a:ext>
            </a:extLst>
          </p:cNvPr>
          <p:cNvSpPr/>
          <p:nvPr/>
        </p:nvSpPr>
        <p:spPr>
          <a:xfrm>
            <a:off x="1455962" y="4760101"/>
            <a:ext cx="5551714" cy="51162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GB"/>
              <a:t>Hypervisor (VMware/Hyper-V)</a:t>
            </a:r>
          </a:p>
        </p:txBody>
      </p:sp>
      <p:sp>
        <p:nvSpPr>
          <p:cNvPr id="18" name="Rectangle 17">
            <a:extLst>
              <a:ext uri="{FF2B5EF4-FFF2-40B4-BE49-F238E27FC236}">
                <a16:creationId xmlns:a16="http://schemas.microsoft.com/office/drawing/2014/main" id="{851F6D44-37BF-4208-8125-D58B51D7510C}"/>
              </a:ext>
            </a:extLst>
          </p:cNvPr>
          <p:cNvSpPr/>
          <p:nvPr/>
        </p:nvSpPr>
        <p:spPr>
          <a:xfrm>
            <a:off x="1455962" y="5396669"/>
            <a:ext cx="5551714" cy="51162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GB"/>
              <a:t>Server Hardware (HPE/Dell) </a:t>
            </a:r>
          </a:p>
          <a:p>
            <a:pPr algn="ctr"/>
            <a:r>
              <a:rPr lang="en-GB"/>
              <a:t>X#CPUs/X#RAM</a:t>
            </a:r>
          </a:p>
        </p:txBody>
      </p:sp>
      <p:sp>
        <p:nvSpPr>
          <p:cNvPr id="19" name="Flowchart: Magnetic Disk 18">
            <a:extLst>
              <a:ext uri="{FF2B5EF4-FFF2-40B4-BE49-F238E27FC236}">
                <a16:creationId xmlns:a16="http://schemas.microsoft.com/office/drawing/2014/main" id="{EFFEAD56-2610-42D0-861C-EDF2E01BA044}"/>
              </a:ext>
            </a:extLst>
          </p:cNvPr>
          <p:cNvSpPr/>
          <p:nvPr/>
        </p:nvSpPr>
        <p:spPr>
          <a:xfrm>
            <a:off x="8382000" y="3526971"/>
            <a:ext cx="2960913" cy="2182340"/>
          </a:xfrm>
          <a:prstGeom prst="flowChartMagneticDisk">
            <a:avLst/>
          </a:prstGeom>
          <a:solidFill>
            <a:srgbClr val="00206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GB" sz="4400"/>
              <a:t>Storage </a:t>
            </a:r>
          </a:p>
          <a:p>
            <a:pPr algn="ctr"/>
            <a:r>
              <a:rPr lang="en-GB"/>
              <a:t>(Files/VM Disk drives/Data)</a:t>
            </a:r>
          </a:p>
        </p:txBody>
      </p:sp>
      <p:grpSp>
        <p:nvGrpSpPr>
          <p:cNvPr id="20" name="Group 19">
            <a:extLst>
              <a:ext uri="{FF2B5EF4-FFF2-40B4-BE49-F238E27FC236}">
                <a16:creationId xmlns:a16="http://schemas.microsoft.com/office/drawing/2014/main" id="{710F48B5-238D-4995-96E5-98718E052517}"/>
              </a:ext>
            </a:extLst>
          </p:cNvPr>
          <p:cNvGrpSpPr/>
          <p:nvPr/>
        </p:nvGrpSpPr>
        <p:grpSpPr>
          <a:xfrm>
            <a:off x="6999514" y="5072744"/>
            <a:ext cx="1382486" cy="636568"/>
            <a:chOff x="6999514" y="5072743"/>
            <a:chExt cx="1382486" cy="794499"/>
          </a:xfrm>
        </p:grpSpPr>
        <p:cxnSp>
          <p:nvCxnSpPr>
            <p:cNvPr id="21" name="Connector: Elbow 20">
              <a:extLst>
                <a:ext uri="{FF2B5EF4-FFF2-40B4-BE49-F238E27FC236}">
                  <a16:creationId xmlns:a16="http://schemas.microsoft.com/office/drawing/2014/main" id="{ADF4BE94-245D-40EF-B751-97573D248869}"/>
                </a:ext>
              </a:extLst>
            </p:cNvPr>
            <p:cNvCxnSpPr>
              <a:cxnSpLocks/>
            </p:cNvCxnSpPr>
            <p:nvPr/>
          </p:nvCxnSpPr>
          <p:spPr>
            <a:xfrm flipV="1">
              <a:off x="6999514" y="5072743"/>
              <a:ext cx="1382486" cy="794499"/>
            </a:xfrm>
            <a:prstGeom prst="bentConnector3">
              <a:avLst/>
            </a:prstGeom>
            <a:ln>
              <a:solidFill>
                <a:schemeClr val="tx1">
                  <a:lumMod val="9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5EC58A50-5929-40CE-A02F-BF5FC6EF9228}"/>
                </a:ext>
              </a:extLst>
            </p:cNvPr>
            <p:cNvSpPr txBox="1"/>
            <p:nvPr/>
          </p:nvSpPr>
          <p:spPr>
            <a:xfrm>
              <a:off x="7388680" y="5328557"/>
              <a:ext cx="993319" cy="307777"/>
            </a:xfrm>
            <a:prstGeom prst="rect">
              <a:avLst/>
            </a:prstGeom>
            <a:noFill/>
          </p:spPr>
          <p:txBody>
            <a:bodyPr wrap="square" rtlCol="0">
              <a:spAutoFit/>
            </a:bodyPr>
            <a:lstStyle/>
            <a:p>
              <a:r>
                <a:rPr lang="en-GB" sz="1400"/>
                <a:t>Network</a:t>
              </a:r>
            </a:p>
          </p:txBody>
        </p:sp>
      </p:grpSp>
      <p:sp>
        <p:nvSpPr>
          <p:cNvPr id="35" name="TextBox 34">
            <a:extLst>
              <a:ext uri="{FF2B5EF4-FFF2-40B4-BE49-F238E27FC236}">
                <a16:creationId xmlns:a16="http://schemas.microsoft.com/office/drawing/2014/main" id="{A51FE859-8821-4800-8309-46319CBD1FD4}"/>
              </a:ext>
            </a:extLst>
          </p:cNvPr>
          <p:cNvSpPr txBox="1"/>
          <p:nvPr/>
        </p:nvSpPr>
        <p:spPr>
          <a:xfrm>
            <a:off x="8056844" y="1582666"/>
            <a:ext cx="3675340" cy="2246769"/>
          </a:xfrm>
          <a:prstGeom prst="rect">
            <a:avLst/>
          </a:prstGeom>
          <a:noFill/>
        </p:spPr>
        <p:txBody>
          <a:bodyPr wrap="square" rtlCol="0">
            <a:spAutoFit/>
          </a:bodyPr>
          <a:lstStyle/>
          <a:p>
            <a:pPr marL="285750" indent="-285750">
              <a:buFont typeface="Arial" panose="020B0604020202020204" pitchFamily="34" charset="0"/>
              <a:buChar char="•"/>
            </a:pPr>
            <a:r>
              <a:rPr lang="en-GB" sz="2000" dirty="0">
                <a:solidFill>
                  <a:schemeClr val="accent3">
                    <a:lumMod val="75000"/>
                    <a:lumOff val="25000"/>
                  </a:schemeClr>
                </a:solidFill>
              </a:rPr>
              <a:t>Smaller footprint</a:t>
            </a:r>
          </a:p>
          <a:p>
            <a:pPr marL="285750" indent="-285750">
              <a:buFont typeface="Arial" panose="020B0604020202020204" pitchFamily="34" charset="0"/>
              <a:buChar char="•"/>
            </a:pPr>
            <a:r>
              <a:rPr lang="en-GB" sz="2000" dirty="0">
                <a:solidFill>
                  <a:schemeClr val="accent3">
                    <a:lumMod val="75000"/>
                    <a:lumOff val="25000"/>
                  </a:schemeClr>
                </a:solidFill>
              </a:rPr>
              <a:t>Reduced management</a:t>
            </a:r>
          </a:p>
          <a:p>
            <a:pPr marL="285750" indent="-285750">
              <a:buFont typeface="Arial" panose="020B0604020202020204" pitchFamily="34" charset="0"/>
              <a:buChar char="•"/>
            </a:pPr>
            <a:r>
              <a:rPr lang="en-GB" sz="2000" dirty="0">
                <a:solidFill>
                  <a:schemeClr val="accent3">
                    <a:lumMod val="75000"/>
                    <a:lumOff val="25000"/>
                  </a:schemeClr>
                </a:solidFill>
              </a:rPr>
              <a:t>Less power</a:t>
            </a:r>
          </a:p>
          <a:p>
            <a:pPr marL="285750" indent="-285750">
              <a:buFont typeface="Arial" panose="020B0604020202020204" pitchFamily="34" charset="0"/>
              <a:buChar char="•"/>
            </a:pPr>
            <a:r>
              <a:rPr lang="en-GB" sz="2000" dirty="0">
                <a:solidFill>
                  <a:schemeClr val="accent3">
                    <a:lumMod val="75000"/>
                    <a:lumOff val="25000"/>
                  </a:schemeClr>
                </a:solidFill>
              </a:rPr>
              <a:t>Less cooling</a:t>
            </a:r>
          </a:p>
          <a:p>
            <a:pPr marL="285750" indent="-285750">
              <a:buFont typeface="Arial" panose="020B0604020202020204" pitchFamily="34" charset="0"/>
              <a:buChar char="•"/>
            </a:pPr>
            <a:r>
              <a:rPr lang="en-GB" sz="2000" dirty="0">
                <a:solidFill>
                  <a:schemeClr val="accent3">
                    <a:lumMod val="75000"/>
                    <a:lumOff val="25000"/>
                  </a:schemeClr>
                </a:solidFill>
              </a:rPr>
              <a:t>Less hardware needed</a:t>
            </a:r>
          </a:p>
          <a:p>
            <a:endParaRPr lang="en-GB" sz="2000" dirty="0">
              <a:solidFill>
                <a:schemeClr val="accent3">
                  <a:lumMod val="75000"/>
                  <a:lumOff val="25000"/>
                </a:schemeClr>
              </a:solidFill>
            </a:endParaRPr>
          </a:p>
          <a:p>
            <a:pPr marL="285750" indent="-285750">
              <a:buFont typeface="Arial" panose="020B0604020202020204" pitchFamily="34" charset="0"/>
              <a:buChar char="•"/>
            </a:pPr>
            <a:endParaRPr lang="en-GB" sz="2000" dirty="0">
              <a:solidFill>
                <a:schemeClr val="accent3">
                  <a:lumMod val="75000"/>
                  <a:lumOff val="25000"/>
                </a:schemeClr>
              </a:solidFill>
            </a:endParaRPr>
          </a:p>
        </p:txBody>
      </p:sp>
      <p:grpSp>
        <p:nvGrpSpPr>
          <p:cNvPr id="9" name="Group 8">
            <a:extLst>
              <a:ext uri="{FF2B5EF4-FFF2-40B4-BE49-F238E27FC236}">
                <a16:creationId xmlns:a16="http://schemas.microsoft.com/office/drawing/2014/main" id="{A8FA9E60-84A9-436C-800B-B0D481003C26}"/>
              </a:ext>
            </a:extLst>
          </p:cNvPr>
          <p:cNvGrpSpPr/>
          <p:nvPr/>
        </p:nvGrpSpPr>
        <p:grpSpPr>
          <a:xfrm>
            <a:off x="1140784" y="1238882"/>
            <a:ext cx="5858730" cy="3382196"/>
            <a:chOff x="1140784" y="1238882"/>
            <a:chExt cx="5858730" cy="3382196"/>
          </a:xfrm>
        </p:grpSpPr>
        <p:grpSp>
          <p:nvGrpSpPr>
            <p:cNvPr id="2" name="Group 1">
              <a:extLst>
                <a:ext uri="{FF2B5EF4-FFF2-40B4-BE49-F238E27FC236}">
                  <a16:creationId xmlns:a16="http://schemas.microsoft.com/office/drawing/2014/main" id="{32CE7A47-822F-4B29-99DB-8DDD3F496985}"/>
                </a:ext>
              </a:extLst>
            </p:cNvPr>
            <p:cNvGrpSpPr/>
            <p:nvPr/>
          </p:nvGrpSpPr>
          <p:grpSpPr>
            <a:xfrm>
              <a:off x="1447800" y="1649278"/>
              <a:ext cx="5551714" cy="2971800"/>
              <a:chOff x="1447800" y="1959429"/>
              <a:chExt cx="5551714" cy="2971800"/>
            </a:xfrm>
          </p:grpSpPr>
          <p:sp>
            <p:nvSpPr>
              <p:cNvPr id="6" name="Rectangle 5">
                <a:extLst>
                  <a:ext uri="{FF2B5EF4-FFF2-40B4-BE49-F238E27FC236}">
                    <a16:creationId xmlns:a16="http://schemas.microsoft.com/office/drawing/2014/main" id="{585CDE04-6373-4933-AAA7-8F3FAB5876B4}"/>
                  </a:ext>
                </a:extLst>
              </p:cNvPr>
              <p:cNvSpPr/>
              <p:nvPr/>
            </p:nvSpPr>
            <p:spPr>
              <a:xfrm>
                <a:off x="1447800" y="1959429"/>
                <a:ext cx="5551714" cy="2971800"/>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GB"/>
              </a:p>
            </p:txBody>
          </p:sp>
          <p:cxnSp>
            <p:nvCxnSpPr>
              <p:cNvPr id="8" name="Straight Connector 7">
                <a:extLst>
                  <a:ext uri="{FF2B5EF4-FFF2-40B4-BE49-F238E27FC236}">
                    <a16:creationId xmlns:a16="http://schemas.microsoft.com/office/drawing/2014/main" id="{3731726F-1DFA-4C5C-A9B2-317819CFF6D1}"/>
                  </a:ext>
                </a:extLst>
              </p:cNvPr>
              <p:cNvCxnSpPr>
                <a:endCxn id="6" idx="3"/>
              </p:cNvCxnSpPr>
              <p:nvPr/>
            </p:nvCxnSpPr>
            <p:spPr>
              <a:xfrm>
                <a:off x="1447800" y="3429000"/>
                <a:ext cx="5551714" cy="16329"/>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9DCDE05-2207-4298-8BDB-295EB49BF2CA}"/>
                  </a:ext>
                </a:extLst>
              </p:cNvPr>
              <p:cNvCxnSpPr>
                <a:cxnSpLocks/>
              </p:cNvCxnSpPr>
              <p:nvPr/>
            </p:nvCxnSpPr>
            <p:spPr>
              <a:xfrm>
                <a:off x="3303813" y="1959429"/>
                <a:ext cx="0" cy="2971800"/>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463D4A77-D031-4F5A-9B20-791E04C7B5F8}"/>
                  </a:ext>
                </a:extLst>
              </p:cNvPr>
              <p:cNvSpPr txBox="1"/>
              <p:nvPr/>
            </p:nvSpPr>
            <p:spPr>
              <a:xfrm>
                <a:off x="1651913" y="2406989"/>
                <a:ext cx="1545765" cy="646331"/>
              </a:xfrm>
              <a:prstGeom prst="rect">
                <a:avLst/>
              </a:prstGeom>
              <a:noFill/>
            </p:spPr>
            <p:txBody>
              <a:bodyPr wrap="square" rtlCol="0">
                <a:spAutoFit/>
              </a:bodyPr>
              <a:lstStyle/>
              <a:p>
                <a:pPr algn="ctr"/>
                <a:r>
                  <a:rPr lang="en-GB"/>
                  <a:t>SQL Server 2012</a:t>
                </a:r>
              </a:p>
            </p:txBody>
          </p:sp>
          <p:sp>
            <p:nvSpPr>
              <p:cNvPr id="12" name="TextBox 11">
                <a:extLst>
                  <a:ext uri="{FF2B5EF4-FFF2-40B4-BE49-F238E27FC236}">
                    <a16:creationId xmlns:a16="http://schemas.microsoft.com/office/drawing/2014/main" id="{7D085F68-9A25-4D88-B87B-475B3F4FEC33}"/>
                  </a:ext>
                </a:extLst>
              </p:cNvPr>
              <p:cNvSpPr txBox="1"/>
              <p:nvPr/>
            </p:nvSpPr>
            <p:spPr>
              <a:xfrm>
                <a:off x="1793428" y="3839525"/>
                <a:ext cx="1262734" cy="646331"/>
              </a:xfrm>
              <a:prstGeom prst="rect">
                <a:avLst/>
              </a:prstGeom>
              <a:noFill/>
            </p:spPr>
            <p:txBody>
              <a:bodyPr wrap="square" rtlCol="0">
                <a:spAutoFit/>
              </a:bodyPr>
              <a:lstStyle/>
              <a:p>
                <a:pPr algn="ctr"/>
                <a:r>
                  <a:rPr lang="en-GB"/>
                  <a:t>SQL Server 2016</a:t>
                </a:r>
              </a:p>
            </p:txBody>
          </p:sp>
          <p:sp>
            <p:nvSpPr>
              <p:cNvPr id="13" name="TextBox 12">
                <a:extLst>
                  <a:ext uri="{FF2B5EF4-FFF2-40B4-BE49-F238E27FC236}">
                    <a16:creationId xmlns:a16="http://schemas.microsoft.com/office/drawing/2014/main" id="{5AB7E471-6F14-4044-880D-0172F94176A5}"/>
                  </a:ext>
                </a:extLst>
              </p:cNvPr>
              <p:cNvSpPr txBox="1"/>
              <p:nvPr/>
            </p:nvSpPr>
            <p:spPr>
              <a:xfrm>
                <a:off x="5351696" y="2406989"/>
                <a:ext cx="1488607" cy="646331"/>
              </a:xfrm>
              <a:prstGeom prst="rect">
                <a:avLst/>
              </a:prstGeom>
              <a:noFill/>
            </p:spPr>
            <p:txBody>
              <a:bodyPr wrap="square" rtlCol="0">
                <a:spAutoFit/>
              </a:bodyPr>
              <a:lstStyle/>
              <a:p>
                <a:pPr algn="ctr"/>
                <a:r>
                  <a:rPr lang="en-GB"/>
                  <a:t>Procurement</a:t>
                </a:r>
              </a:p>
              <a:p>
                <a:pPr algn="ctr"/>
                <a:r>
                  <a:rPr lang="en-GB"/>
                  <a:t>Application</a:t>
                </a:r>
              </a:p>
            </p:txBody>
          </p:sp>
          <p:sp>
            <p:nvSpPr>
              <p:cNvPr id="14" name="TextBox 13">
                <a:extLst>
                  <a:ext uri="{FF2B5EF4-FFF2-40B4-BE49-F238E27FC236}">
                    <a16:creationId xmlns:a16="http://schemas.microsoft.com/office/drawing/2014/main" id="{A077954E-D4F1-4F9F-A08A-49C06A5C6454}"/>
                  </a:ext>
                </a:extLst>
              </p:cNvPr>
              <p:cNvSpPr txBox="1"/>
              <p:nvPr/>
            </p:nvSpPr>
            <p:spPr>
              <a:xfrm>
                <a:off x="5340801" y="3839525"/>
                <a:ext cx="1499499" cy="646331"/>
              </a:xfrm>
              <a:prstGeom prst="rect">
                <a:avLst/>
              </a:prstGeom>
              <a:noFill/>
            </p:spPr>
            <p:txBody>
              <a:bodyPr wrap="square" rtlCol="0">
                <a:spAutoFit/>
              </a:bodyPr>
              <a:lstStyle/>
              <a:p>
                <a:pPr algn="ctr"/>
                <a:r>
                  <a:rPr lang="en-GB"/>
                  <a:t>Active </a:t>
                </a:r>
              </a:p>
              <a:p>
                <a:pPr algn="ctr"/>
                <a:r>
                  <a:rPr lang="en-GB"/>
                  <a:t>Directory</a:t>
                </a:r>
              </a:p>
            </p:txBody>
          </p:sp>
          <p:cxnSp>
            <p:nvCxnSpPr>
              <p:cNvPr id="15" name="Straight Connector 14">
                <a:extLst>
                  <a:ext uri="{FF2B5EF4-FFF2-40B4-BE49-F238E27FC236}">
                    <a16:creationId xmlns:a16="http://schemas.microsoft.com/office/drawing/2014/main" id="{583A4CE3-CA8C-41A7-9B2F-B3CC6512FA9F}"/>
                  </a:ext>
                </a:extLst>
              </p:cNvPr>
              <p:cNvCxnSpPr>
                <a:cxnSpLocks/>
              </p:cNvCxnSpPr>
              <p:nvPr/>
            </p:nvCxnSpPr>
            <p:spPr>
              <a:xfrm>
                <a:off x="5151664" y="1959429"/>
                <a:ext cx="0" cy="2971800"/>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B4CDB337-1381-4950-A427-EEB87F2C46AC}"/>
                  </a:ext>
                </a:extLst>
              </p:cNvPr>
              <p:cNvSpPr txBox="1"/>
              <p:nvPr/>
            </p:nvSpPr>
            <p:spPr>
              <a:xfrm>
                <a:off x="3599771" y="2406989"/>
                <a:ext cx="1349832" cy="646331"/>
              </a:xfrm>
              <a:prstGeom prst="rect">
                <a:avLst/>
              </a:prstGeom>
              <a:noFill/>
            </p:spPr>
            <p:txBody>
              <a:bodyPr wrap="square" rtlCol="0">
                <a:spAutoFit/>
              </a:bodyPr>
              <a:lstStyle/>
              <a:p>
                <a:pPr algn="ctr"/>
                <a:r>
                  <a:rPr lang="en-GB"/>
                  <a:t>Finance </a:t>
                </a:r>
              </a:p>
              <a:p>
                <a:pPr algn="ctr"/>
                <a:r>
                  <a:rPr lang="en-GB"/>
                  <a:t>Application</a:t>
                </a:r>
              </a:p>
            </p:txBody>
          </p:sp>
          <p:sp>
            <p:nvSpPr>
              <p:cNvPr id="17" name="TextBox 16">
                <a:extLst>
                  <a:ext uri="{FF2B5EF4-FFF2-40B4-BE49-F238E27FC236}">
                    <a16:creationId xmlns:a16="http://schemas.microsoft.com/office/drawing/2014/main" id="{04FA7097-1714-4B6C-8AE8-9D2E95511CF2}"/>
                  </a:ext>
                </a:extLst>
              </p:cNvPr>
              <p:cNvSpPr txBox="1"/>
              <p:nvPr/>
            </p:nvSpPr>
            <p:spPr>
              <a:xfrm>
                <a:off x="3523565" y="3839525"/>
                <a:ext cx="1349832" cy="646331"/>
              </a:xfrm>
              <a:prstGeom prst="rect">
                <a:avLst/>
              </a:prstGeom>
              <a:noFill/>
            </p:spPr>
            <p:txBody>
              <a:bodyPr wrap="square" rtlCol="0">
                <a:spAutoFit/>
              </a:bodyPr>
              <a:lstStyle/>
              <a:p>
                <a:pPr algn="ctr"/>
                <a:r>
                  <a:rPr lang="en-GB"/>
                  <a:t>HR</a:t>
                </a:r>
              </a:p>
              <a:p>
                <a:pPr algn="ctr"/>
                <a:r>
                  <a:rPr lang="en-GB"/>
                  <a:t>Application</a:t>
                </a:r>
              </a:p>
            </p:txBody>
          </p:sp>
          <p:cxnSp>
            <p:nvCxnSpPr>
              <p:cNvPr id="26" name="Straight Connector 25">
                <a:extLst>
                  <a:ext uri="{FF2B5EF4-FFF2-40B4-BE49-F238E27FC236}">
                    <a16:creationId xmlns:a16="http://schemas.microsoft.com/office/drawing/2014/main" id="{E9280267-6CFE-4A47-90A5-7376B6F8BFCB}"/>
                  </a:ext>
                </a:extLst>
              </p:cNvPr>
              <p:cNvCxnSpPr>
                <a:cxnSpLocks/>
              </p:cNvCxnSpPr>
              <p:nvPr/>
            </p:nvCxnSpPr>
            <p:spPr>
              <a:xfrm>
                <a:off x="1455962" y="1959429"/>
                <a:ext cx="0" cy="2971800"/>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B0E2ACCE-513D-49BD-BEEC-B86433A901C9}"/>
                  </a:ext>
                </a:extLst>
              </p:cNvPr>
              <p:cNvCxnSpPr>
                <a:cxnSpLocks/>
              </p:cNvCxnSpPr>
              <p:nvPr/>
            </p:nvCxnSpPr>
            <p:spPr>
              <a:xfrm>
                <a:off x="6999514" y="1959429"/>
                <a:ext cx="0" cy="2971800"/>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84910BC0-8915-4F2B-9478-B05ADA31F6CF}"/>
                  </a:ext>
                </a:extLst>
              </p:cNvPr>
              <p:cNvSpPr txBox="1"/>
              <p:nvPr/>
            </p:nvSpPr>
            <p:spPr>
              <a:xfrm>
                <a:off x="2009786" y="2067248"/>
                <a:ext cx="700364" cy="369332"/>
              </a:xfrm>
              <a:prstGeom prst="rect">
                <a:avLst/>
              </a:prstGeom>
              <a:noFill/>
            </p:spPr>
            <p:txBody>
              <a:bodyPr wrap="square" rtlCol="0">
                <a:spAutoFit/>
              </a:bodyPr>
              <a:lstStyle/>
              <a:p>
                <a:r>
                  <a:rPr lang="en-GB" dirty="0"/>
                  <a:t>VM1</a:t>
                </a:r>
              </a:p>
            </p:txBody>
          </p:sp>
          <p:sp>
            <p:nvSpPr>
              <p:cNvPr id="30" name="TextBox 29">
                <a:extLst>
                  <a:ext uri="{FF2B5EF4-FFF2-40B4-BE49-F238E27FC236}">
                    <a16:creationId xmlns:a16="http://schemas.microsoft.com/office/drawing/2014/main" id="{1F39AA43-970A-4B70-9D30-FCAA6D9BF163}"/>
                  </a:ext>
                </a:extLst>
              </p:cNvPr>
              <p:cNvSpPr txBox="1"/>
              <p:nvPr/>
            </p:nvSpPr>
            <p:spPr>
              <a:xfrm>
                <a:off x="3961121" y="2031309"/>
                <a:ext cx="700364" cy="369332"/>
              </a:xfrm>
              <a:prstGeom prst="rect">
                <a:avLst/>
              </a:prstGeom>
              <a:noFill/>
            </p:spPr>
            <p:txBody>
              <a:bodyPr wrap="square" rtlCol="0">
                <a:spAutoFit/>
              </a:bodyPr>
              <a:lstStyle/>
              <a:p>
                <a:r>
                  <a:rPr lang="en-GB"/>
                  <a:t>VM2</a:t>
                </a:r>
              </a:p>
            </p:txBody>
          </p:sp>
          <p:sp>
            <p:nvSpPr>
              <p:cNvPr id="31" name="TextBox 30">
                <a:extLst>
                  <a:ext uri="{FF2B5EF4-FFF2-40B4-BE49-F238E27FC236}">
                    <a16:creationId xmlns:a16="http://schemas.microsoft.com/office/drawing/2014/main" id="{81055910-75F8-485C-9D92-3BE66BC509F3}"/>
                  </a:ext>
                </a:extLst>
              </p:cNvPr>
              <p:cNvSpPr txBox="1"/>
              <p:nvPr/>
            </p:nvSpPr>
            <p:spPr>
              <a:xfrm>
                <a:off x="5740368" y="2067248"/>
                <a:ext cx="700364" cy="369332"/>
              </a:xfrm>
              <a:prstGeom prst="rect">
                <a:avLst/>
              </a:prstGeom>
              <a:noFill/>
            </p:spPr>
            <p:txBody>
              <a:bodyPr wrap="square" rtlCol="0">
                <a:spAutoFit/>
              </a:bodyPr>
              <a:lstStyle/>
              <a:p>
                <a:r>
                  <a:rPr lang="en-GB"/>
                  <a:t>VM3</a:t>
                </a:r>
              </a:p>
            </p:txBody>
          </p:sp>
          <p:sp>
            <p:nvSpPr>
              <p:cNvPr id="32" name="TextBox 31">
                <a:extLst>
                  <a:ext uri="{FF2B5EF4-FFF2-40B4-BE49-F238E27FC236}">
                    <a16:creationId xmlns:a16="http://schemas.microsoft.com/office/drawing/2014/main" id="{44B67972-D336-44D4-B380-0B16A7527FFF}"/>
                  </a:ext>
                </a:extLst>
              </p:cNvPr>
              <p:cNvSpPr txBox="1"/>
              <p:nvPr/>
            </p:nvSpPr>
            <p:spPr>
              <a:xfrm>
                <a:off x="2104564" y="3439032"/>
                <a:ext cx="700364" cy="369332"/>
              </a:xfrm>
              <a:prstGeom prst="rect">
                <a:avLst/>
              </a:prstGeom>
              <a:noFill/>
            </p:spPr>
            <p:txBody>
              <a:bodyPr wrap="square" rtlCol="0">
                <a:spAutoFit/>
              </a:bodyPr>
              <a:lstStyle/>
              <a:p>
                <a:r>
                  <a:rPr lang="en-GB"/>
                  <a:t>VM4</a:t>
                </a:r>
              </a:p>
            </p:txBody>
          </p:sp>
          <p:sp>
            <p:nvSpPr>
              <p:cNvPr id="33" name="TextBox 32">
                <a:extLst>
                  <a:ext uri="{FF2B5EF4-FFF2-40B4-BE49-F238E27FC236}">
                    <a16:creationId xmlns:a16="http://schemas.microsoft.com/office/drawing/2014/main" id="{4BED5DE9-8984-44E4-960C-4B9213C87F77}"/>
                  </a:ext>
                </a:extLst>
              </p:cNvPr>
              <p:cNvSpPr txBox="1"/>
              <p:nvPr/>
            </p:nvSpPr>
            <p:spPr>
              <a:xfrm>
                <a:off x="3842985" y="3483098"/>
                <a:ext cx="700364" cy="369332"/>
              </a:xfrm>
              <a:prstGeom prst="rect">
                <a:avLst/>
              </a:prstGeom>
              <a:noFill/>
            </p:spPr>
            <p:txBody>
              <a:bodyPr wrap="square" rtlCol="0">
                <a:spAutoFit/>
              </a:bodyPr>
              <a:lstStyle/>
              <a:p>
                <a:r>
                  <a:rPr lang="en-GB"/>
                  <a:t>VM5</a:t>
                </a:r>
              </a:p>
            </p:txBody>
          </p:sp>
          <p:sp>
            <p:nvSpPr>
              <p:cNvPr id="34" name="TextBox 33">
                <a:extLst>
                  <a:ext uri="{FF2B5EF4-FFF2-40B4-BE49-F238E27FC236}">
                    <a16:creationId xmlns:a16="http://schemas.microsoft.com/office/drawing/2014/main" id="{E3174D2E-455B-4E6D-B9AE-C4C0DB0A55C6}"/>
                  </a:ext>
                </a:extLst>
              </p:cNvPr>
              <p:cNvSpPr txBox="1"/>
              <p:nvPr/>
            </p:nvSpPr>
            <p:spPr>
              <a:xfrm>
                <a:off x="5757209" y="3503296"/>
                <a:ext cx="700364" cy="369332"/>
              </a:xfrm>
              <a:prstGeom prst="rect">
                <a:avLst/>
              </a:prstGeom>
              <a:noFill/>
            </p:spPr>
            <p:txBody>
              <a:bodyPr wrap="square" rtlCol="0">
                <a:spAutoFit/>
              </a:bodyPr>
              <a:lstStyle/>
              <a:p>
                <a:r>
                  <a:rPr lang="en-GB"/>
                  <a:t>VM6</a:t>
                </a:r>
              </a:p>
            </p:txBody>
          </p:sp>
        </p:grpSp>
        <p:sp>
          <p:nvSpPr>
            <p:cNvPr id="7" name="TextBox 6">
              <a:extLst>
                <a:ext uri="{FF2B5EF4-FFF2-40B4-BE49-F238E27FC236}">
                  <a16:creationId xmlns:a16="http://schemas.microsoft.com/office/drawing/2014/main" id="{03DE1842-7198-439C-B594-EB2F1FDE471D}"/>
                </a:ext>
              </a:extLst>
            </p:cNvPr>
            <p:cNvSpPr txBox="1"/>
            <p:nvPr/>
          </p:nvSpPr>
          <p:spPr>
            <a:xfrm>
              <a:off x="1140784" y="1238882"/>
              <a:ext cx="4292568" cy="369332"/>
            </a:xfrm>
            <a:prstGeom prst="rect">
              <a:avLst/>
            </a:prstGeom>
            <a:noFill/>
          </p:spPr>
          <p:txBody>
            <a:bodyPr wrap="square" rtlCol="0">
              <a:spAutoFit/>
            </a:bodyPr>
            <a:lstStyle/>
            <a:p>
              <a:r>
                <a:rPr lang="en-GB" dirty="0"/>
                <a:t>VMware/Hyper-V</a:t>
              </a:r>
            </a:p>
          </p:txBody>
        </p:sp>
      </p:grpSp>
    </p:spTree>
    <p:extLst>
      <p:ext uri="{BB962C8B-B14F-4D97-AF65-F5344CB8AC3E}">
        <p14:creationId xmlns:p14="http://schemas.microsoft.com/office/powerpoint/2010/main" val="97895135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9" grpId="0" animBg="1"/>
      <p:bldP spid="3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B273C6-1EA0-6D27-9D52-3CAF8A999EB4}"/>
              </a:ext>
            </a:extLst>
          </p:cNvPr>
          <p:cNvSpPr>
            <a:spLocks noGrp="1"/>
          </p:cNvSpPr>
          <p:nvPr>
            <p:ph type="title"/>
          </p:nvPr>
        </p:nvSpPr>
        <p:spPr/>
        <p:txBody>
          <a:bodyPr/>
          <a:lstStyle/>
          <a:p>
            <a:r>
              <a:rPr lang="en-GB" sz="4400" dirty="0"/>
              <a:t>What are Virtual Machines?</a:t>
            </a:r>
            <a:br>
              <a:rPr lang="en-GB" sz="4400" dirty="0"/>
            </a:br>
            <a:endParaRPr lang="en-GB" dirty="0"/>
          </a:p>
        </p:txBody>
      </p:sp>
      <p:sp>
        <p:nvSpPr>
          <p:cNvPr id="4" name="TextBox 3">
            <a:extLst>
              <a:ext uri="{FF2B5EF4-FFF2-40B4-BE49-F238E27FC236}">
                <a16:creationId xmlns:a16="http://schemas.microsoft.com/office/drawing/2014/main" id="{2B3074B1-37D8-6B1F-A301-E70BAA194B39}"/>
              </a:ext>
            </a:extLst>
          </p:cNvPr>
          <p:cNvSpPr txBox="1"/>
          <p:nvPr/>
        </p:nvSpPr>
        <p:spPr>
          <a:xfrm>
            <a:off x="792247" y="1191736"/>
            <a:ext cx="10606341" cy="4801314"/>
          </a:xfrm>
          <a:prstGeom prst="rect">
            <a:avLst/>
          </a:prstGeom>
          <a:noFill/>
        </p:spPr>
        <p:txBody>
          <a:bodyPr wrap="square">
            <a:spAutoFit/>
          </a:bodyPr>
          <a:lstStyle/>
          <a:p>
            <a:r>
              <a:rPr lang="en-GB" sz="1800" dirty="0"/>
              <a:t>VMware</a:t>
            </a:r>
          </a:p>
          <a:p>
            <a:pPr marL="342900" indent="-342900">
              <a:buFont typeface="Arial" panose="020B0604020202020204" pitchFamily="34" charset="0"/>
              <a:buChar char="•"/>
            </a:pPr>
            <a:r>
              <a:rPr lang="en-GB" sz="1800" dirty="0"/>
              <a:t>Introduced in early 2000s</a:t>
            </a:r>
          </a:p>
          <a:p>
            <a:pPr marL="342900" indent="-342900">
              <a:buFont typeface="Arial" panose="020B0604020202020204" pitchFamily="34" charset="0"/>
              <a:buChar char="•"/>
            </a:pPr>
            <a:r>
              <a:rPr lang="en-GB" sz="1800" dirty="0"/>
              <a:t>Put multiple computers inside a physical computer</a:t>
            </a:r>
          </a:p>
          <a:p>
            <a:pPr marL="342900" indent="-342900">
              <a:buFont typeface="Arial" panose="020B0604020202020204" pitchFamily="34" charset="0"/>
              <a:buChar char="•"/>
            </a:pPr>
            <a:r>
              <a:rPr lang="en-GB" sz="1800" dirty="0"/>
              <a:t>Each VM behaves like a computer that is inside another computer</a:t>
            </a:r>
          </a:p>
          <a:p>
            <a:pPr marL="342900" indent="-342900">
              <a:buFont typeface="Arial" panose="020B0604020202020204" pitchFamily="34" charset="0"/>
              <a:buChar char="•"/>
            </a:pPr>
            <a:r>
              <a:rPr lang="en-GB" sz="1800" dirty="0"/>
              <a:t>The physical server uses a piece of software called a Hypervisor to manage them</a:t>
            </a:r>
          </a:p>
          <a:p>
            <a:endParaRPr lang="en-GB" sz="1800" dirty="0"/>
          </a:p>
          <a:p>
            <a:r>
              <a:rPr lang="en-GB" sz="1800" dirty="0"/>
              <a:t>Hyper-V</a:t>
            </a:r>
          </a:p>
          <a:p>
            <a:pPr marL="342900" indent="-342900">
              <a:buFont typeface="Arial" panose="020B0604020202020204" pitchFamily="34" charset="0"/>
              <a:buChar char="•"/>
            </a:pPr>
            <a:r>
              <a:rPr lang="en-GB" sz="1800" dirty="0"/>
              <a:t>Owned by Microsoft</a:t>
            </a:r>
          </a:p>
          <a:p>
            <a:pPr marL="342900" indent="-342900">
              <a:buFont typeface="Arial" panose="020B0604020202020204" pitchFamily="34" charset="0"/>
              <a:buChar char="•"/>
            </a:pPr>
            <a:r>
              <a:rPr lang="en-GB" sz="1800" dirty="0"/>
              <a:t>Launched in 2008</a:t>
            </a:r>
          </a:p>
          <a:p>
            <a:pPr marL="342900" indent="-342900">
              <a:buFont typeface="Arial" panose="020B0604020202020204" pitchFamily="34" charset="0"/>
              <a:buChar char="•"/>
            </a:pPr>
            <a:r>
              <a:rPr lang="en-GB" sz="1800" dirty="0"/>
              <a:t>Pretty much the principle as VMware</a:t>
            </a:r>
          </a:p>
          <a:p>
            <a:pPr marL="342900" indent="-342900">
              <a:buFont typeface="Arial" panose="020B0604020202020204" pitchFamily="34" charset="0"/>
              <a:buChar char="•"/>
            </a:pPr>
            <a:r>
              <a:rPr lang="en-GB" sz="1800" dirty="0"/>
              <a:t>Both plug into a shared storage (SAN – Storage Area Network)</a:t>
            </a:r>
          </a:p>
          <a:p>
            <a:endParaRPr lang="en-GB" sz="1800" dirty="0"/>
          </a:p>
          <a:p>
            <a:r>
              <a:rPr lang="en-GB" sz="1800" dirty="0"/>
              <a:t>Think of it like a hotel!! </a:t>
            </a:r>
          </a:p>
          <a:p>
            <a:pPr marL="342900" indent="-342900">
              <a:buFont typeface="Arial" panose="020B0604020202020204" pitchFamily="34" charset="0"/>
              <a:buChar char="•"/>
            </a:pPr>
            <a:r>
              <a:rPr lang="en-GB" sz="1800" dirty="0"/>
              <a:t>Hypervisor = reception</a:t>
            </a:r>
          </a:p>
          <a:p>
            <a:pPr marL="342900" indent="-342900">
              <a:buFont typeface="Arial" panose="020B0604020202020204" pitchFamily="34" charset="0"/>
              <a:buChar char="•"/>
            </a:pPr>
            <a:r>
              <a:rPr lang="en-GB" sz="1800" dirty="0"/>
              <a:t>VM = hotel room</a:t>
            </a:r>
          </a:p>
          <a:p>
            <a:pPr marL="342900" indent="-342900">
              <a:buFont typeface="Arial" panose="020B0604020202020204" pitchFamily="34" charset="0"/>
              <a:buChar char="•"/>
            </a:pPr>
            <a:r>
              <a:rPr lang="en-GB" sz="1800" dirty="0"/>
              <a:t>Network = internal hotel room phone system</a:t>
            </a:r>
          </a:p>
          <a:p>
            <a:pPr marL="342900" indent="-342900">
              <a:buFont typeface="Arial" panose="020B0604020202020204" pitchFamily="34" charset="0"/>
              <a:buChar char="•"/>
            </a:pPr>
            <a:r>
              <a:rPr lang="en-GB" sz="1800" dirty="0"/>
              <a:t>Storage = restaurant  </a:t>
            </a:r>
          </a:p>
        </p:txBody>
      </p:sp>
    </p:spTree>
    <p:extLst>
      <p:ext uri="{BB962C8B-B14F-4D97-AF65-F5344CB8AC3E}">
        <p14:creationId xmlns:p14="http://schemas.microsoft.com/office/powerpoint/2010/main" val="3044487077"/>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355748-2E5A-FF43-B041-EDECD4D2DAAD}"/>
              </a:ext>
            </a:extLst>
          </p:cNvPr>
          <p:cNvSpPr>
            <a:spLocks noGrp="1"/>
          </p:cNvSpPr>
          <p:nvPr>
            <p:ph type="title"/>
          </p:nvPr>
        </p:nvSpPr>
        <p:spPr>
          <a:xfrm>
            <a:off x="588263" y="241757"/>
            <a:ext cx="11018520" cy="984885"/>
          </a:xfrm>
        </p:spPr>
        <p:txBody>
          <a:bodyPr/>
          <a:lstStyle/>
          <a:p>
            <a:r>
              <a:rPr lang="en-GB" sz="3600" dirty="0">
                <a:solidFill>
                  <a:schemeClr val="accent1"/>
                </a:solidFill>
              </a:rPr>
              <a:t>The Business Need for Virtualisation </a:t>
            </a:r>
            <a:br>
              <a:rPr lang="en-GB" sz="3600" dirty="0"/>
            </a:br>
            <a:endParaRPr lang="en-GB" sz="2800" dirty="0"/>
          </a:p>
        </p:txBody>
      </p:sp>
      <p:sp>
        <p:nvSpPr>
          <p:cNvPr id="5" name="Text Placeholder 3">
            <a:extLst>
              <a:ext uri="{FF2B5EF4-FFF2-40B4-BE49-F238E27FC236}">
                <a16:creationId xmlns:a16="http://schemas.microsoft.com/office/drawing/2014/main" id="{F325814B-BC05-261B-AF78-0020A6496241}"/>
              </a:ext>
            </a:extLst>
          </p:cNvPr>
          <p:cNvSpPr txBox="1">
            <a:spLocks/>
          </p:cNvSpPr>
          <p:nvPr/>
        </p:nvSpPr>
        <p:spPr>
          <a:xfrm>
            <a:off x="586740" y="1425233"/>
            <a:ext cx="11018520" cy="4678204"/>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1224"/>
              </a:spcBef>
              <a:spcAft>
                <a:spcPts val="0"/>
              </a:spcAft>
              <a:buClr>
                <a:schemeClr val="tx1"/>
              </a:buClr>
              <a:buSzPct val="90000"/>
              <a:buFont typeface="Wingdings" panose="05000000000000000000" pitchFamily="2" charset="2"/>
              <a:buNone/>
              <a:tabLst/>
              <a:defRPr sz="2800" b="0" kern="1200" spc="0" baseline="0">
                <a:solidFill>
                  <a:schemeClr val="tx1"/>
                </a:solidFill>
                <a:latin typeface="Segoe UI" panose="020B0502040204020203" pitchFamily="34" charset="0"/>
                <a:ea typeface="+mn-ea"/>
                <a:cs typeface="Segoe UI" panose="020B0502040204020203" pitchFamily="34" charset="0"/>
              </a:defRPr>
            </a:lvl1pPr>
            <a:lvl2pPr marL="2555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b="0" kern="1200" spc="0" baseline="0">
                <a:solidFill>
                  <a:schemeClr val="tx1"/>
                </a:solidFill>
                <a:latin typeface="+mn-lt"/>
                <a:ea typeface="+mn-ea"/>
                <a:cs typeface="+mn-cs"/>
              </a:defRPr>
            </a:lvl2pPr>
            <a:lvl3pPr marL="45085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b="0" kern="1200" spc="0" baseline="0">
                <a:solidFill>
                  <a:schemeClr val="tx1"/>
                </a:solidFill>
                <a:latin typeface="+mn-lt"/>
                <a:ea typeface="+mn-ea"/>
                <a:cs typeface="+mn-cs"/>
              </a:defRPr>
            </a:lvl3pPr>
            <a:lvl4pPr marL="652462"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b="0" kern="1200" spc="0" baseline="0">
                <a:solidFill>
                  <a:schemeClr val="tx1"/>
                </a:solidFill>
                <a:latin typeface="+mn-lt"/>
                <a:ea typeface="+mn-ea"/>
                <a:cs typeface="+mn-cs"/>
              </a:defRPr>
            </a:lvl4pPr>
            <a:lvl5pPr marL="854075"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b="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r>
              <a:rPr lang="en-GB" sz="2400" dirty="0"/>
              <a:t>Reduce the number of physical servers</a:t>
            </a:r>
          </a:p>
          <a:p>
            <a:pPr marL="285750" indent="-285750">
              <a:buFont typeface="Arial" panose="020B0604020202020204" pitchFamily="34" charset="0"/>
              <a:buChar char="•"/>
            </a:pPr>
            <a:r>
              <a:rPr lang="en-GB" sz="2400" dirty="0"/>
              <a:t>Easier to manage and control</a:t>
            </a:r>
          </a:p>
          <a:p>
            <a:pPr marL="285750" indent="-285750">
              <a:buFont typeface="Arial" panose="020B0604020202020204" pitchFamily="34" charset="0"/>
              <a:buChar char="•"/>
            </a:pPr>
            <a:r>
              <a:rPr lang="en-GB" sz="2400" dirty="0"/>
              <a:t>Increased flexibility on server sizes (virtual)</a:t>
            </a:r>
          </a:p>
          <a:p>
            <a:pPr marL="285750" indent="-285750">
              <a:buFont typeface="Arial" panose="020B0604020202020204" pitchFamily="34" charset="0"/>
              <a:buChar char="•"/>
            </a:pPr>
            <a:r>
              <a:rPr lang="en-GB" sz="2400" dirty="0"/>
              <a:t>Faster deployment times for new server's vs building/buying a new physical one </a:t>
            </a:r>
          </a:p>
          <a:p>
            <a:pPr marL="285750" indent="-285750">
              <a:buFont typeface="Arial" panose="020B0604020202020204" pitchFamily="34" charset="0"/>
              <a:buChar char="•"/>
            </a:pPr>
            <a:r>
              <a:rPr lang="en-GB" sz="2400" dirty="0"/>
              <a:t>Reduction in costs;</a:t>
            </a:r>
          </a:p>
          <a:p>
            <a:pPr marL="742950" lvl="1" indent="-285750">
              <a:buFont typeface="Arial" panose="020B0604020202020204" pitchFamily="34" charset="0"/>
              <a:buChar char="•"/>
            </a:pPr>
            <a:r>
              <a:rPr lang="en-GB" sz="2400" dirty="0"/>
              <a:t>Power</a:t>
            </a:r>
          </a:p>
          <a:p>
            <a:pPr marL="742950" lvl="1" indent="-285750">
              <a:buFont typeface="Arial" panose="020B0604020202020204" pitchFamily="34" charset="0"/>
              <a:buChar char="•"/>
            </a:pPr>
            <a:r>
              <a:rPr lang="en-GB" sz="2400" dirty="0"/>
              <a:t>Cooling</a:t>
            </a:r>
          </a:p>
          <a:p>
            <a:pPr marL="742950" lvl="1" indent="-285750">
              <a:buFont typeface="Arial" panose="020B0604020202020204" pitchFamily="34" charset="0"/>
              <a:buChar char="•"/>
            </a:pPr>
            <a:r>
              <a:rPr lang="en-GB" sz="2400" dirty="0"/>
              <a:t>Infrastructure</a:t>
            </a:r>
          </a:p>
          <a:p>
            <a:pPr marL="742950" lvl="1" indent="-285750">
              <a:buFont typeface="Arial" panose="020B0604020202020204" pitchFamily="34" charset="0"/>
              <a:buChar char="•"/>
            </a:pPr>
            <a:endParaRPr lang="en-GB" sz="2400" dirty="0"/>
          </a:p>
          <a:p>
            <a:pPr marL="742950" lvl="1" indent="-285750">
              <a:buFont typeface="Arial" panose="020B0604020202020204" pitchFamily="34" charset="0"/>
              <a:buChar char="•"/>
            </a:pPr>
            <a:endParaRPr lang="en-GB" sz="2400" dirty="0"/>
          </a:p>
        </p:txBody>
      </p:sp>
    </p:spTree>
    <p:extLst>
      <p:ext uri="{BB962C8B-B14F-4D97-AF65-F5344CB8AC3E}">
        <p14:creationId xmlns:p14="http://schemas.microsoft.com/office/powerpoint/2010/main" val="842365641"/>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5217B6-4975-4935-BDD4-4F40C216B801}"/>
              </a:ext>
            </a:extLst>
          </p:cNvPr>
          <p:cNvSpPr>
            <a:spLocks noGrp="1"/>
          </p:cNvSpPr>
          <p:nvPr>
            <p:ph type="title"/>
          </p:nvPr>
        </p:nvSpPr>
        <p:spPr>
          <a:xfrm>
            <a:off x="269240" y="354826"/>
            <a:ext cx="11655840" cy="899665"/>
          </a:xfrm>
        </p:spPr>
        <p:txBody>
          <a:bodyPr/>
          <a:lstStyle/>
          <a:p>
            <a:r>
              <a:rPr lang="en-US">
                <a:solidFill>
                  <a:schemeClr val="accent1"/>
                </a:solidFill>
              </a:rPr>
              <a:t>Most comprehensive resiliency and best SLA</a:t>
            </a:r>
          </a:p>
        </p:txBody>
      </p:sp>
      <p:sp>
        <p:nvSpPr>
          <p:cNvPr id="4" name="Freeform: Shape 3">
            <a:extLst>
              <a:ext uri="{FF2B5EF4-FFF2-40B4-BE49-F238E27FC236}">
                <a16:creationId xmlns:a16="http://schemas.microsoft.com/office/drawing/2014/main" id="{9FC80BBB-BC74-4C31-BDC3-3A628AC33278}"/>
              </a:ext>
            </a:extLst>
          </p:cNvPr>
          <p:cNvSpPr/>
          <p:nvPr/>
        </p:nvSpPr>
        <p:spPr bwMode="auto">
          <a:xfrm>
            <a:off x="429434" y="4654860"/>
            <a:ext cx="2116431" cy="0"/>
          </a:xfrm>
          <a:custGeom>
            <a:avLst/>
            <a:gdLst>
              <a:gd name="connsiteX0" fmla="*/ 0 w 1296238"/>
              <a:gd name="connsiteY0" fmla="*/ 0 h 0"/>
              <a:gd name="connsiteX1" fmla="*/ 1296238 w 1296238"/>
              <a:gd name="connsiteY1" fmla="*/ 0 h 0"/>
            </a:gdLst>
            <a:ahLst/>
            <a:cxnLst>
              <a:cxn ang="0">
                <a:pos x="connsiteX0" y="connsiteY0"/>
              </a:cxn>
              <a:cxn ang="0">
                <a:pos x="connsiteX1" y="connsiteY1"/>
              </a:cxn>
            </a:cxnLst>
            <a:rect l="l" t="t" r="r" b="b"/>
            <a:pathLst>
              <a:path w="1296238">
                <a:moveTo>
                  <a:pt x="0" y="0"/>
                </a:moveTo>
                <a:lnTo>
                  <a:pt x="1296238" y="0"/>
                </a:lnTo>
              </a:path>
            </a:pathLst>
          </a:custGeom>
          <a:noFill/>
          <a:ln w="158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4" name="Freeform: Shape 23">
            <a:extLst>
              <a:ext uri="{FF2B5EF4-FFF2-40B4-BE49-F238E27FC236}">
                <a16:creationId xmlns:a16="http://schemas.microsoft.com/office/drawing/2014/main" id="{11B2812D-2F19-41E5-AE29-52C6E14288CA}"/>
              </a:ext>
            </a:extLst>
          </p:cNvPr>
          <p:cNvSpPr/>
          <p:nvPr/>
        </p:nvSpPr>
        <p:spPr bwMode="auto">
          <a:xfrm>
            <a:off x="2668857" y="4654860"/>
            <a:ext cx="2645539" cy="0"/>
          </a:xfrm>
          <a:custGeom>
            <a:avLst/>
            <a:gdLst>
              <a:gd name="connsiteX0" fmla="*/ 0 w 1296238"/>
              <a:gd name="connsiteY0" fmla="*/ 0 h 0"/>
              <a:gd name="connsiteX1" fmla="*/ 1296238 w 1296238"/>
              <a:gd name="connsiteY1" fmla="*/ 0 h 0"/>
            </a:gdLst>
            <a:ahLst/>
            <a:cxnLst>
              <a:cxn ang="0">
                <a:pos x="connsiteX0" y="connsiteY0"/>
              </a:cxn>
              <a:cxn ang="0">
                <a:pos x="connsiteX1" y="connsiteY1"/>
              </a:cxn>
            </a:cxnLst>
            <a:rect l="l" t="t" r="r" b="b"/>
            <a:pathLst>
              <a:path w="1296238">
                <a:moveTo>
                  <a:pt x="0" y="0"/>
                </a:moveTo>
                <a:lnTo>
                  <a:pt x="1296238" y="0"/>
                </a:lnTo>
              </a:path>
            </a:pathLst>
          </a:custGeom>
          <a:noFill/>
          <a:ln w="158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5" name="Freeform: Shape 24">
            <a:extLst>
              <a:ext uri="{FF2B5EF4-FFF2-40B4-BE49-F238E27FC236}">
                <a16:creationId xmlns:a16="http://schemas.microsoft.com/office/drawing/2014/main" id="{F66BD7A1-FB9F-464E-B11A-38797A4804F0}"/>
              </a:ext>
            </a:extLst>
          </p:cNvPr>
          <p:cNvSpPr/>
          <p:nvPr/>
        </p:nvSpPr>
        <p:spPr bwMode="auto">
          <a:xfrm>
            <a:off x="5437388" y="4654860"/>
            <a:ext cx="3169195" cy="0"/>
          </a:xfrm>
          <a:custGeom>
            <a:avLst/>
            <a:gdLst>
              <a:gd name="connsiteX0" fmla="*/ 0 w 1296238"/>
              <a:gd name="connsiteY0" fmla="*/ 0 h 0"/>
              <a:gd name="connsiteX1" fmla="*/ 1296238 w 1296238"/>
              <a:gd name="connsiteY1" fmla="*/ 0 h 0"/>
            </a:gdLst>
            <a:ahLst/>
            <a:cxnLst>
              <a:cxn ang="0">
                <a:pos x="connsiteX0" y="connsiteY0"/>
              </a:cxn>
              <a:cxn ang="0">
                <a:pos x="connsiteX1" y="connsiteY1"/>
              </a:cxn>
            </a:cxnLst>
            <a:rect l="l" t="t" r="r" b="b"/>
            <a:pathLst>
              <a:path w="1296238">
                <a:moveTo>
                  <a:pt x="0" y="0"/>
                </a:moveTo>
                <a:lnTo>
                  <a:pt x="1296238" y="0"/>
                </a:lnTo>
              </a:path>
            </a:pathLst>
          </a:custGeom>
          <a:noFill/>
          <a:ln w="158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6" name="Freeform: Shape 25">
            <a:extLst>
              <a:ext uri="{FF2B5EF4-FFF2-40B4-BE49-F238E27FC236}">
                <a16:creationId xmlns:a16="http://schemas.microsoft.com/office/drawing/2014/main" id="{8B1326BC-724D-49A8-9B5B-023D344C3109}"/>
              </a:ext>
            </a:extLst>
          </p:cNvPr>
          <p:cNvSpPr/>
          <p:nvPr/>
        </p:nvSpPr>
        <p:spPr bwMode="auto">
          <a:xfrm>
            <a:off x="8729576" y="4654860"/>
            <a:ext cx="2910093" cy="0"/>
          </a:xfrm>
          <a:custGeom>
            <a:avLst/>
            <a:gdLst>
              <a:gd name="connsiteX0" fmla="*/ 0 w 1296238"/>
              <a:gd name="connsiteY0" fmla="*/ 0 h 0"/>
              <a:gd name="connsiteX1" fmla="*/ 1296238 w 1296238"/>
              <a:gd name="connsiteY1" fmla="*/ 0 h 0"/>
            </a:gdLst>
            <a:ahLst/>
            <a:cxnLst>
              <a:cxn ang="0">
                <a:pos x="connsiteX0" y="connsiteY0"/>
              </a:cxn>
              <a:cxn ang="0">
                <a:pos x="connsiteX1" y="connsiteY1"/>
              </a:cxn>
            </a:cxnLst>
            <a:rect l="l" t="t" r="r" b="b"/>
            <a:pathLst>
              <a:path w="1296238">
                <a:moveTo>
                  <a:pt x="0" y="0"/>
                </a:moveTo>
                <a:lnTo>
                  <a:pt x="1296238" y="0"/>
                </a:lnTo>
              </a:path>
            </a:pathLst>
          </a:custGeom>
          <a:noFill/>
          <a:ln w="158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8" name="Group 7">
            <a:extLst>
              <a:ext uri="{FF2B5EF4-FFF2-40B4-BE49-F238E27FC236}">
                <a16:creationId xmlns:a16="http://schemas.microsoft.com/office/drawing/2014/main" id="{85975090-BBFC-45D6-AE79-9F67FD1E009F}"/>
              </a:ext>
            </a:extLst>
          </p:cNvPr>
          <p:cNvGrpSpPr/>
          <p:nvPr/>
        </p:nvGrpSpPr>
        <p:grpSpPr>
          <a:xfrm>
            <a:off x="364070" y="4773638"/>
            <a:ext cx="1949025" cy="808474"/>
            <a:chOff x="522514" y="4739119"/>
            <a:chExt cx="1988107" cy="824686"/>
          </a:xfrm>
        </p:grpSpPr>
        <p:sp>
          <p:nvSpPr>
            <p:cNvPr id="30" name="Rectangle 29">
              <a:extLst>
                <a:ext uri="{FF2B5EF4-FFF2-40B4-BE49-F238E27FC236}">
                  <a16:creationId xmlns:a16="http://schemas.microsoft.com/office/drawing/2014/main" id="{86C99C9A-8E4C-48F9-8EF3-1C471C50A579}"/>
                </a:ext>
              </a:extLst>
            </p:cNvPr>
            <p:cNvSpPr/>
            <p:nvPr/>
          </p:nvSpPr>
          <p:spPr>
            <a:xfrm>
              <a:off x="522514" y="4739119"/>
              <a:ext cx="137088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gradFill>
                    <a:gsLst>
                      <a:gs pos="78761">
                        <a:srgbClr val="2F2F2F"/>
                      </a:gs>
                      <a:gs pos="0">
                        <a:srgbClr val="2F2F2F"/>
                      </a:gs>
                    </a:gsLst>
                    <a:lin ang="5400000" scaled="0"/>
                  </a:gradFill>
                  <a:effectLst/>
                  <a:uLnTx/>
                  <a:uFillTx/>
                  <a:latin typeface="Segoe UI Semibold" panose="020B0702040204020203" pitchFamily="34" charset="0"/>
                  <a:ea typeface="+mn-ea"/>
                  <a:cs typeface="Segoe UI Semibold" panose="020B0702040204020203" pitchFamily="34" charset="0"/>
                </a:rPr>
                <a:t>SINGLE VM</a:t>
              </a:r>
            </a:p>
          </p:txBody>
        </p:sp>
        <p:sp>
          <p:nvSpPr>
            <p:cNvPr id="34" name="Rectangle 33">
              <a:extLst>
                <a:ext uri="{FF2B5EF4-FFF2-40B4-BE49-F238E27FC236}">
                  <a16:creationId xmlns:a16="http://schemas.microsoft.com/office/drawing/2014/main" id="{AF4977EE-2C68-4450-B4EB-44DE6987F5BF}"/>
                </a:ext>
              </a:extLst>
            </p:cNvPr>
            <p:cNvSpPr/>
            <p:nvPr/>
          </p:nvSpPr>
          <p:spPr>
            <a:xfrm>
              <a:off x="522514" y="4979030"/>
              <a:ext cx="1988107" cy="58477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a:ln>
                    <a:noFill/>
                  </a:ln>
                  <a:gradFill>
                    <a:gsLst>
                      <a:gs pos="78761">
                        <a:srgbClr val="2F2F2F"/>
                      </a:gs>
                      <a:gs pos="0">
                        <a:srgbClr val="2F2F2F"/>
                      </a:gs>
                    </a:gsLst>
                    <a:lin ang="5400000" scaled="0"/>
                  </a:gradFill>
                  <a:effectLst/>
                  <a:uLnTx/>
                  <a:uFillTx/>
                  <a:latin typeface="Segoe UI"/>
                  <a:ea typeface="+mn-ea"/>
                  <a:cs typeface="+mn-cs"/>
                </a:rPr>
                <a:t>Protection with Premium Storage</a:t>
              </a:r>
            </a:p>
          </p:txBody>
        </p:sp>
      </p:grpSp>
      <p:grpSp>
        <p:nvGrpSpPr>
          <p:cNvPr id="3" name="Group 2">
            <a:extLst>
              <a:ext uri="{FF2B5EF4-FFF2-40B4-BE49-F238E27FC236}">
                <a16:creationId xmlns:a16="http://schemas.microsoft.com/office/drawing/2014/main" id="{D3E34116-7876-4649-A823-5420E1A8BD4E}"/>
              </a:ext>
            </a:extLst>
          </p:cNvPr>
          <p:cNvGrpSpPr/>
          <p:nvPr/>
        </p:nvGrpSpPr>
        <p:grpSpPr>
          <a:xfrm>
            <a:off x="429434" y="2155121"/>
            <a:ext cx="988343" cy="605499"/>
            <a:chOff x="522514" y="1920087"/>
            <a:chExt cx="1008161" cy="617641"/>
          </a:xfrm>
        </p:grpSpPr>
        <p:sp>
          <p:nvSpPr>
            <p:cNvPr id="43" name="Rectangle 362">
              <a:extLst>
                <a:ext uri="{FF2B5EF4-FFF2-40B4-BE49-F238E27FC236}">
                  <a16:creationId xmlns:a16="http://schemas.microsoft.com/office/drawing/2014/main" id="{BE54F0D0-7FAC-46F5-923D-FCBC1CC073A3}"/>
                </a:ext>
              </a:extLst>
            </p:cNvPr>
            <p:cNvSpPr>
              <a:spLocks noChangeArrowheads="1"/>
            </p:cNvSpPr>
            <p:nvPr/>
          </p:nvSpPr>
          <p:spPr bwMode="auto">
            <a:xfrm>
              <a:off x="522514" y="1920087"/>
              <a:ext cx="100816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89642" tIns="44821" rIns="89642" bIns="44821"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765" b="0" i="0" u="none" strike="noStrike" kern="1200" cap="none" spc="0" normalizeH="0" baseline="0" noProof="0">
                  <a:ln>
                    <a:noFill/>
                  </a:ln>
                  <a:gradFill>
                    <a:gsLst>
                      <a:gs pos="78761">
                        <a:srgbClr val="2F2F2F"/>
                      </a:gs>
                      <a:gs pos="0">
                        <a:srgbClr val="2F2F2F"/>
                      </a:gs>
                    </a:gsLst>
                    <a:lin ang="5400000" scaled="0"/>
                  </a:gradFill>
                  <a:effectLst/>
                  <a:uLnTx/>
                  <a:uFillTx/>
                  <a:latin typeface="Segoe UI Semibold" panose="020B0702040204020203" pitchFamily="34" charset="0"/>
                  <a:ea typeface="+mn-ea"/>
                  <a:cs typeface="Segoe UI Semibold" panose="020B0702040204020203" pitchFamily="34" charset="0"/>
                </a:rPr>
                <a:t>VM SLA</a:t>
              </a:r>
            </a:p>
          </p:txBody>
        </p:sp>
        <p:sp>
          <p:nvSpPr>
            <p:cNvPr id="44" name="Rectangle 365">
              <a:extLst>
                <a:ext uri="{FF2B5EF4-FFF2-40B4-BE49-F238E27FC236}">
                  <a16:creationId xmlns:a16="http://schemas.microsoft.com/office/drawing/2014/main" id="{26B0496F-1490-4FDE-A7EB-90EFD86A8A06}"/>
                </a:ext>
              </a:extLst>
            </p:cNvPr>
            <p:cNvSpPr>
              <a:spLocks noChangeArrowheads="1"/>
            </p:cNvSpPr>
            <p:nvPr/>
          </p:nvSpPr>
          <p:spPr bwMode="auto">
            <a:xfrm>
              <a:off x="522514" y="2168396"/>
              <a:ext cx="79861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89642" tIns="44821" rIns="89642" bIns="44821"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765" b="0" i="0" u="none" strike="noStrike" kern="1200" cap="none" spc="0" normalizeH="0" baseline="0" noProof="0">
                  <a:ln>
                    <a:noFill/>
                  </a:ln>
                  <a:gradFill>
                    <a:gsLst>
                      <a:gs pos="78761">
                        <a:srgbClr val="2F2F2F"/>
                      </a:gs>
                      <a:gs pos="0">
                        <a:srgbClr val="2F2F2F"/>
                      </a:gs>
                    </a:gsLst>
                    <a:lin ang="5400000" scaled="0"/>
                  </a:gradFill>
                  <a:effectLst/>
                  <a:uLnTx/>
                  <a:uFillTx/>
                  <a:latin typeface="Segoe UI" panose="020B0502040204020203" pitchFamily="34" charset="0"/>
                  <a:ea typeface="+mn-ea"/>
                  <a:cs typeface="Segoe UI" panose="020B0502040204020203" pitchFamily="34" charset="0"/>
                </a:rPr>
                <a:t>99.9%</a:t>
              </a:r>
              <a:endParaRPr kumimoji="0" lang="en-US" altLang="en-US" sz="1765" b="0" i="0" u="none" strike="noStrike" kern="1200" cap="none" spc="0" normalizeH="0" baseline="0" noProof="0">
                <a:ln>
                  <a:noFill/>
                </a:ln>
                <a:gradFill>
                  <a:gsLst>
                    <a:gs pos="78761">
                      <a:srgbClr val="2F2F2F"/>
                    </a:gs>
                    <a:gs pos="0">
                      <a:srgbClr val="2F2F2F"/>
                    </a:gs>
                  </a:gsLst>
                  <a:lin ang="5400000" scaled="0"/>
                </a:gradFill>
                <a:effectLst/>
                <a:uLnTx/>
                <a:uFillTx/>
                <a:latin typeface="Segoe UI"/>
                <a:ea typeface="+mn-ea"/>
                <a:cs typeface="+mn-cs"/>
              </a:endParaRPr>
            </a:p>
          </p:txBody>
        </p:sp>
      </p:grpSp>
      <p:grpSp>
        <p:nvGrpSpPr>
          <p:cNvPr id="9" name="Group 8">
            <a:extLst>
              <a:ext uri="{FF2B5EF4-FFF2-40B4-BE49-F238E27FC236}">
                <a16:creationId xmlns:a16="http://schemas.microsoft.com/office/drawing/2014/main" id="{A2FA5BF8-42F7-4735-83C2-9752FEC28A3B}"/>
              </a:ext>
            </a:extLst>
          </p:cNvPr>
          <p:cNvGrpSpPr/>
          <p:nvPr/>
        </p:nvGrpSpPr>
        <p:grpSpPr>
          <a:xfrm>
            <a:off x="2603492" y="4773638"/>
            <a:ext cx="2768531" cy="808474"/>
            <a:chOff x="2806842" y="4739119"/>
            <a:chExt cx="2390527" cy="824686"/>
          </a:xfrm>
        </p:grpSpPr>
        <p:sp>
          <p:nvSpPr>
            <p:cNvPr id="31" name="Rectangle 30">
              <a:extLst>
                <a:ext uri="{FF2B5EF4-FFF2-40B4-BE49-F238E27FC236}">
                  <a16:creationId xmlns:a16="http://schemas.microsoft.com/office/drawing/2014/main" id="{AE93519E-5CAC-4E86-B857-A8DA0D05CD60}"/>
                </a:ext>
              </a:extLst>
            </p:cNvPr>
            <p:cNvSpPr/>
            <p:nvPr/>
          </p:nvSpPr>
          <p:spPr>
            <a:xfrm>
              <a:off x="2806842" y="4739119"/>
              <a:ext cx="1842617" cy="37124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gradFill>
                    <a:gsLst>
                      <a:gs pos="78761">
                        <a:srgbClr val="2F2F2F"/>
                      </a:gs>
                      <a:gs pos="0">
                        <a:srgbClr val="2F2F2F"/>
                      </a:gs>
                    </a:gsLst>
                    <a:lin ang="5400000" scaled="0"/>
                  </a:gradFill>
                  <a:effectLst/>
                  <a:uLnTx/>
                  <a:uFillTx/>
                  <a:latin typeface="Segoe UI Semibold" panose="020B0702040204020203" pitchFamily="34" charset="0"/>
                  <a:ea typeface="+mn-ea"/>
                  <a:cs typeface="Segoe UI Semibold" panose="020B0702040204020203" pitchFamily="34" charset="0"/>
                </a:rPr>
                <a:t>AVAILABILITY SETS</a:t>
              </a:r>
            </a:p>
          </p:txBody>
        </p:sp>
        <p:sp>
          <p:nvSpPr>
            <p:cNvPr id="35" name="Rectangle 34">
              <a:extLst>
                <a:ext uri="{FF2B5EF4-FFF2-40B4-BE49-F238E27FC236}">
                  <a16:creationId xmlns:a16="http://schemas.microsoft.com/office/drawing/2014/main" id="{2D1E9CB2-30C4-4538-8D43-0553AEA4C909}"/>
                </a:ext>
              </a:extLst>
            </p:cNvPr>
            <p:cNvSpPr/>
            <p:nvPr/>
          </p:nvSpPr>
          <p:spPr>
            <a:xfrm>
              <a:off x="2806842" y="4979030"/>
              <a:ext cx="2390527" cy="58477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a:ln>
                    <a:noFill/>
                  </a:ln>
                  <a:gradFill>
                    <a:gsLst>
                      <a:gs pos="78761">
                        <a:srgbClr val="2F2F2F"/>
                      </a:gs>
                      <a:gs pos="0">
                        <a:srgbClr val="2F2F2F"/>
                      </a:gs>
                    </a:gsLst>
                    <a:lin ang="5400000" scaled="0"/>
                  </a:gradFill>
                  <a:effectLst/>
                  <a:uLnTx/>
                  <a:uFillTx/>
                  <a:latin typeface="Segoe UI"/>
                  <a:ea typeface="+mn-ea"/>
                  <a:cs typeface="+mn-cs"/>
                </a:rPr>
                <a:t>Protection against failures within datacenters</a:t>
              </a:r>
            </a:p>
          </p:txBody>
        </p:sp>
      </p:grpSp>
      <p:grpSp>
        <p:nvGrpSpPr>
          <p:cNvPr id="10" name="Group 9">
            <a:extLst>
              <a:ext uri="{FF2B5EF4-FFF2-40B4-BE49-F238E27FC236}">
                <a16:creationId xmlns:a16="http://schemas.microsoft.com/office/drawing/2014/main" id="{CA7AE3EA-53EE-496D-9E83-250515C0D0DB}"/>
              </a:ext>
            </a:extLst>
          </p:cNvPr>
          <p:cNvGrpSpPr/>
          <p:nvPr/>
        </p:nvGrpSpPr>
        <p:grpSpPr>
          <a:xfrm>
            <a:off x="5372024" y="4773638"/>
            <a:ext cx="3001790" cy="808474"/>
            <a:chOff x="5630888" y="4739119"/>
            <a:chExt cx="2284328" cy="824686"/>
          </a:xfrm>
        </p:grpSpPr>
        <p:sp>
          <p:nvSpPr>
            <p:cNvPr id="32" name="Rectangle 31">
              <a:extLst>
                <a:ext uri="{FF2B5EF4-FFF2-40B4-BE49-F238E27FC236}">
                  <a16:creationId xmlns:a16="http://schemas.microsoft.com/office/drawing/2014/main" id="{F8241D1E-9776-46B4-AC53-517C71B117EC}"/>
                </a:ext>
              </a:extLst>
            </p:cNvPr>
            <p:cNvSpPr/>
            <p:nvPr/>
          </p:nvSpPr>
          <p:spPr>
            <a:xfrm>
              <a:off x="5630888" y="4739119"/>
              <a:ext cx="1797548" cy="37124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gradFill>
                    <a:gsLst>
                      <a:gs pos="78761">
                        <a:srgbClr val="2F2F2F"/>
                      </a:gs>
                      <a:gs pos="0">
                        <a:srgbClr val="2F2F2F"/>
                      </a:gs>
                    </a:gsLst>
                    <a:lin ang="5400000" scaled="0"/>
                  </a:gradFill>
                  <a:effectLst/>
                  <a:uLnTx/>
                  <a:uFillTx/>
                  <a:latin typeface="Segoe UI Semibold" panose="020B0702040204020203" pitchFamily="34" charset="0"/>
                  <a:ea typeface="+mn-ea"/>
                  <a:cs typeface="Segoe UI Semibold" panose="020B0702040204020203" pitchFamily="34" charset="0"/>
                </a:rPr>
                <a:t>AVAILABILITY ZONES</a:t>
              </a:r>
            </a:p>
          </p:txBody>
        </p:sp>
        <p:sp>
          <p:nvSpPr>
            <p:cNvPr id="36" name="Rectangle 35">
              <a:extLst>
                <a:ext uri="{FF2B5EF4-FFF2-40B4-BE49-F238E27FC236}">
                  <a16:creationId xmlns:a16="http://schemas.microsoft.com/office/drawing/2014/main" id="{A00FBC54-3159-488B-9805-067A9050681B}"/>
                </a:ext>
              </a:extLst>
            </p:cNvPr>
            <p:cNvSpPr/>
            <p:nvPr/>
          </p:nvSpPr>
          <p:spPr>
            <a:xfrm>
              <a:off x="5630888" y="4979030"/>
              <a:ext cx="2284328" cy="58477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a:ln>
                    <a:noFill/>
                  </a:ln>
                  <a:gradFill>
                    <a:gsLst>
                      <a:gs pos="78761">
                        <a:srgbClr val="2F2F2F"/>
                      </a:gs>
                      <a:gs pos="0">
                        <a:srgbClr val="2F2F2F"/>
                      </a:gs>
                    </a:gsLst>
                    <a:lin ang="5400000" scaled="0"/>
                  </a:gradFill>
                  <a:effectLst/>
                  <a:uLnTx/>
                  <a:uFillTx/>
                  <a:latin typeface="Segoe UI"/>
                  <a:ea typeface="+mn-ea"/>
                  <a:cs typeface="+mn-cs"/>
                </a:rPr>
                <a:t>Protection from entire datacenter failures</a:t>
              </a:r>
            </a:p>
          </p:txBody>
        </p:sp>
      </p:grpSp>
      <p:grpSp>
        <p:nvGrpSpPr>
          <p:cNvPr id="11" name="Group 10">
            <a:extLst>
              <a:ext uri="{FF2B5EF4-FFF2-40B4-BE49-F238E27FC236}">
                <a16:creationId xmlns:a16="http://schemas.microsoft.com/office/drawing/2014/main" id="{EBA960E1-FAB4-4A60-BAEE-F5A25B0153F7}"/>
              </a:ext>
            </a:extLst>
          </p:cNvPr>
          <p:cNvGrpSpPr/>
          <p:nvPr/>
        </p:nvGrpSpPr>
        <p:grpSpPr>
          <a:xfrm>
            <a:off x="8664212" y="4773638"/>
            <a:ext cx="2931402" cy="808474"/>
            <a:chOff x="8989092" y="4739119"/>
            <a:chExt cx="2284328" cy="824686"/>
          </a:xfrm>
        </p:grpSpPr>
        <p:sp>
          <p:nvSpPr>
            <p:cNvPr id="33" name="Rectangle 32">
              <a:extLst>
                <a:ext uri="{FF2B5EF4-FFF2-40B4-BE49-F238E27FC236}">
                  <a16:creationId xmlns:a16="http://schemas.microsoft.com/office/drawing/2014/main" id="{B28B47E3-5453-4268-9424-9C3B0EE80D8B}"/>
                </a:ext>
              </a:extLst>
            </p:cNvPr>
            <p:cNvSpPr/>
            <p:nvPr/>
          </p:nvSpPr>
          <p:spPr>
            <a:xfrm>
              <a:off x="8989092" y="4739119"/>
              <a:ext cx="1303472" cy="37124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gradFill>
                    <a:gsLst>
                      <a:gs pos="78761">
                        <a:srgbClr val="2F2F2F"/>
                      </a:gs>
                      <a:gs pos="0">
                        <a:srgbClr val="2F2F2F"/>
                      </a:gs>
                    </a:gsLst>
                    <a:lin ang="5400000" scaled="0"/>
                  </a:gradFill>
                  <a:effectLst/>
                  <a:uLnTx/>
                  <a:uFillTx/>
                  <a:latin typeface="Segoe UI Semibold" panose="020B0702040204020203" pitchFamily="34" charset="0"/>
                  <a:ea typeface="+mn-ea"/>
                  <a:cs typeface="Segoe UI Semibold" panose="020B0702040204020203" pitchFamily="34" charset="0"/>
                </a:rPr>
                <a:t>REGION PAIRS</a:t>
              </a:r>
            </a:p>
          </p:txBody>
        </p:sp>
        <p:sp>
          <p:nvSpPr>
            <p:cNvPr id="38" name="Rectangle 37">
              <a:extLst>
                <a:ext uri="{FF2B5EF4-FFF2-40B4-BE49-F238E27FC236}">
                  <a16:creationId xmlns:a16="http://schemas.microsoft.com/office/drawing/2014/main" id="{A1DBA6A0-68FB-4166-A508-C7B24FCE17EC}"/>
                </a:ext>
              </a:extLst>
            </p:cNvPr>
            <p:cNvSpPr/>
            <p:nvPr/>
          </p:nvSpPr>
          <p:spPr>
            <a:xfrm>
              <a:off x="8989092" y="4979030"/>
              <a:ext cx="2284328" cy="58477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a:ln>
                    <a:noFill/>
                  </a:ln>
                  <a:gradFill>
                    <a:gsLst>
                      <a:gs pos="78761">
                        <a:srgbClr val="2F2F2F"/>
                      </a:gs>
                      <a:gs pos="0">
                        <a:srgbClr val="2F2F2F"/>
                      </a:gs>
                    </a:gsLst>
                    <a:lin ang="5400000" scaled="0"/>
                  </a:gradFill>
                  <a:effectLst/>
                  <a:uLnTx/>
                  <a:uFillTx/>
                  <a:latin typeface="Segoe UI"/>
                  <a:ea typeface="+mn-ea"/>
                  <a:cs typeface="+mn-cs"/>
                </a:rPr>
                <a:t>Protection from disaster with</a:t>
              </a:r>
              <a:br>
                <a:rPr kumimoji="0" lang="en-US" sz="1568" b="0" i="0" u="none" strike="noStrike" kern="1200" cap="none" spc="0" normalizeH="0" baseline="0" noProof="0">
                  <a:ln>
                    <a:noFill/>
                  </a:ln>
                  <a:gradFill>
                    <a:gsLst>
                      <a:gs pos="78761">
                        <a:srgbClr val="2F2F2F"/>
                      </a:gs>
                      <a:gs pos="0">
                        <a:srgbClr val="2F2F2F"/>
                      </a:gs>
                    </a:gsLst>
                    <a:lin ang="5400000" scaled="0"/>
                  </a:gradFill>
                  <a:effectLst/>
                  <a:uLnTx/>
                  <a:uFillTx/>
                  <a:latin typeface="Segoe UI"/>
                  <a:ea typeface="+mn-ea"/>
                  <a:cs typeface="+mn-cs"/>
                </a:rPr>
              </a:br>
              <a:r>
                <a:rPr kumimoji="0" lang="en-US" sz="1568" b="0" i="0" u="none" strike="noStrike" kern="1200" cap="none" spc="0" normalizeH="0" baseline="0" noProof="0">
                  <a:ln>
                    <a:noFill/>
                  </a:ln>
                  <a:gradFill>
                    <a:gsLst>
                      <a:gs pos="78761">
                        <a:srgbClr val="2F2F2F"/>
                      </a:gs>
                      <a:gs pos="0">
                        <a:srgbClr val="2F2F2F"/>
                      </a:gs>
                    </a:gsLst>
                    <a:lin ang="5400000" scaled="0"/>
                  </a:gradFill>
                  <a:effectLst/>
                  <a:uLnTx/>
                  <a:uFillTx/>
                  <a:latin typeface="Segoe UI"/>
                  <a:ea typeface="+mn-ea"/>
                  <a:cs typeface="+mn-cs"/>
                </a:rPr>
                <a:t>Data Residency compliance</a:t>
              </a:r>
            </a:p>
          </p:txBody>
        </p:sp>
      </p:grpSp>
      <p:sp>
        <p:nvSpPr>
          <p:cNvPr id="63" name="Freeform: Shape 62">
            <a:extLst>
              <a:ext uri="{FF2B5EF4-FFF2-40B4-BE49-F238E27FC236}">
                <a16:creationId xmlns:a16="http://schemas.microsoft.com/office/drawing/2014/main" id="{B18BDE70-580F-4EAB-867D-3F3E6C5993AC}"/>
              </a:ext>
            </a:extLst>
          </p:cNvPr>
          <p:cNvSpPr/>
          <p:nvPr/>
        </p:nvSpPr>
        <p:spPr bwMode="auto">
          <a:xfrm>
            <a:off x="429434" y="2806341"/>
            <a:ext cx="2116431" cy="0"/>
          </a:xfrm>
          <a:custGeom>
            <a:avLst/>
            <a:gdLst>
              <a:gd name="connsiteX0" fmla="*/ 0 w 1296238"/>
              <a:gd name="connsiteY0" fmla="*/ 0 h 0"/>
              <a:gd name="connsiteX1" fmla="*/ 1296238 w 1296238"/>
              <a:gd name="connsiteY1" fmla="*/ 0 h 0"/>
            </a:gdLst>
            <a:ahLst/>
            <a:cxnLst>
              <a:cxn ang="0">
                <a:pos x="connsiteX0" y="connsiteY0"/>
              </a:cxn>
              <a:cxn ang="0">
                <a:pos x="connsiteX1" y="connsiteY1"/>
              </a:cxn>
            </a:cxnLst>
            <a:rect l="l" t="t" r="r" b="b"/>
            <a:pathLst>
              <a:path w="1296238">
                <a:moveTo>
                  <a:pt x="0" y="0"/>
                </a:moveTo>
                <a:lnTo>
                  <a:pt x="1296238" y="0"/>
                </a:lnTo>
              </a:path>
            </a:pathLst>
          </a:custGeom>
          <a:noFill/>
          <a:ln w="158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4" name="Freeform: Shape 63">
            <a:extLst>
              <a:ext uri="{FF2B5EF4-FFF2-40B4-BE49-F238E27FC236}">
                <a16:creationId xmlns:a16="http://schemas.microsoft.com/office/drawing/2014/main" id="{D109FD18-D374-4FCF-A27B-F81D4F41EB75}"/>
              </a:ext>
            </a:extLst>
          </p:cNvPr>
          <p:cNvSpPr/>
          <p:nvPr/>
        </p:nvSpPr>
        <p:spPr bwMode="auto">
          <a:xfrm>
            <a:off x="2668857" y="2806341"/>
            <a:ext cx="2645539" cy="0"/>
          </a:xfrm>
          <a:custGeom>
            <a:avLst/>
            <a:gdLst>
              <a:gd name="connsiteX0" fmla="*/ 0 w 1296238"/>
              <a:gd name="connsiteY0" fmla="*/ 0 h 0"/>
              <a:gd name="connsiteX1" fmla="*/ 1296238 w 1296238"/>
              <a:gd name="connsiteY1" fmla="*/ 0 h 0"/>
            </a:gdLst>
            <a:ahLst/>
            <a:cxnLst>
              <a:cxn ang="0">
                <a:pos x="connsiteX0" y="connsiteY0"/>
              </a:cxn>
              <a:cxn ang="0">
                <a:pos x="connsiteX1" y="connsiteY1"/>
              </a:cxn>
            </a:cxnLst>
            <a:rect l="l" t="t" r="r" b="b"/>
            <a:pathLst>
              <a:path w="1296238">
                <a:moveTo>
                  <a:pt x="0" y="0"/>
                </a:moveTo>
                <a:lnTo>
                  <a:pt x="1296238" y="0"/>
                </a:lnTo>
              </a:path>
            </a:pathLst>
          </a:custGeom>
          <a:noFill/>
          <a:ln w="158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5" name="Freeform: Shape 64">
            <a:extLst>
              <a:ext uri="{FF2B5EF4-FFF2-40B4-BE49-F238E27FC236}">
                <a16:creationId xmlns:a16="http://schemas.microsoft.com/office/drawing/2014/main" id="{E91A317A-8CC9-4667-82DD-F225E726BA9A}"/>
              </a:ext>
            </a:extLst>
          </p:cNvPr>
          <p:cNvSpPr/>
          <p:nvPr/>
        </p:nvSpPr>
        <p:spPr bwMode="auto">
          <a:xfrm>
            <a:off x="5437388" y="2806341"/>
            <a:ext cx="3169195" cy="0"/>
          </a:xfrm>
          <a:custGeom>
            <a:avLst/>
            <a:gdLst>
              <a:gd name="connsiteX0" fmla="*/ 0 w 1296238"/>
              <a:gd name="connsiteY0" fmla="*/ 0 h 0"/>
              <a:gd name="connsiteX1" fmla="*/ 1296238 w 1296238"/>
              <a:gd name="connsiteY1" fmla="*/ 0 h 0"/>
            </a:gdLst>
            <a:ahLst/>
            <a:cxnLst>
              <a:cxn ang="0">
                <a:pos x="connsiteX0" y="connsiteY0"/>
              </a:cxn>
              <a:cxn ang="0">
                <a:pos x="connsiteX1" y="connsiteY1"/>
              </a:cxn>
            </a:cxnLst>
            <a:rect l="l" t="t" r="r" b="b"/>
            <a:pathLst>
              <a:path w="1296238">
                <a:moveTo>
                  <a:pt x="0" y="0"/>
                </a:moveTo>
                <a:lnTo>
                  <a:pt x="1296238" y="0"/>
                </a:lnTo>
              </a:path>
            </a:pathLst>
          </a:custGeom>
          <a:noFill/>
          <a:ln w="158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6" name="Freeform: Shape 65">
            <a:extLst>
              <a:ext uri="{FF2B5EF4-FFF2-40B4-BE49-F238E27FC236}">
                <a16:creationId xmlns:a16="http://schemas.microsoft.com/office/drawing/2014/main" id="{52C7DA27-095C-42EC-B6F9-8C23D3C4306D}"/>
              </a:ext>
            </a:extLst>
          </p:cNvPr>
          <p:cNvSpPr/>
          <p:nvPr/>
        </p:nvSpPr>
        <p:spPr bwMode="auto">
          <a:xfrm>
            <a:off x="8729576" y="2806341"/>
            <a:ext cx="2910093" cy="0"/>
          </a:xfrm>
          <a:custGeom>
            <a:avLst/>
            <a:gdLst>
              <a:gd name="connsiteX0" fmla="*/ 0 w 1296238"/>
              <a:gd name="connsiteY0" fmla="*/ 0 h 0"/>
              <a:gd name="connsiteX1" fmla="*/ 1296238 w 1296238"/>
              <a:gd name="connsiteY1" fmla="*/ 0 h 0"/>
            </a:gdLst>
            <a:ahLst/>
            <a:cxnLst>
              <a:cxn ang="0">
                <a:pos x="connsiteX0" y="connsiteY0"/>
              </a:cxn>
              <a:cxn ang="0">
                <a:pos x="connsiteX1" y="connsiteY1"/>
              </a:cxn>
            </a:cxnLst>
            <a:rect l="l" t="t" r="r" b="b"/>
            <a:pathLst>
              <a:path w="1296238">
                <a:moveTo>
                  <a:pt x="0" y="0"/>
                </a:moveTo>
                <a:lnTo>
                  <a:pt x="1296238" y="0"/>
                </a:lnTo>
              </a:path>
            </a:pathLst>
          </a:custGeom>
          <a:noFill/>
          <a:ln w="158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5" name="Group 4">
            <a:extLst>
              <a:ext uri="{FF2B5EF4-FFF2-40B4-BE49-F238E27FC236}">
                <a16:creationId xmlns:a16="http://schemas.microsoft.com/office/drawing/2014/main" id="{E6D3F48B-B8D4-49F2-BC61-FFF7C5113783}"/>
              </a:ext>
            </a:extLst>
          </p:cNvPr>
          <p:cNvGrpSpPr/>
          <p:nvPr/>
        </p:nvGrpSpPr>
        <p:grpSpPr>
          <a:xfrm>
            <a:off x="2668857" y="2159292"/>
            <a:ext cx="988343" cy="603024"/>
            <a:chOff x="2806842" y="2107278"/>
            <a:chExt cx="1008161" cy="615116"/>
          </a:xfrm>
        </p:grpSpPr>
        <p:sp>
          <p:nvSpPr>
            <p:cNvPr id="67" name="Rectangle 362">
              <a:extLst>
                <a:ext uri="{FF2B5EF4-FFF2-40B4-BE49-F238E27FC236}">
                  <a16:creationId xmlns:a16="http://schemas.microsoft.com/office/drawing/2014/main" id="{EB9D7CCA-E5F5-416D-BAA0-AFE7B9E578EF}"/>
                </a:ext>
              </a:extLst>
            </p:cNvPr>
            <p:cNvSpPr>
              <a:spLocks noChangeArrowheads="1"/>
            </p:cNvSpPr>
            <p:nvPr/>
          </p:nvSpPr>
          <p:spPr bwMode="auto">
            <a:xfrm>
              <a:off x="2806842" y="2107278"/>
              <a:ext cx="100816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89642" tIns="44821" rIns="89642" bIns="44821"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765" b="0" i="0" u="none" strike="noStrike" kern="1200" cap="none" spc="0" normalizeH="0" baseline="0" noProof="0">
                  <a:ln>
                    <a:noFill/>
                  </a:ln>
                  <a:gradFill>
                    <a:gsLst>
                      <a:gs pos="78761">
                        <a:srgbClr val="2F2F2F"/>
                      </a:gs>
                      <a:gs pos="0">
                        <a:srgbClr val="2F2F2F"/>
                      </a:gs>
                    </a:gsLst>
                    <a:lin ang="5400000" scaled="0"/>
                  </a:gradFill>
                  <a:effectLst/>
                  <a:uLnTx/>
                  <a:uFillTx/>
                  <a:latin typeface="Segoe UI Semibold" panose="020B0702040204020203" pitchFamily="34" charset="0"/>
                  <a:ea typeface="+mn-ea"/>
                  <a:cs typeface="Segoe UI Semibold" panose="020B0702040204020203" pitchFamily="34" charset="0"/>
                </a:rPr>
                <a:t>VM SLA</a:t>
              </a:r>
            </a:p>
          </p:txBody>
        </p:sp>
        <p:sp>
          <p:nvSpPr>
            <p:cNvPr id="68" name="Rectangle 365">
              <a:extLst>
                <a:ext uri="{FF2B5EF4-FFF2-40B4-BE49-F238E27FC236}">
                  <a16:creationId xmlns:a16="http://schemas.microsoft.com/office/drawing/2014/main" id="{E3C06106-7365-4A6F-AB14-6721F6D03340}"/>
                </a:ext>
              </a:extLst>
            </p:cNvPr>
            <p:cNvSpPr>
              <a:spLocks noChangeArrowheads="1"/>
            </p:cNvSpPr>
            <p:nvPr/>
          </p:nvSpPr>
          <p:spPr bwMode="auto">
            <a:xfrm>
              <a:off x="2806842" y="2353062"/>
              <a:ext cx="98616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89642" tIns="44821" rIns="89642" bIns="44821"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765" b="0" i="0" u="none" strike="noStrike" kern="1200" cap="none" spc="0" normalizeH="0" baseline="0" noProof="0">
                  <a:ln>
                    <a:noFill/>
                  </a:ln>
                  <a:gradFill>
                    <a:gsLst>
                      <a:gs pos="78761">
                        <a:srgbClr val="2F2F2F"/>
                      </a:gs>
                      <a:gs pos="0">
                        <a:srgbClr val="2F2F2F"/>
                      </a:gs>
                    </a:gsLst>
                    <a:lin ang="5400000" scaled="0"/>
                  </a:gradFill>
                  <a:effectLst/>
                  <a:uLnTx/>
                  <a:uFillTx/>
                  <a:latin typeface="Segoe UI" panose="020B0502040204020203" pitchFamily="34" charset="0"/>
                  <a:ea typeface="+mn-ea"/>
                  <a:cs typeface="Segoe UI" panose="020B0502040204020203" pitchFamily="34" charset="0"/>
                </a:rPr>
                <a:t>99.95% </a:t>
              </a:r>
              <a:endParaRPr kumimoji="0" lang="en-US" altLang="en-US" sz="1765" b="0" i="0" u="none" strike="noStrike" kern="1200" cap="none" spc="0" normalizeH="0" baseline="0" noProof="0">
                <a:ln>
                  <a:noFill/>
                </a:ln>
                <a:gradFill>
                  <a:gsLst>
                    <a:gs pos="78761">
                      <a:srgbClr val="2F2F2F"/>
                    </a:gs>
                    <a:gs pos="0">
                      <a:srgbClr val="2F2F2F"/>
                    </a:gs>
                  </a:gsLst>
                  <a:lin ang="5400000" scaled="0"/>
                </a:gradFill>
                <a:effectLst/>
                <a:uLnTx/>
                <a:uFillTx/>
                <a:latin typeface="Segoe UI"/>
                <a:ea typeface="+mn-ea"/>
                <a:cs typeface="+mn-cs"/>
              </a:endParaRPr>
            </a:p>
          </p:txBody>
        </p:sp>
      </p:grpSp>
      <p:grpSp>
        <p:nvGrpSpPr>
          <p:cNvPr id="6" name="Group 5">
            <a:extLst>
              <a:ext uri="{FF2B5EF4-FFF2-40B4-BE49-F238E27FC236}">
                <a16:creationId xmlns:a16="http://schemas.microsoft.com/office/drawing/2014/main" id="{33C4FBB1-CB83-4D74-B18A-E863348C7A8F}"/>
              </a:ext>
            </a:extLst>
          </p:cNvPr>
          <p:cNvGrpSpPr/>
          <p:nvPr/>
        </p:nvGrpSpPr>
        <p:grpSpPr>
          <a:xfrm>
            <a:off x="5437388" y="2155120"/>
            <a:ext cx="988343" cy="607196"/>
            <a:chOff x="5630888" y="2103022"/>
            <a:chExt cx="1008161" cy="619372"/>
          </a:xfrm>
        </p:grpSpPr>
        <p:sp>
          <p:nvSpPr>
            <p:cNvPr id="69" name="Rectangle 362">
              <a:extLst>
                <a:ext uri="{FF2B5EF4-FFF2-40B4-BE49-F238E27FC236}">
                  <a16:creationId xmlns:a16="http://schemas.microsoft.com/office/drawing/2014/main" id="{FB272A3B-699B-4771-A084-81A20AE6B384}"/>
                </a:ext>
              </a:extLst>
            </p:cNvPr>
            <p:cNvSpPr>
              <a:spLocks noChangeArrowheads="1"/>
            </p:cNvSpPr>
            <p:nvPr/>
          </p:nvSpPr>
          <p:spPr bwMode="auto">
            <a:xfrm>
              <a:off x="5630888" y="2103022"/>
              <a:ext cx="100816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89642" tIns="44821" rIns="89642" bIns="44821"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765" b="0" i="0" u="none" strike="noStrike" kern="1200" cap="none" spc="0" normalizeH="0" baseline="0" noProof="0">
                  <a:ln>
                    <a:noFill/>
                  </a:ln>
                  <a:gradFill>
                    <a:gsLst>
                      <a:gs pos="78761">
                        <a:srgbClr val="2F2F2F"/>
                      </a:gs>
                      <a:gs pos="0">
                        <a:srgbClr val="2F2F2F"/>
                      </a:gs>
                    </a:gsLst>
                    <a:lin ang="5400000" scaled="0"/>
                  </a:gradFill>
                  <a:effectLst/>
                  <a:uLnTx/>
                  <a:uFillTx/>
                  <a:latin typeface="Segoe UI Semibold" panose="020B0702040204020203" pitchFamily="34" charset="0"/>
                  <a:ea typeface="+mn-ea"/>
                  <a:cs typeface="Segoe UI Semibold" panose="020B0702040204020203" pitchFamily="34" charset="0"/>
                </a:rPr>
                <a:t>VM SLA</a:t>
              </a:r>
            </a:p>
          </p:txBody>
        </p:sp>
        <p:sp>
          <p:nvSpPr>
            <p:cNvPr id="70" name="Rectangle 365">
              <a:extLst>
                <a:ext uri="{FF2B5EF4-FFF2-40B4-BE49-F238E27FC236}">
                  <a16:creationId xmlns:a16="http://schemas.microsoft.com/office/drawing/2014/main" id="{AE756659-5BFA-4811-A9BD-772602605AC8}"/>
                </a:ext>
              </a:extLst>
            </p:cNvPr>
            <p:cNvSpPr>
              <a:spLocks noChangeArrowheads="1"/>
            </p:cNvSpPr>
            <p:nvPr/>
          </p:nvSpPr>
          <p:spPr bwMode="auto">
            <a:xfrm>
              <a:off x="5630888" y="2353062"/>
              <a:ext cx="98616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89642" tIns="44821" rIns="89642" bIns="44821"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765" b="0" i="0" u="none" strike="noStrike" kern="1200" cap="none" spc="0" normalizeH="0" baseline="0" noProof="0">
                  <a:ln>
                    <a:noFill/>
                  </a:ln>
                  <a:gradFill>
                    <a:gsLst>
                      <a:gs pos="78761">
                        <a:srgbClr val="2F2F2F"/>
                      </a:gs>
                      <a:gs pos="0">
                        <a:srgbClr val="2F2F2F"/>
                      </a:gs>
                    </a:gsLst>
                    <a:lin ang="5400000" scaled="0"/>
                  </a:gradFill>
                  <a:effectLst/>
                  <a:uLnTx/>
                  <a:uFillTx/>
                  <a:latin typeface="Segoe UI" panose="020B0502040204020203" pitchFamily="34" charset="0"/>
                  <a:ea typeface="+mn-ea"/>
                  <a:cs typeface="Segoe UI" panose="020B0502040204020203" pitchFamily="34" charset="0"/>
                </a:rPr>
                <a:t>99.99% </a:t>
              </a:r>
              <a:endParaRPr kumimoji="0" lang="en-US" altLang="en-US" sz="1765" b="0" i="0" u="none" strike="noStrike" kern="1200" cap="none" spc="0" normalizeH="0" baseline="0" noProof="0">
                <a:ln>
                  <a:noFill/>
                </a:ln>
                <a:gradFill>
                  <a:gsLst>
                    <a:gs pos="78761">
                      <a:srgbClr val="2F2F2F"/>
                    </a:gs>
                    <a:gs pos="0">
                      <a:srgbClr val="2F2F2F"/>
                    </a:gs>
                  </a:gsLst>
                  <a:lin ang="5400000" scaled="0"/>
                </a:gradFill>
                <a:effectLst/>
                <a:uLnTx/>
                <a:uFillTx/>
                <a:latin typeface="Segoe UI"/>
                <a:ea typeface="+mn-ea"/>
                <a:cs typeface="+mn-cs"/>
              </a:endParaRPr>
            </a:p>
          </p:txBody>
        </p:sp>
      </p:grpSp>
      <p:sp>
        <p:nvSpPr>
          <p:cNvPr id="72" name="Rectangle 365">
            <a:extLst>
              <a:ext uri="{FF2B5EF4-FFF2-40B4-BE49-F238E27FC236}">
                <a16:creationId xmlns:a16="http://schemas.microsoft.com/office/drawing/2014/main" id="{DDE028D8-2C1A-4722-A489-1153DBA144DF}"/>
              </a:ext>
            </a:extLst>
          </p:cNvPr>
          <p:cNvSpPr>
            <a:spLocks noChangeArrowheads="1"/>
          </p:cNvSpPr>
          <p:nvPr/>
        </p:nvSpPr>
        <p:spPr bwMode="auto">
          <a:xfrm>
            <a:off x="8726053" y="2161158"/>
            <a:ext cx="1130217" cy="633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89642" tIns="44821" rIns="89642" bIns="44821"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765" b="0" i="0" u="none" strike="noStrike" kern="1200" cap="none" spc="0" normalizeH="0" baseline="0" noProof="0">
                <a:ln>
                  <a:noFill/>
                </a:ln>
                <a:gradFill>
                  <a:gsLst>
                    <a:gs pos="78761">
                      <a:srgbClr val="2F2F2F"/>
                    </a:gs>
                    <a:gs pos="0">
                      <a:srgbClr val="2F2F2F"/>
                    </a:gs>
                  </a:gsLst>
                  <a:lin ang="5400000" scaled="0"/>
                </a:gradFill>
                <a:effectLst/>
                <a:uLnTx/>
                <a:uFillTx/>
                <a:latin typeface="Segoe UI Semibold" panose="020B0702040204020203" pitchFamily="34" charset="0"/>
                <a:ea typeface="+mn-ea"/>
                <a:cs typeface="Segoe UI Semibold" panose="020B0702040204020203" pitchFamily="34" charset="0"/>
              </a:rPr>
              <a:t>REGIONS</a:t>
            </a:r>
            <a:br>
              <a:rPr kumimoji="0" lang="en-US" altLang="en-US" sz="1765" b="0" i="0" u="none" strike="noStrike" kern="1200" cap="none" spc="0" normalizeH="0" baseline="0" noProof="0">
                <a:ln>
                  <a:noFill/>
                </a:ln>
                <a:gradFill>
                  <a:gsLst>
                    <a:gs pos="78761">
                      <a:srgbClr val="2F2F2F"/>
                    </a:gs>
                    <a:gs pos="0">
                      <a:srgbClr val="2F2F2F"/>
                    </a:gs>
                  </a:gsLst>
                  <a:lin ang="5400000" scaled="0"/>
                </a:gradFill>
                <a:effectLst/>
                <a:uLnTx/>
                <a:uFillTx/>
                <a:latin typeface="Segoe UI Semibold" panose="020B0702040204020203" pitchFamily="34" charset="0"/>
                <a:ea typeface="+mn-ea"/>
                <a:cs typeface="Segoe UI Semibold" panose="020B0702040204020203" pitchFamily="34" charset="0"/>
              </a:rPr>
            </a:br>
            <a:r>
              <a:rPr kumimoji="0" lang="en-US" altLang="en-US" sz="1765" b="0" i="0" u="none" strike="noStrike" kern="1200" cap="none" spc="0" normalizeH="0" baseline="0" noProof="0">
                <a:ln>
                  <a:noFill/>
                </a:ln>
                <a:gradFill>
                  <a:gsLst>
                    <a:gs pos="78761">
                      <a:srgbClr val="2F2F2F"/>
                    </a:gs>
                    <a:gs pos="0">
                      <a:srgbClr val="2F2F2F"/>
                    </a:gs>
                  </a:gsLst>
                  <a:lin ang="5400000" scaled="0"/>
                </a:gradFill>
                <a:effectLst/>
                <a:uLnTx/>
                <a:uFillTx/>
                <a:latin typeface="Segoe UI" panose="020B0502040204020203" pitchFamily="34" charset="0"/>
                <a:ea typeface="+mn-ea"/>
                <a:cs typeface="Segoe UI" panose="020B0502040204020203" pitchFamily="34" charset="0"/>
              </a:rPr>
              <a:t>65</a:t>
            </a:r>
          </a:p>
        </p:txBody>
      </p:sp>
      <p:sp>
        <p:nvSpPr>
          <p:cNvPr id="73" name="PC1_E977">
            <a:extLst>
              <a:ext uri="{FF2B5EF4-FFF2-40B4-BE49-F238E27FC236}">
                <a16:creationId xmlns:a16="http://schemas.microsoft.com/office/drawing/2014/main" id="{CA53C8D6-6924-487D-8B12-6F4017ED255B}"/>
              </a:ext>
            </a:extLst>
          </p:cNvPr>
          <p:cNvSpPr>
            <a:spLocks noChangeAspect="1" noEditPoints="1"/>
          </p:cNvSpPr>
          <p:nvPr/>
        </p:nvSpPr>
        <p:spPr bwMode="auto">
          <a:xfrm>
            <a:off x="1187853" y="3490667"/>
            <a:ext cx="599595" cy="479866"/>
          </a:xfrm>
          <a:custGeom>
            <a:avLst/>
            <a:gdLst>
              <a:gd name="T0" fmla="*/ 1697 w 5093"/>
              <a:gd name="T1" fmla="*/ 1359 h 4076"/>
              <a:gd name="T2" fmla="*/ 5093 w 5093"/>
              <a:gd name="T3" fmla="*/ 1359 h 4076"/>
              <a:gd name="T4" fmla="*/ 5093 w 5093"/>
              <a:gd name="T5" fmla="*/ 3398 h 4076"/>
              <a:gd name="T6" fmla="*/ 1697 w 5093"/>
              <a:gd name="T7" fmla="*/ 3398 h 4076"/>
              <a:gd name="T8" fmla="*/ 1697 w 5093"/>
              <a:gd name="T9" fmla="*/ 1359 h 4076"/>
              <a:gd name="T10" fmla="*/ 3396 w 5093"/>
              <a:gd name="T11" fmla="*/ 3398 h 4076"/>
              <a:gd name="T12" fmla="*/ 3396 w 5093"/>
              <a:gd name="T13" fmla="*/ 4076 h 4076"/>
              <a:gd name="T14" fmla="*/ 2547 w 5093"/>
              <a:gd name="T15" fmla="*/ 4076 h 4076"/>
              <a:gd name="T16" fmla="*/ 4244 w 5093"/>
              <a:gd name="T17" fmla="*/ 4076 h 4076"/>
              <a:gd name="T18" fmla="*/ 510 w 5093"/>
              <a:gd name="T19" fmla="*/ 680 h 4076"/>
              <a:gd name="T20" fmla="*/ 1528 w 5093"/>
              <a:gd name="T21" fmla="*/ 680 h 4076"/>
              <a:gd name="T22" fmla="*/ 510 w 5093"/>
              <a:gd name="T23" fmla="*/ 3398 h 4076"/>
              <a:gd name="T24" fmla="*/ 1697 w 5093"/>
              <a:gd name="T25" fmla="*/ 3398 h 4076"/>
              <a:gd name="T26" fmla="*/ 510 w 5093"/>
              <a:gd name="T27" fmla="*/ 2718 h 4076"/>
              <a:gd name="T28" fmla="*/ 1705 w 5093"/>
              <a:gd name="T29" fmla="*/ 2718 h 4076"/>
              <a:gd name="T30" fmla="*/ 2038 w 5093"/>
              <a:gd name="T31" fmla="*/ 1359 h 4076"/>
              <a:gd name="T32" fmla="*/ 2038 w 5093"/>
              <a:gd name="T33" fmla="*/ 0 h 4076"/>
              <a:gd name="T34" fmla="*/ 0 w 5093"/>
              <a:gd name="T35" fmla="*/ 0 h 4076"/>
              <a:gd name="T36" fmla="*/ 0 w 5093"/>
              <a:gd name="T37" fmla="*/ 4076 h 4076"/>
              <a:gd name="T38" fmla="*/ 2038 w 5093"/>
              <a:gd name="T39" fmla="*/ 4076 h 4076"/>
              <a:gd name="T40" fmla="*/ 2038 w 5093"/>
              <a:gd name="T41" fmla="*/ 3398 h 4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93" h="4076">
                <a:moveTo>
                  <a:pt x="1697" y="1359"/>
                </a:moveTo>
                <a:lnTo>
                  <a:pt x="5093" y="1359"/>
                </a:lnTo>
                <a:lnTo>
                  <a:pt x="5093" y="3398"/>
                </a:lnTo>
                <a:lnTo>
                  <a:pt x="1697" y="3398"/>
                </a:lnTo>
                <a:lnTo>
                  <a:pt x="1697" y="1359"/>
                </a:lnTo>
                <a:moveTo>
                  <a:pt x="3396" y="3398"/>
                </a:moveTo>
                <a:lnTo>
                  <a:pt x="3396" y="4076"/>
                </a:lnTo>
                <a:moveTo>
                  <a:pt x="2547" y="4076"/>
                </a:moveTo>
                <a:lnTo>
                  <a:pt x="4244" y="4076"/>
                </a:lnTo>
                <a:moveTo>
                  <a:pt x="510" y="680"/>
                </a:moveTo>
                <a:lnTo>
                  <a:pt x="1528" y="680"/>
                </a:lnTo>
                <a:moveTo>
                  <a:pt x="510" y="3398"/>
                </a:moveTo>
                <a:lnTo>
                  <a:pt x="1697" y="3398"/>
                </a:lnTo>
                <a:moveTo>
                  <a:pt x="510" y="2718"/>
                </a:moveTo>
                <a:lnTo>
                  <a:pt x="1705" y="2718"/>
                </a:lnTo>
                <a:moveTo>
                  <a:pt x="2038" y="1359"/>
                </a:moveTo>
                <a:lnTo>
                  <a:pt x="2038" y="0"/>
                </a:lnTo>
                <a:lnTo>
                  <a:pt x="0" y="0"/>
                </a:lnTo>
                <a:lnTo>
                  <a:pt x="0" y="4076"/>
                </a:lnTo>
                <a:lnTo>
                  <a:pt x="2038" y="4076"/>
                </a:lnTo>
                <a:lnTo>
                  <a:pt x="2038" y="3398"/>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84" name="Group 83">
            <a:extLst>
              <a:ext uri="{FF2B5EF4-FFF2-40B4-BE49-F238E27FC236}">
                <a16:creationId xmlns:a16="http://schemas.microsoft.com/office/drawing/2014/main" id="{2A4E6E2D-2EAE-4A15-88D7-CB8AA5476496}"/>
              </a:ext>
            </a:extLst>
          </p:cNvPr>
          <p:cNvGrpSpPr/>
          <p:nvPr/>
        </p:nvGrpSpPr>
        <p:grpSpPr>
          <a:xfrm>
            <a:off x="3308287" y="3334041"/>
            <a:ext cx="1372275" cy="793118"/>
            <a:chOff x="3459095" y="2961602"/>
            <a:chExt cx="1399792" cy="809022"/>
          </a:xfrm>
        </p:grpSpPr>
        <p:sp>
          <p:nvSpPr>
            <p:cNvPr id="76" name="monitor">
              <a:extLst>
                <a:ext uri="{FF2B5EF4-FFF2-40B4-BE49-F238E27FC236}">
                  <a16:creationId xmlns:a16="http://schemas.microsoft.com/office/drawing/2014/main" id="{8ACDE5C5-D9BD-4900-BC23-9C11FD3A1ACB}"/>
                </a:ext>
              </a:extLst>
            </p:cNvPr>
            <p:cNvSpPr>
              <a:spLocks noChangeAspect="1" noEditPoints="1"/>
            </p:cNvSpPr>
            <p:nvPr/>
          </p:nvSpPr>
          <p:spPr bwMode="auto">
            <a:xfrm>
              <a:off x="3587199" y="3031850"/>
              <a:ext cx="457200" cy="350395"/>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7" name="monitor">
              <a:extLst>
                <a:ext uri="{FF2B5EF4-FFF2-40B4-BE49-F238E27FC236}">
                  <a16:creationId xmlns:a16="http://schemas.microsoft.com/office/drawing/2014/main" id="{6BFE5E39-9E92-4515-8053-C717F25794AB}"/>
                </a:ext>
              </a:extLst>
            </p:cNvPr>
            <p:cNvSpPr>
              <a:spLocks noChangeAspect="1" noEditPoints="1"/>
            </p:cNvSpPr>
            <p:nvPr/>
          </p:nvSpPr>
          <p:spPr bwMode="auto">
            <a:xfrm>
              <a:off x="4267873" y="3031850"/>
              <a:ext cx="457200" cy="350395"/>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9" name="Rectangle 78">
              <a:extLst>
                <a:ext uri="{FF2B5EF4-FFF2-40B4-BE49-F238E27FC236}">
                  <a16:creationId xmlns:a16="http://schemas.microsoft.com/office/drawing/2014/main" id="{44E3CCC8-95EA-40AE-B1EB-071187DCDEFF}"/>
                </a:ext>
              </a:extLst>
            </p:cNvPr>
            <p:cNvSpPr/>
            <p:nvPr/>
          </p:nvSpPr>
          <p:spPr bwMode="auto">
            <a:xfrm>
              <a:off x="3475778" y="2961602"/>
              <a:ext cx="1353672" cy="473134"/>
            </a:xfrm>
            <a:prstGeom prst="rect">
              <a:avLst/>
            </a:prstGeom>
            <a:noFill/>
            <a:ln w="15875">
              <a:solidFill>
                <a:schemeClr val="bg2">
                  <a:lumMod val="50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38"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80" name="monitor">
              <a:extLst>
                <a:ext uri="{FF2B5EF4-FFF2-40B4-BE49-F238E27FC236}">
                  <a16:creationId xmlns:a16="http://schemas.microsoft.com/office/drawing/2014/main" id="{85884749-C830-4D4F-B190-11F8659557F1}"/>
                </a:ext>
              </a:extLst>
            </p:cNvPr>
            <p:cNvSpPr>
              <a:spLocks noChangeAspect="1" noEditPoints="1"/>
            </p:cNvSpPr>
            <p:nvPr/>
          </p:nvSpPr>
          <p:spPr bwMode="auto">
            <a:xfrm>
              <a:off x="3459095" y="3564262"/>
              <a:ext cx="269264" cy="206362"/>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1" name="monitor">
              <a:extLst>
                <a:ext uri="{FF2B5EF4-FFF2-40B4-BE49-F238E27FC236}">
                  <a16:creationId xmlns:a16="http://schemas.microsoft.com/office/drawing/2014/main" id="{34931339-6B1A-4FE4-AE1D-CB3D3C510103}"/>
                </a:ext>
              </a:extLst>
            </p:cNvPr>
            <p:cNvSpPr>
              <a:spLocks noChangeAspect="1" noEditPoints="1"/>
            </p:cNvSpPr>
            <p:nvPr/>
          </p:nvSpPr>
          <p:spPr bwMode="auto">
            <a:xfrm>
              <a:off x="3835938" y="3564262"/>
              <a:ext cx="269264" cy="206362"/>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2" name="monitor">
              <a:extLst>
                <a:ext uri="{FF2B5EF4-FFF2-40B4-BE49-F238E27FC236}">
                  <a16:creationId xmlns:a16="http://schemas.microsoft.com/office/drawing/2014/main" id="{91A36490-38B7-4C34-8D89-C04E91EFB087}"/>
                </a:ext>
              </a:extLst>
            </p:cNvPr>
            <p:cNvSpPr>
              <a:spLocks noChangeAspect="1" noEditPoints="1"/>
            </p:cNvSpPr>
            <p:nvPr/>
          </p:nvSpPr>
          <p:spPr bwMode="auto">
            <a:xfrm>
              <a:off x="4212781" y="3564262"/>
              <a:ext cx="269264" cy="206362"/>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3" name="monitor">
              <a:extLst>
                <a:ext uri="{FF2B5EF4-FFF2-40B4-BE49-F238E27FC236}">
                  <a16:creationId xmlns:a16="http://schemas.microsoft.com/office/drawing/2014/main" id="{555E0BD7-5A39-4C9E-8B81-85C9771CE3C7}"/>
                </a:ext>
              </a:extLst>
            </p:cNvPr>
            <p:cNvSpPr>
              <a:spLocks noChangeAspect="1" noEditPoints="1"/>
            </p:cNvSpPr>
            <p:nvPr/>
          </p:nvSpPr>
          <p:spPr bwMode="auto">
            <a:xfrm>
              <a:off x="4589623" y="3564262"/>
              <a:ext cx="269264" cy="206362"/>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88" name="Group 87">
            <a:extLst>
              <a:ext uri="{FF2B5EF4-FFF2-40B4-BE49-F238E27FC236}">
                <a16:creationId xmlns:a16="http://schemas.microsoft.com/office/drawing/2014/main" id="{D7FABECC-41F8-45D5-AC0B-CEE3DF09EBBC}"/>
              </a:ext>
            </a:extLst>
          </p:cNvPr>
          <p:cNvGrpSpPr/>
          <p:nvPr/>
        </p:nvGrpSpPr>
        <p:grpSpPr>
          <a:xfrm>
            <a:off x="6460308" y="3203714"/>
            <a:ext cx="1123357" cy="1053772"/>
            <a:chOff x="6265202" y="2921103"/>
            <a:chExt cx="1145883" cy="1074902"/>
          </a:xfrm>
        </p:grpSpPr>
        <p:sp>
          <p:nvSpPr>
            <p:cNvPr id="85" name="server">
              <a:extLst>
                <a:ext uri="{FF2B5EF4-FFF2-40B4-BE49-F238E27FC236}">
                  <a16:creationId xmlns:a16="http://schemas.microsoft.com/office/drawing/2014/main" id="{70E59AE1-0673-46C0-B5FD-11993B5AA277}"/>
                </a:ext>
              </a:extLst>
            </p:cNvPr>
            <p:cNvSpPr>
              <a:spLocks noChangeAspect="1" noEditPoints="1"/>
            </p:cNvSpPr>
            <p:nvPr/>
          </p:nvSpPr>
          <p:spPr bwMode="auto">
            <a:xfrm>
              <a:off x="6265202" y="2921103"/>
              <a:ext cx="264533" cy="502447"/>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86" name="server">
              <a:extLst>
                <a:ext uri="{FF2B5EF4-FFF2-40B4-BE49-F238E27FC236}">
                  <a16:creationId xmlns:a16="http://schemas.microsoft.com/office/drawing/2014/main" id="{C020C5A8-AECB-47DF-B012-A70852B32C37}"/>
                </a:ext>
              </a:extLst>
            </p:cNvPr>
            <p:cNvSpPr>
              <a:spLocks noChangeAspect="1" noEditPoints="1"/>
            </p:cNvSpPr>
            <p:nvPr/>
          </p:nvSpPr>
          <p:spPr bwMode="auto">
            <a:xfrm>
              <a:off x="7146552" y="2921103"/>
              <a:ext cx="264533" cy="502447"/>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87" name="server">
              <a:extLst>
                <a:ext uri="{FF2B5EF4-FFF2-40B4-BE49-F238E27FC236}">
                  <a16:creationId xmlns:a16="http://schemas.microsoft.com/office/drawing/2014/main" id="{86DCDF78-CBC1-4643-A546-4FA1ECCC352E}"/>
                </a:ext>
              </a:extLst>
            </p:cNvPr>
            <p:cNvSpPr>
              <a:spLocks noChangeAspect="1" noEditPoints="1"/>
            </p:cNvSpPr>
            <p:nvPr/>
          </p:nvSpPr>
          <p:spPr bwMode="auto">
            <a:xfrm>
              <a:off x="6705877" y="3493558"/>
              <a:ext cx="264533" cy="502447"/>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89" name="Freeform: Shape 88">
            <a:extLst>
              <a:ext uri="{FF2B5EF4-FFF2-40B4-BE49-F238E27FC236}">
                <a16:creationId xmlns:a16="http://schemas.microsoft.com/office/drawing/2014/main" id="{11D75E76-A537-4A18-9B66-D3EEFF3A92D5}"/>
              </a:ext>
            </a:extLst>
          </p:cNvPr>
          <p:cNvSpPr/>
          <p:nvPr/>
        </p:nvSpPr>
        <p:spPr bwMode="auto">
          <a:xfrm>
            <a:off x="6810089" y="3441174"/>
            <a:ext cx="452563" cy="0"/>
          </a:xfrm>
          <a:custGeom>
            <a:avLst/>
            <a:gdLst>
              <a:gd name="connsiteX0" fmla="*/ 0 w 461638"/>
              <a:gd name="connsiteY0" fmla="*/ 0 h 0"/>
              <a:gd name="connsiteX1" fmla="*/ 461638 w 461638"/>
              <a:gd name="connsiteY1" fmla="*/ 0 h 0"/>
            </a:gdLst>
            <a:ahLst/>
            <a:cxnLst>
              <a:cxn ang="0">
                <a:pos x="connsiteX0" y="connsiteY0"/>
              </a:cxn>
              <a:cxn ang="0">
                <a:pos x="connsiteX1" y="connsiteY1"/>
              </a:cxn>
            </a:cxnLst>
            <a:rect l="l" t="t" r="r" b="b"/>
            <a:pathLst>
              <a:path w="461638">
                <a:moveTo>
                  <a:pt x="0" y="0"/>
                </a:moveTo>
                <a:lnTo>
                  <a:pt x="461638" y="0"/>
                </a:lnTo>
              </a:path>
            </a:pathLst>
          </a:custGeom>
          <a:noFill/>
          <a:ln w="19050">
            <a:solidFill>
              <a:schemeClr val="bg1">
                <a:lumMod val="65000"/>
              </a:schemeClr>
            </a:solidFill>
            <a:headEnd type="arrow" w="lg" len="sm"/>
            <a:tailEnd type="arrow" w="lg" len="sm"/>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0" name="Freeform: Shape 89">
            <a:extLst>
              <a:ext uri="{FF2B5EF4-FFF2-40B4-BE49-F238E27FC236}">
                <a16:creationId xmlns:a16="http://schemas.microsoft.com/office/drawing/2014/main" id="{342CDFF3-1BAB-49A1-8CA0-A00453DAEE15}"/>
              </a:ext>
            </a:extLst>
          </p:cNvPr>
          <p:cNvSpPr/>
          <p:nvPr/>
        </p:nvSpPr>
        <p:spPr bwMode="auto">
          <a:xfrm rot="2700000">
            <a:off x="6413214" y="3949124"/>
            <a:ext cx="452563" cy="0"/>
          </a:xfrm>
          <a:custGeom>
            <a:avLst/>
            <a:gdLst>
              <a:gd name="connsiteX0" fmla="*/ 0 w 461638"/>
              <a:gd name="connsiteY0" fmla="*/ 0 h 0"/>
              <a:gd name="connsiteX1" fmla="*/ 461638 w 461638"/>
              <a:gd name="connsiteY1" fmla="*/ 0 h 0"/>
            </a:gdLst>
            <a:ahLst/>
            <a:cxnLst>
              <a:cxn ang="0">
                <a:pos x="connsiteX0" y="connsiteY0"/>
              </a:cxn>
              <a:cxn ang="0">
                <a:pos x="connsiteX1" y="connsiteY1"/>
              </a:cxn>
            </a:cxnLst>
            <a:rect l="l" t="t" r="r" b="b"/>
            <a:pathLst>
              <a:path w="461638">
                <a:moveTo>
                  <a:pt x="0" y="0"/>
                </a:moveTo>
                <a:lnTo>
                  <a:pt x="461638" y="0"/>
                </a:lnTo>
              </a:path>
            </a:pathLst>
          </a:custGeom>
          <a:noFill/>
          <a:ln w="19050">
            <a:solidFill>
              <a:schemeClr val="bg1">
                <a:lumMod val="65000"/>
              </a:schemeClr>
            </a:solidFill>
            <a:headEnd type="arrow" w="lg" len="sm"/>
            <a:tailEnd type="arrow" w="lg" len="sm"/>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1" name="Freeform: Shape 90">
            <a:extLst>
              <a:ext uri="{FF2B5EF4-FFF2-40B4-BE49-F238E27FC236}">
                <a16:creationId xmlns:a16="http://schemas.microsoft.com/office/drawing/2014/main" id="{6AFE5A52-DE23-43ED-8778-7EF477993EDB}"/>
              </a:ext>
            </a:extLst>
          </p:cNvPr>
          <p:cNvSpPr/>
          <p:nvPr/>
        </p:nvSpPr>
        <p:spPr bwMode="auto">
          <a:xfrm rot="18900000" flipH="1">
            <a:off x="7168752" y="3943239"/>
            <a:ext cx="452563" cy="0"/>
          </a:xfrm>
          <a:custGeom>
            <a:avLst/>
            <a:gdLst>
              <a:gd name="connsiteX0" fmla="*/ 0 w 461638"/>
              <a:gd name="connsiteY0" fmla="*/ 0 h 0"/>
              <a:gd name="connsiteX1" fmla="*/ 461638 w 461638"/>
              <a:gd name="connsiteY1" fmla="*/ 0 h 0"/>
            </a:gdLst>
            <a:ahLst/>
            <a:cxnLst>
              <a:cxn ang="0">
                <a:pos x="connsiteX0" y="connsiteY0"/>
              </a:cxn>
              <a:cxn ang="0">
                <a:pos x="connsiteX1" y="connsiteY1"/>
              </a:cxn>
            </a:cxnLst>
            <a:rect l="l" t="t" r="r" b="b"/>
            <a:pathLst>
              <a:path w="461638">
                <a:moveTo>
                  <a:pt x="0" y="0"/>
                </a:moveTo>
                <a:lnTo>
                  <a:pt x="461638" y="0"/>
                </a:lnTo>
              </a:path>
            </a:pathLst>
          </a:custGeom>
          <a:noFill/>
          <a:ln w="19050">
            <a:solidFill>
              <a:schemeClr val="bg1">
                <a:lumMod val="65000"/>
              </a:schemeClr>
            </a:solidFill>
            <a:headEnd type="arrow" w="lg" len="sm"/>
            <a:tailEnd type="arrow" w="lg" len="sm"/>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16" name="Group 15">
            <a:extLst>
              <a:ext uri="{FF2B5EF4-FFF2-40B4-BE49-F238E27FC236}">
                <a16:creationId xmlns:a16="http://schemas.microsoft.com/office/drawing/2014/main" id="{6CDF00BB-5F8B-46A2-9EF3-651DFF08D009}"/>
              </a:ext>
            </a:extLst>
          </p:cNvPr>
          <p:cNvGrpSpPr/>
          <p:nvPr/>
        </p:nvGrpSpPr>
        <p:grpSpPr>
          <a:xfrm>
            <a:off x="8844707" y="3109578"/>
            <a:ext cx="2679832" cy="1260243"/>
            <a:chOff x="9106531" y="3479339"/>
            <a:chExt cx="2733568" cy="1285513"/>
          </a:xfrm>
        </p:grpSpPr>
        <p:grpSp>
          <p:nvGrpSpPr>
            <p:cNvPr id="12" name="Group 11">
              <a:extLst>
                <a:ext uri="{FF2B5EF4-FFF2-40B4-BE49-F238E27FC236}">
                  <a16:creationId xmlns:a16="http://schemas.microsoft.com/office/drawing/2014/main" id="{73893447-AD34-44A2-B240-E606BCDE1609}"/>
                </a:ext>
              </a:extLst>
            </p:cNvPr>
            <p:cNvGrpSpPr/>
            <p:nvPr/>
          </p:nvGrpSpPr>
          <p:grpSpPr>
            <a:xfrm>
              <a:off x="9106531" y="3479339"/>
              <a:ext cx="2733568" cy="1285513"/>
              <a:chOff x="9106531" y="3070266"/>
              <a:chExt cx="2733568" cy="1285513"/>
            </a:xfrm>
          </p:grpSpPr>
          <p:sp>
            <p:nvSpPr>
              <p:cNvPr id="92" name="Freeform 11">
                <a:extLst>
                  <a:ext uri="{FF2B5EF4-FFF2-40B4-BE49-F238E27FC236}">
                    <a16:creationId xmlns:a16="http://schemas.microsoft.com/office/drawing/2014/main" id="{6871CD05-BCDD-40B6-9C33-4EB4ED5FE918}"/>
                  </a:ext>
                </a:extLst>
              </p:cNvPr>
              <p:cNvSpPr>
                <a:spLocks/>
              </p:cNvSpPr>
              <p:nvPr/>
            </p:nvSpPr>
            <p:spPr bwMode="auto">
              <a:xfrm>
                <a:off x="10795935" y="3576461"/>
                <a:ext cx="565870" cy="361937"/>
              </a:xfrm>
              <a:custGeom>
                <a:avLst/>
                <a:gdLst>
                  <a:gd name="T0" fmla="*/ 752 w 1651"/>
                  <a:gd name="T1" fmla="*/ 1056 h 1056"/>
                  <a:gd name="T2" fmla="*/ 0 w 1651"/>
                  <a:gd name="T3" fmla="*/ 1056 h 1056"/>
                  <a:gd name="T4" fmla="*/ 0 w 1651"/>
                  <a:gd name="T5" fmla="*/ 153 h 1056"/>
                  <a:gd name="T6" fmla="*/ 452 w 1651"/>
                  <a:gd name="T7" fmla="*/ 153 h 1056"/>
                  <a:gd name="T8" fmla="*/ 452 w 1651"/>
                  <a:gd name="T9" fmla="*/ 755 h 1056"/>
                  <a:gd name="T10" fmla="*/ 360 w 1651"/>
                  <a:gd name="T11" fmla="*/ 755 h 1056"/>
                  <a:gd name="T12" fmla="*/ 452 w 1651"/>
                  <a:gd name="T13" fmla="*/ 755 h 1056"/>
                  <a:gd name="T14" fmla="*/ 452 w 1651"/>
                  <a:gd name="T15" fmla="*/ 0 h 1056"/>
                  <a:gd name="T16" fmla="*/ 1199 w 1651"/>
                  <a:gd name="T17" fmla="*/ 0 h 1056"/>
                  <a:gd name="T18" fmla="*/ 1199 w 1651"/>
                  <a:gd name="T19" fmla="*/ 755 h 1056"/>
                  <a:gd name="T20" fmla="*/ 1291 w 1651"/>
                  <a:gd name="T21" fmla="*/ 755 h 1056"/>
                  <a:gd name="T22" fmla="*/ 1199 w 1651"/>
                  <a:gd name="T23" fmla="*/ 755 h 1056"/>
                  <a:gd name="T24" fmla="*/ 1199 w 1651"/>
                  <a:gd name="T25" fmla="*/ 153 h 1056"/>
                  <a:gd name="T26" fmla="*/ 1651 w 1651"/>
                  <a:gd name="T27" fmla="*/ 153 h 1056"/>
                  <a:gd name="T28" fmla="*/ 1651 w 1651"/>
                  <a:gd name="T29" fmla="*/ 1056 h 1056"/>
                  <a:gd name="T30" fmla="*/ 900 w 1651"/>
                  <a:gd name="T31" fmla="*/ 1056 h 1056"/>
                  <a:gd name="T32" fmla="*/ 900 w 1651"/>
                  <a:gd name="T33" fmla="*/ 751 h 1056"/>
                  <a:gd name="T34" fmla="*/ 752 w 1651"/>
                  <a:gd name="T35" fmla="*/ 751 h 1056"/>
                  <a:gd name="T36" fmla="*/ 752 w 1651"/>
                  <a:gd name="T37" fmla="*/ 1056 h 10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51" h="1056">
                    <a:moveTo>
                      <a:pt x="752" y="1056"/>
                    </a:moveTo>
                    <a:lnTo>
                      <a:pt x="0" y="1056"/>
                    </a:lnTo>
                    <a:lnTo>
                      <a:pt x="0" y="153"/>
                    </a:lnTo>
                    <a:lnTo>
                      <a:pt x="452" y="153"/>
                    </a:lnTo>
                    <a:lnTo>
                      <a:pt x="452" y="755"/>
                    </a:lnTo>
                    <a:lnTo>
                      <a:pt x="360" y="755"/>
                    </a:lnTo>
                    <a:lnTo>
                      <a:pt x="452" y="755"/>
                    </a:lnTo>
                    <a:lnTo>
                      <a:pt x="452" y="0"/>
                    </a:lnTo>
                    <a:lnTo>
                      <a:pt x="1199" y="0"/>
                    </a:lnTo>
                    <a:lnTo>
                      <a:pt x="1199" y="755"/>
                    </a:lnTo>
                    <a:lnTo>
                      <a:pt x="1291" y="755"/>
                    </a:lnTo>
                    <a:lnTo>
                      <a:pt x="1199" y="755"/>
                    </a:lnTo>
                    <a:lnTo>
                      <a:pt x="1199" y="153"/>
                    </a:lnTo>
                    <a:lnTo>
                      <a:pt x="1651" y="153"/>
                    </a:lnTo>
                    <a:lnTo>
                      <a:pt x="1651" y="1056"/>
                    </a:lnTo>
                    <a:lnTo>
                      <a:pt x="900" y="1056"/>
                    </a:lnTo>
                    <a:lnTo>
                      <a:pt x="900" y="751"/>
                    </a:lnTo>
                    <a:lnTo>
                      <a:pt x="752" y="751"/>
                    </a:lnTo>
                    <a:lnTo>
                      <a:pt x="752" y="1056"/>
                    </a:ln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93" name="Freeform 11">
                <a:extLst>
                  <a:ext uri="{FF2B5EF4-FFF2-40B4-BE49-F238E27FC236}">
                    <a16:creationId xmlns:a16="http://schemas.microsoft.com/office/drawing/2014/main" id="{17560B62-29B0-430E-8DF7-55A04A4CF97E}"/>
                  </a:ext>
                </a:extLst>
              </p:cNvPr>
              <p:cNvSpPr>
                <a:spLocks/>
              </p:cNvSpPr>
              <p:nvPr/>
            </p:nvSpPr>
            <p:spPr bwMode="auto">
              <a:xfrm>
                <a:off x="9584826" y="3576461"/>
                <a:ext cx="565870" cy="361937"/>
              </a:xfrm>
              <a:custGeom>
                <a:avLst/>
                <a:gdLst>
                  <a:gd name="T0" fmla="*/ 752 w 1651"/>
                  <a:gd name="T1" fmla="*/ 1056 h 1056"/>
                  <a:gd name="T2" fmla="*/ 0 w 1651"/>
                  <a:gd name="T3" fmla="*/ 1056 h 1056"/>
                  <a:gd name="T4" fmla="*/ 0 w 1651"/>
                  <a:gd name="T5" fmla="*/ 153 h 1056"/>
                  <a:gd name="T6" fmla="*/ 452 w 1651"/>
                  <a:gd name="T7" fmla="*/ 153 h 1056"/>
                  <a:gd name="T8" fmla="*/ 452 w 1651"/>
                  <a:gd name="T9" fmla="*/ 755 h 1056"/>
                  <a:gd name="T10" fmla="*/ 360 w 1651"/>
                  <a:gd name="T11" fmla="*/ 755 h 1056"/>
                  <a:gd name="T12" fmla="*/ 452 w 1651"/>
                  <a:gd name="T13" fmla="*/ 755 h 1056"/>
                  <a:gd name="T14" fmla="*/ 452 w 1651"/>
                  <a:gd name="T15" fmla="*/ 0 h 1056"/>
                  <a:gd name="T16" fmla="*/ 1199 w 1651"/>
                  <a:gd name="T17" fmla="*/ 0 h 1056"/>
                  <a:gd name="T18" fmla="*/ 1199 w 1651"/>
                  <a:gd name="T19" fmla="*/ 755 h 1056"/>
                  <a:gd name="T20" fmla="*/ 1291 w 1651"/>
                  <a:gd name="T21" fmla="*/ 755 h 1056"/>
                  <a:gd name="T22" fmla="*/ 1199 w 1651"/>
                  <a:gd name="T23" fmla="*/ 755 h 1056"/>
                  <a:gd name="T24" fmla="*/ 1199 w 1651"/>
                  <a:gd name="T25" fmla="*/ 153 h 1056"/>
                  <a:gd name="T26" fmla="*/ 1651 w 1651"/>
                  <a:gd name="T27" fmla="*/ 153 h 1056"/>
                  <a:gd name="T28" fmla="*/ 1651 w 1651"/>
                  <a:gd name="T29" fmla="*/ 1056 h 1056"/>
                  <a:gd name="T30" fmla="*/ 900 w 1651"/>
                  <a:gd name="T31" fmla="*/ 1056 h 1056"/>
                  <a:gd name="T32" fmla="*/ 900 w 1651"/>
                  <a:gd name="T33" fmla="*/ 751 h 1056"/>
                  <a:gd name="T34" fmla="*/ 752 w 1651"/>
                  <a:gd name="T35" fmla="*/ 751 h 1056"/>
                  <a:gd name="T36" fmla="*/ 752 w 1651"/>
                  <a:gd name="T37" fmla="*/ 1056 h 10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51" h="1056">
                    <a:moveTo>
                      <a:pt x="752" y="1056"/>
                    </a:moveTo>
                    <a:lnTo>
                      <a:pt x="0" y="1056"/>
                    </a:lnTo>
                    <a:lnTo>
                      <a:pt x="0" y="153"/>
                    </a:lnTo>
                    <a:lnTo>
                      <a:pt x="452" y="153"/>
                    </a:lnTo>
                    <a:lnTo>
                      <a:pt x="452" y="755"/>
                    </a:lnTo>
                    <a:lnTo>
                      <a:pt x="360" y="755"/>
                    </a:lnTo>
                    <a:lnTo>
                      <a:pt x="452" y="755"/>
                    </a:lnTo>
                    <a:lnTo>
                      <a:pt x="452" y="0"/>
                    </a:lnTo>
                    <a:lnTo>
                      <a:pt x="1199" y="0"/>
                    </a:lnTo>
                    <a:lnTo>
                      <a:pt x="1199" y="755"/>
                    </a:lnTo>
                    <a:lnTo>
                      <a:pt x="1291" y="755"/>
                    </a:lnTo>
                    <a:lnTo>
                      <a:pt x="1199" y="755"/>
                    </a:lnTo>
                    <a:lnTo>
                      <a:pt x="1199" y="153"/>
                    </a:lnTo>
                    <a:lnTo>
                      <a:pt x="1651" y="153"/>
                    </a:lnTo>
                    <a:lnTo>
                      <a:pt x="1651" y="1056"/>
                    </a:lnTo>
                    <a:lnTo>
                      <a:pt x="900" y="1056"/>
                    </a:lnTo>
                    <a:lnTo>
                      <a:pt x="900" y="751"/>
                    </a:lnTo>
                    <a:lnTo>
                      <a:pt x="752" y="751"/>
                    </a:lnTo>
                    <a:lnTo>
                      <a:pt x="752" y="1056"/>
                    </a:ln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95" name="Freeform: Shape 94">
                <a:extLst>
                  <a:ext uri="{FF2B5EF4-FFF2-40B4-BE49-F238E27FC236}">
                    <a16:creationId xmlns:a16="http://schemas.microsoft.com/office/drawing/2014/main" id="{832AC6D8-73C6-42C0-929A-89B24F58AECB}"/>
                  </a:ext>
                </a:extLst>
              </p:cNvPr>
              <p:cNvSpPr/>
              <p:nvPr/>
            </p:nvSpPr>
            <p:spPr bwMode="auto">
              <a:xfrm>
                <a:off x="10242497" y="3757429"/>
                <a:ext cx="461638" cy="0"/>
              </a:xfrm>
              <a:custGeom>
                <a:avLst/>
                <a:gdLst>
                  <a:gd name="connsiteX0" fmla="*/ 0 w 461638"/>
                  <a:gd name="connsiteY0" fmla="*/ 0 h 0"/>
                  <a:gd name="connsiteX1" fmla="*/ 461638 w 461638"/>
                  <a:gd name="connsiteY1" fmla="*/ 0 h 0"/>
                </a:gdLst>
                <a:ahLst/>
                <a:cxnLst>
                  <a:cxn ang="0">
                    <a:pos x="connsiteX0" y="connsiteY0"/>
                  </a:cxn>
                  <a:cxn ang="0">
                    <a:pos x="connsiteX1" y="connsiteY1"/>
                  </a:cxn>
                </a:cxnLst>
                <a:rect l="l" t="t" r="r" b="b"/>
                <a:pathLst>
                  <a:path w="461638">
                    <a:moveTo>
                      <a:pt x="0" y="0"/>
                    </a:moveTo>
                    <a:lnTo>
                      <a:pt x="461638" y="0"/>
                    </a:lnTo>
                  </a:path>
                </a:pathLst>
              </a:custGeom>
              <a:noFill/>
              <a:ln w="19050">
                <a:solidFill>
                  <a:schemeClr val="bg1">
                    <a:lumMod val="65000"/>
                  </a:schemeClr>
                </a:solidFill>
                <a:headEnd type="arrow" w="lg" len="sm"/>
                <a:tailEnd type="arrow" w="lg" len="sm"/>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6" name="Rectangle 95">
                <a:extLst>
                  <a:ext uri="{FF2B5EF4-FFF2-40B4-BE49-F238E27FC236}">
                    <a16:creationId xmlns:a16="http://schemas.microsoft.com/office/drawing/2014/main" id="{CE892F80-0093-42F0-B8D5-C3DDA86F4423}"/>
                  </a:ext>
                </a:extLst>
              </p:cNvPr>
              <p:cNvSpPr/>
              <p:nvPr/>
            </p:nvSpPr>
            <p:spPr bwMode="auto">
              <a:xfrm>
                <a:off x="9106531" y="3070266"/>
                <a:ext cx="2733568" cy="1285513"/>
              </a:xfrm>
              <a:prstGeom prst="rect">
                <a:avLst/>
              </a:prstGeom>
              <a:noFill/>
              <a:ln w="15875">
                <a:solidFill>
                  <a:schemeClr val="bg2">
                    <a:lumMod val="50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38"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sp>
          <p:nvSpPr>
            <p:cNvPr id="13" name="Rectangle 12">
              <a:extLst>
                <a:ext uri="{FF2B5EF4-FFF2-40B4-BE49-F238E27FC236}">
                  <a16:creationId xmlns:a16="http://schemas.microsoft.com/office/drawing/2014/main" id="{303B7D81-78DD-449F-A12C-6C4C172E5139}"/>
                </a:ext>
              </a:extLst>
            </p:cNvPr>
            <p:cNvSpPr/>
            <p:nvPr/>
          </p:nvSpPr>
          <p:spPr>
            <a:xfrm>
              <a:off x="9497050" y="4354349"/>
              <a:ext cx="750859" cy="27876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76" b="0" i="0" u="none" strike="noStrike" kern="1200" cap="none" spc="0" normalizeH="0" baseline="0" noProof="0">
                  <a:ln>
                    <a:noFill/>
                  </a:ln>
                  <a:gradFill>
                    <a:gsLst>
                      <a:gs pos="78761">
                        <a:srgbClr val="2F2F2F"/>
                      </a:gs>
                      <a:gs pos="0">
                        <a:srgbClr val="2F2F2F"/>
                      </a:gs>
                    </a:gsLst>
                    <a:lin ang="5400000" scaled="0"/>
                  </a:gradFill>
                  <a:effectLst/>
                  <a:uLnTx/>
                  <a:uFillTx/>
                  <a:latin typeface="Segoe UI"/>
                  <a:ea typeface="+mn-ea"/>
                  <a:cs typeface="+mn-cs"/>
                </a:rPr>
                <a:t>Region 1</a:t>
              </a:r>
              <a:endParaRPr kumimoji="0" lang="en-US" sz="1176" b="0" i="0" u="none" strike="noStrike" kern="1200" cap="none" spc="0" normalizeH="0" baseline="0" noProof="0">
                <a:ln>
                  <a:noFill/>
                </a:ln>
                <a:solidFill>
                  <a:srgbClr val="2F2F2F"/>
                </a:solidFill>
                <a:effectLst/>
                <a:uLnTx/>
                <a:uFillTx/>
                <a:latin typeface="Segoe UI"/>
                <a:ea typeface="+mn-ea"/>
                <a:cs typeface="+mn-cs"/>
              </a:endParaRPr>
            </a:p>
          </p:txBody>
        </p:sp>
        <p:sp>
          <p:nvSpPr>
            <p:cNvPr id="58" name="Rectangle 57">
              <a:extLst>
                <a:ext uri="{FF2B5EF4-FFF2-40B4-BE49-F238E27FC236}">
                  <a16:creationId xmlns:a16="http://schemas.microsoft.com/office/drawing/2014/main" id="{D0D12200-5521-406C-82FD-15CD2F787555}"/>
                </a:ext>
              </a:extLst>
            </p:cNvPr>
            <p:cNvSpPr/>
            <p:nvPr/>
          </p:nvSpPr>
          <p:spPr>
            <a:xfrm>
              <a:off x="10700758" y="4352010"/>
              <a:ext cx="775386" cy="27876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76" b="0" i="0" u="none" strike="noStrike" kern="1200" cap="none" spc="0" normalizeH="0" baseline="0" noProof="0">
                  <a:ln>
                    <a:noFill/>
                  </a:ln>
                  <a:gradFill>
                    <a:gsLst>
                      <a:gs pos="78761">
                        <a:srgbClr val="2F2F2F"/>
                      </a:gs>
                      <a:gs pos="0">
                        <a:srgbClr val="2F2F2F"/>
                      </a:gs>
                    </a:gsLst>
                    <a:lin ang="5400000" scaled="0"/>
                  </a:gradFill>
                  <a:effectLst/>
                  <a:uLnTx/>
                  <a:uFillTx/>
                  <a:latin typeface="Segoe UI"/>
                  <a:ea typeface="+mn-ea"/>
                  <a:cs typeface="+mn-cs"/>
                </a:rPr>
                <a:t>Region 2</a:t>
              </a:r>
              <a:endParaRPr kumimoji="0" lang="en-US" sz="1176" b="0" i="0" u="none" strike="noStrike" kern="1200" cap="none" spc="0" normalizeH="0" baseline="0" noProof="0">
                <a:ln>
                  <a:noFill/>
                </a:ln>
                <a:solidFill>
                  <a:srgbClr val="2F2F2F"/>
                </a:solidFill>
                <a:effectLst/>
                <a:uLnTx/>
                <a:uFillTx/>
                <a:latin typeface="Segoe UI"/>
                <a:ea typeface="+mn-ea"/>
                <a:cs typeface="+mn-cs"/>
              </a:endParaRPr>
            </a:p>
          </p:txBody>
        </p:sp>
      </p:grpSp>
      <p:grpSp>
        <p:nvGrpSpPr>
          <p:cNvPr id="19" name="Group 18">
            <a:extLst>
              <a:ext uri="{FF2B5EF4-FFF2-40B4-BE49-F238E27FC236}">
                <a16:creationId xmlns:a16="http://schemas.microsoft.com/office/drawing/2014/main" id="{721F6F95-9A0C-4BCE-9AAE-2516FFB71397}"/>
              </a:ext>
            </a:extLst>
          </p:cNvPr>
          <p:cNvGrpSpPr/>
          <p:nvPr/>
        </p:nvGrpSpPr>
        <p:grpSpPr>
          <a:xfrm>
            <a:off x="416983" y="1604680"/>
            <a:ext cx="2128881" cy="700807"/>
            <a:chOff x="425344" y="1636360"/>
            <a:chExt cx="2171570" cy="714860"/>
          </a:xfrm>
        </p:grpSpPr>
        <p:sp>
          <p:nvSpPr>
            <p:cNvPr id="14" name="Right Triangle 13">
              <a:extLst>
                <a:ext uri="{FF2B5EF4-FFF2-40B4-BE49-F238E27FC236}">
                  <a16:creationId xmlns:a16="http://schemas.microsoft.com/office/drawing/2014/main" id="{8E249FE3-F914-4FD2-AE80-536E1857663D}"/>
                </a:ext>
              </a:extLst>
            </p:cNvPr>
            <p:cNvSpPr/>
            <p:nvPr/>
          </p:nvSpPr>
          <p:spPr bwMode="auto">
            <a:xfrm flipV="1">
              <a:off x="2364684" y="2118990"/>
              <a:ext cx="232230" cy="232230"/>
            </a:xfrm>
            <a:prstGeom prst="rtTriangl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8" name="Group 17">
              <a:extLst>
                <a:ext uri="{FF2B5EF4-FFF2-40B4-BE49-F238E27FC236}">
                  <a16:creationId xmlns:a16="http://schemas.microsoft.com/office/drawing/2014/main" id="{F5065182-454F-455E-B5E8-13A054E2F8CF}"/>
                </a:ext>
              </a:extLst>
            </p:cNvPr>
            <p:cNvGrpSpPr/>
            <p:nvPr/>
          </p:nvGrpSpPr>
          <p:grpSpPr>
            <a:xfrm>
              <a:off x="425344" y="1636360"/>
              <a:ext cx="2171570" cy="517065"/>
              <a:chOff x="425344" y="1636360"/>
              <a:chExt cx="2171570" cy="517065"/>
            </a:xfrm>
          </p:grpSpPr>
          <p:sp>
            <p:nvSpPr>
              <p:cNvPr id="7" name="Rectangle 6">
                <a:extLst>
                  <a:ext uri="{FF2B5EF4-FFF2-40B4-BE49-F238E27FC236}">
                    <a16:creationId xmlns:a16="http://schemas.microsoft.com/office/drawing/2014/main" id="{D315414A-DCF3-49E3-AB29-89D920249CBA}"/>
                  </a:ext>
                </a:extLst>
              </p:cNvPr>
              <p:cNvSpPr/>
              <p:nvPr/>
            </p:nvSpPr>
            <p:spPr bwMode="auto">
              <a:xfrm>
                <a:off x="438044" y="1640081"/>
                <a:ext cx="2158870" cy="49453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8" name="TextBox 77">
                <a:extLst>
                  <a:ext uri="{FF2B5EF4-FFF2-40B4-BE49-F238E27FC236}">
                    <a16:creationId xmlns:a16="http://schemas.microsoft.com/office/drawing/2014/main" id="{5561766D-2BB7-4B40-95A9-D38809892AC8}"/>
                  </a:ext>
                </a:extLst>
              </p:cNvPr>
              <p:cNvSpPr txBox="1"/>
              <p:nvPr/>
            </p:nvSpPr>
            <p:spPr>
              <a:xfrm>
                <a:off x="425344" y="1636360"/>
                <a:ext cx="2159468" cy="517065"/>
              </a:xfrm>
              <a:prstGeom prst="rect">
                <a:avLst/>
              </a:prstGeom>
              <a:solidFill>
                <a:schemeClr val="accent2"/>
              </a:solidFill>
            </p:spPr>
            <p:txBody>
              <a:bodyPr wrap="square" lIns="89642" tIns="143428" rIns="89642"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568" b="1" i="0" u="none" strike="noStrike" kern="1200" cap="small"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INDUSTRY-ONLY</a:t>
                </a:r>
              </a:p>
            </p:txBody>
          </p:sp>
        </p:grpSp>
      </p:grpSp>
      <p:grpSp>
        <p:nvGrpSpPr>
          <p:cNvPr id="15" name="Group 14">
            <a:extLst>
              <a:ext uri="{FF2B5EF4-FFF2-40B4-BE49-F238E27FC236}">
                <a16:creationId xmlns:a16="http://schemas.microsoft.com/office/drawing/2014/main" id="{04655714-54F2-474F-9CD4-4E89FD39D919}"/>
              </a:ext>
            </a:extLst>
          </p:cNvPr>
          <p:cNvGrpSpPr/>
          <p:nvPr/>
        </p:nvGrpSpPr>
        <p:grpSpPr>
          <a:xfrm>
            <a:off x="2651490" y="1501740"/>
            <a:ext cx="5955093" cy="799177"/>
            <a:chOff x="2651490" y="1501740"/>
            <a:chExt cx="5955093" cy="799177"/>
          </a:xfrm>
        </p:grpSpPr>
        <p:sp>
          <p:nvSpPr>
            <p:cNvPr id="104" name="Right Triangle 103">
              <a:extLst>
                <a:ext uri="{FF2B5EF4-FFF2-40B4-BE49-F238E27FC236}">
                  <a16:creationId xmlns:a16="http://schemas.microsoft.com/office/drawing/2014/main" id="{77C37534-1791-4CF1-85A4-4F78FDD1750C}"/>
                </a:ext>
              </a:extLst>
            </p:cNvPr>
            <p:cNvSpPr/>
            <p:nvPr/>
          </p:nvSpPr>
          <p:spPr bwMode="auto">
            <a:xfrm flipV="1">
              <a:off x="8375805" y="2073252"/>
              <a:ext cx="227665" cy="227665"/>
            </a:xfrm>
            <a:prstGeom prst="r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3" name="Rectangle 102">
              <a:extLst>
                <a:ext uri="{FF2B5EF4-FFF2-40B4-BE49-F238E27FC236}">
                  <a16:creationId xmlns:a16="http://schemas.microsoft.com/office/drawing/2014/main" id="{9B9BFA6B-9122-42BF-9A57-5266B10A29EB}"/>
                </a:ext>
              </a:extLst>
            </p:cNvPr>
            <p:cNvSpPr/>
            <p:nvPr/>
          </p:nvSpPr>
          <p:spPr bwMode="auto">
            <a:xfrm>
              <a:off x="2666469" y="1614549"/>
              <a:ext cx="5940114" cy="47402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2" name="TextBox 101">
              <a:extLst>
                <a:ext uri="{FF2B5EF4-FFF2-40B4-BE49-F238E27FC236}">
                  <a16:creationId xmlns:a16="http://schemas.microsoft.com/office/drawing/2014/main" id="{F02D31BF-72AD-46F9-9459-547B4FD11C45}"/>
                </a:ext>
              </a:extLst>
            </p:cNvPr>
            <p:cNvSpPr txBox="1"/>
            <p:nvPr/>
          </p:nvSpPr>
          <p:spPr>
            <a:xfrm>
              <a:off x="2651490" y="1501740"/>
              <a:ext cx="5940113" cy="724143"/>
            </a:xfrm>
            <a:prstGeom prst="rect">
              <a:avLst/>
            </a:prstGeom>
            <a:noFill/>
          </p:spPr>
          <p:txBody>
            <a:bodyPr wrap="square" lIns="89642" tIns="143428" rIns="89642"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568" b="1" i="0" u="none" strike="noStrike" kern="1200" cap="small"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INDUSTRY-LEADING </a:t>
              </a:r>
              <a:br>
                <a:rPr kumimoji="0" lang="en-US" sz="1568" b="1" i="0" u="none" strike="noStrike" kern="1200" cap="small"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br>
              <a:r>
                <a:rPr kumimoji="0" lang="en-US" sz="1568" b="1" i="0" u="none" strike="noStrike" kern="1200" cap="small"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HIGH AVAILABILITY SLA</a:t>
              </a:r>
            </a:p>
          </p:txBody>
        </p:sp>
      </p:grpSp>
      <p:grpSp>
        <p:nvGrpSpPr>
          <p:cNvPr id="22" name="Group 21">
            <a:extLst>
              <a:ext uri="{FF2B5EF4-FFF2-40B4-BE49-F238E27FC236}">
                <a16:creationId xmlns:a16="http://schemas.microsoft.com/office/drawing/2014/main" id="{03CF4517-18D9-48A4-962D-616069ECBC54}"/>
              </a:ext>
            </a:extLst>
          </p:cNvPr>
          <p:cNvGrpSpPr/>
          <p:nvPr/>
        </p:nvGrpSpPr>
        <p:grpSpPr>
          <a:xfrm>
            <a:off x="8727187" y="1507045"/>
            <a:ext cx="2985518" cy="793873"/>
            <a:chOff x="8902185" y="1536767"/>
            <a:chExt cx="3045384" cy="809791"/>
          </a:xfrm>
        </p:grpSpPr>
        <p:sp>
          <p:nvSpPr>
            <p:cNvPr id="114" name="Right Triangle 113">
              <a:extLst>
                <a:ext uri="{FF2B5EF4-FFF2-40B4-BE49-F238E27FC236}">
                  <a16:creationId xmlns:a16="http://schemas.microsoft.com/office/drawing/2014/main" id="{302C9F94-0C2B-43EE-BD77-029EC996B64B}"/>
                </a:ext>
              </a:extLst>
            </p:cNvPr>
            <p:cNvSpPr/>
            <p:nvPr/>
          </p:nvSpPr>
          <p:spPr bwMode="auto">
            <a:xfrm flipV="1">
              <a:off x="11640838" y="2114328"/>
              <a:ext cx="232230" cy="232230"/>
            </a:xfrm>
            <a:prstGeom prst="rtTriangl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3" name="Rectangle 112">
              <a:extLst>
                <a:ext uri="{FF2B5EF4-FFF2-40B4-BE49-F238E27FC236}">
                  <a16:creationId xmlns:a16="http://schemas.microsoft.com/office/drawing/2014/main" id="{7A1DE41B-C0D5-4F9C-B77A-994929A9FB49}"/>
                </a:ext>
              </a:extLst>
            </p:cNvPr>
            <p:cNvSpPr/>
            <p:nvPr/>
          </p:nvSpPr>
          <p:spPr bwMode="auto">
            <a:xfrm>
              <a:off x="8902185" y="1635419"/>
              <a:ext cx="2970883" cy="494534"/>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2" name="TextBox 111">
              <a:extLst>
                <a:ext uri="{FF2B5EF4-FFF2-40B4-BE49-F238E27FC236}">
                  <a16:creationId xmlns:a16="http://schemas.microsoft.com/office/drawing/2014/main" id="{2CD5BE73-34AC-4FA4-974A-2BC76B428F60}"/>
                </a:ext>
              </a:extLst>
            </p:cNvPr>
            <p:cNvSpPr txBox="1"/>
            <p:nvPr/>
          </p:nvSpPr>
          <p:spPr>
            <a:xfrm>
              <a:off x="8973510" y="1536767"/>
              <a:ext cx="2974059" cy="738664"/>
            </a:xfrm>
            <a:prstGeom prst="rect">
              <a:avLst/>
            </a:prstGeom>
            <a:noFill/>
          </p:spPr>
          <p:txBody>
            <a:bodyPr wrap="square" lIns="89642" tIns="143428" rIns="89642"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568" b="1" i="0" u="none" strike="noStrike" kern="1200" cap="small"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INDUSTRY-LEADING </a:t>
              </a:r>
              <a:br>
                <a:rPr kumimoji="0" lang="en-US" sz="1568" b="1" i="0" u="none" strike="noStrike" kern="1200" cap="small"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br>
              <a:r>
                <a:rPr kumimoji="0" lang="en-US" sz="1568" b="1" i="0" u="none" strike="noStrike" kern="1200" cap="small"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DISASTER RECOVERY</a:t>
              </a:r>
            </a:p>
          </p:txBody>
        </p:sp>
      </p:grpSp>
    </p:spTree>
    <p:extLst>
      <p:ext uri="{BB962C8B-B14F-4D97-AF65-F5344CB8AC3E}">
        <p14:creationId xmlns:p14="http://schemas.microsoft.com/office/powerpoint/2010/main" val="11047588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63" presetClass="path" presetSubtype="0" decel="100000" fill="hold" grpId="1" nodeType="withEffect">
                                  <p:stCondLst>
                                    <p:cond delay="0"/>
                                  </p:stCondLst>
                                  <p:childTnLst>
                                    <p:animMotion origin="layout" path="M -2.08333E-7 -1.11111E-6 L 0.07161 -1.11111E-6 " pathEditMode="relative" rAng="0" ptsTypes="AA">
                                      <p:cBhvr>
                                        <p:cTn id="9" dur="750" spd="-100000" fill="hold"/>
                                        <p:tgtEl>
                                          <p:spTgt spid="2"/>
                                        </p:tgtEl>
                                        <p:attrNameLst>
                                          <p:attrName>ppt_x</p:attrName>
                                          <p:attrName>ppt_y</p:attrName>
                                        </p:attrNameLst>
                                      </p:cBhvr>
                                      <p:rCtr x="3581" y="0"/>
                                    </p:animMotion>
                                  </p:childTnLst>
                                </p:cTn>
                              </p:par>
                              <p:par>
                                <p:cTn id="10" presetID="22" presetClass="entr" presetSubtype="8" fill="hold" grpId="0" nodeType="withEffect">
                                  <p:stCondLst>
                                    <p:cond delay="500"/>
                                  </p:stCondLst>
                                  <p:childTnLst>
                                    <p:set>
                                      <p:cBhvr>
                                        <p:cTn id="11" dur="1" fill="hold">
                                          <p:stCondLst>
                                            <p:cond delay="0"/>
                                          </p:stCondLst>
                                        </p:cTn>
                                        <p:tgtEl>
                                          <p:spTgt spid="63"/>
                                        </p:tgtEl>
                                        <p:attrNameLst>
                                          <p:attrName>style.visibility</p:attrName>
                                        </p:attrNameLst>
                                      </p:cBhvr>
                                      <p:to>
                                        <p:strVal val="visible"/>
                                      </p:to>
                                    </p:set>
                                    <p:animEffect transition="in" filter="wipe(left)">
                                      <p:cBhvr>
                                        <p:cTn id="12" dur="500"/>
                                        <p:tgtEl>
                                          <p:spTgt spid="63"/>
                                        </p:tgtEl>
                                      </p:cBhvr>
                                    </p:animEffect>
                                  </p:childTnLst>
                                </p:cTn>
                              </p:par>
                              <p:par>
                                <p:cTn id="13" presetID="22" presetClass="entr" presetSubtype="8" fill="hold" grpId="0" nodeType="withEffect">
                                  <p:stCondLst>
                                    <p:cond delay="500"/>
                                  </p:stCondLst>
                                  <p:childTnLst>
                                    <p:set>
                                      <p:cBhvr>
                                        <p:cTn id="14" dur="1" fill="hold">
                                          <p:stCondLst>
                                            <p:cond delay="0"/>
                                          </p:stCondLst>
                                        </p:cTn>
                                        <p:tgtEl>
                                          <p:spTgt spid="4"/>
                                        </p:tgtEl>
                                        <p:attrNameLst>
                                          <p:attrName>style.visibility</p:attrName>
                                        </p:attrNameLst>
                                      </p:cBhvr>
                                      <p:to>
                                        <p:strVal val="visible"/>
                                      </p:to>
                                    </p:set>
                                    <p:animEffect transition="in" filter="wipe(left)">
                                      <p:cBhvr>
                                        <p:cTn id="15" dur="500"/>
                                        <p:tgtEl>
                                          <p:spTgt spid="4"/>
                                        </p:tgtEl>
                                      </p:cBhvr>
                                    </p:animEffect>
                                  </p:childTnLst>
                                </p:cTn>
                              </p:par>
                              <p:par>
                                <p:cTn id="16" presetID="10" presetClass="entr" presetSubtype="0" fill="hold" nodeType="withEffect">
                                  <p:stCondLst>
                                    <p:cond delay="90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400"/>
                                        <p:tgtEl>
                                          <p:spTgt spid="8"/>
                                        </p:tgtEl>
                                      </p:cBhvr>
                                    </p:animEffect>
                                  </p:childTnLst>
                                </p:cTn>
                              </p:par>
                              <p:par>
                                <p:cTn id="19" presetID="10" presetClass="entr" presetSubtype="0" fill="hold" nodeType="withEffect">
                                  <p:stCondLst>
                                    <p:cond delay="90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400"/>
                                        <p:tgtEl>
                                          <p:spTgt spid="3"/>
                                        </p:tgtEl>
                                      </p:cBhvr>
                                    </p:animEffect>
                                  </p:childTnLst>
                                </p:cTn>
                              </p:par>
                              <p:par>
                                <p:cTn id="22" presetID="42" presetClass="path" presetSubtype="0" decel="100000" fill="hold" nodeType="withEffect">
                                  <p:stCondLst>
                                    <p:cond delay="600"/>
                                  </p:stCondLst>
                                  <p:childTnLst>
                                    <p:animMotion origin="layout" path="M 4.31453E-6 -4.94326E-6 L 4.31453E-6 0.09624 " pathEditMode="relative" rAng="0" ptsTypes="AA">
                                      <p:cBhvr>
                                        <p:cTn id="23" dur="700" spd="-100000" fill="hold"/>
                                        <p:tgtEl>
                                          <p:spTgt spid="3"/>
                                        </p:tgtEl>
                                        <p:attrNameLst>
                                          <p:attrName>ppt_x</p:attrName>
                                          <p:attrName>ppt_y</p:attrName>
                                        </p:attrNameLst>
                                      </p:cBhvr>
                                      <p:rCtr x="0" y="4812"/>
                                    </p:animMotion>
                                  </p:childTnLst>
                                </p:cTn>
                              </p:par>
                              <p:par>
                                <p:cTn id="24" presetID="10" presetClass="entr" presetSubtype="0" fill="hold" grpId="0" nodeType="withEffect">
                                  <p:stCondLst>
                                    <p:cond delay="900"/>
                                  </p:stCondLst>
                                  <p:childTnLst>
                                    <p:set>
                                      <p:cBhvr>
                                        <p:cTn id="25" dur="1" fill="hold">
                                          <p:stCondLst>
                                            <p:cond delay="0"/>
                                          </p:stCondLst>
                                        </p:cTn>
                                        <p:tgtEl>
                                          <p:spTgt spid="73"/>
                                        </p:tgtEl>
                                        <p:attrNameLst>
                                          <p:attrName>style.visibility</p:attrName>
                                        </p:attrNameLst>
                                      </p:cBhvr>
                                      <p:to>
                                        <p:strVal val="visible"/>
                                      </p:to>
                                    </p:set>
                                    <p:animEffect transition="in" filter="fade">
                                      <p:cBhvr>
                                        <p:cTn id="26" dur="500"/>
                                        <p:tgtEl>
                                          <p:spTgt spid="73"/>
                                        </p:tgtEl>
                                      </p:cBhvr>
                                    </p:animEffect>
                                  </p:childTnLst>
                                </p:cTn>
                              </p:par>
                              <p:par>
                                <p:cTn id="27" presetID="64" presetClass="path" presetSubtype="0" decel="100000" fill="hold" nodeType="withEffect">
                                  <p:stCondLst>
                                    <p:cond delay="600"/>
                                  </p:stCondLst>
                                  <p:childTnLst>
                                    <p:animMotion origin="layout" path="M 7.78657E-7 2.90513E-7 L 7.78657E-7 -0.10327 " pathEditMode="relative" rAng="0" ptsTypes="AA">
                                      <p:cBhvr>
                                        <p:cTn id="28" dur="700" spd="-100000" fill="hold"/>
                                        <p:tgtEl>
                                          <p:spTgt spid="8"/>
                                        </p:tgtEl>
                                        <p:attrNameLst>
                                          <p:attrName>ppt_x</p:attrName>
                                          <p:attrName>ppt_y</p:attrName>
                                        </p:attrNameLst>
                                      </p:cBhvr>
                                      <p:rCtr x="0" y="-5175"/>
                                    </p:animMotion>
                                  </p:childTnLst>
                                </p:cTn>
                              </p:par>
                              <p:par>
                                <p:cTn id="29" presetID="10" presetClass="entr" presetSubtype="0" fill="hold" nodeType="withEffect">
                                  <p:stCondLst>
                                    <p:cond delay="1000"/>
                                  </p:stCondLst>
                                  <p:childTnLst>
                                    <p:set>
                                      <p:cBhvr>
                                        <p:cTn id="30" dur="1" fill="hold">
                                          <p:stCondLst>
                                            <p:cond delay="0"/>
                                          </p:stCondLst>
                                        </p:cTn>
                                        <p:tgtEl>
                                          <p:spTgt spid="5"/>
                                        </p:tgtEl>
                                        <p:attrNameLst>
                                          <p:attrName>style.visibility</p:attrName>
                                        </p:attrNameLst>
                                      </p:cBhvr>
                                      <p:to>
                                        <p:strVal val="visible"/>
                                      </p:to>
                                    </p:set>
                                    <p:animEffect transition="in" filter="fade">
                                      <p:cBhvr>
                                        <p:cTn id="31" dur="400"/>
                                        <p:tgtEl>
                                          <p:spTgt spid="5"/>
                                        </p:tgtEl>
                                      </p:cBhvr>
                                    </p:animEffect>
                                  </p:childTnLst>
                                </p:cTn>
                              </p:par>
                              <p:par>
                                <p:cTn id="32" presetID="42" presetClass="path" presetSubtype="0" decel="100000" fill="hold" nodeType="withEffect">
                                  <p:stCondLst>
                                    <p:cond delay="700"/>
                                  </p:stCondLst>
                                  <p:childTnLst>
                                    <p:animMotion origin="layout" path="M -2.18024E-6 1.13028E-6 L -2.18024E-6 0.09623 " pathEditMode="relative" rAng="0" ptsTypes="AA">
                                      <p:cBhvr>
                                        <p:cTn id="33" dur="700" spd="-100000" fill="hold"/>
                                        <p:tgtEl>
                                          <p:spTgt spid="5"/>
                                        </p:tgtEl>
                                        <p:attrNameLst>
                                          <p:attrName>ppt_x</p:attrName>
                                          <p:attrName>ppt_y</p:attrName>
                                        </p:attrNameLst>
                                      </p:cBhvr>
                                      <p:rCtr x="0" y="4812"/>
                                    </p:animMotion>
                                  </p:childTnLst>
                                </p:cTn>
                              </p:par>
                              <p:par>
                                <p:cTn id="34" presetID="10" presetClass="entr" presetSubtype="0" fill="hold" nodeType="withEffect">
                                  <p:stCondLst>
                                    <p:cond delay="1100"/>
                                  </p:stCondLst>
                                  <p:childTnLst>
                                    <p:set>
                                      <p:cBhvr>
                                        <p:cTn id="35" dur="1" fill="hold">
                                          <p:stCondLst>
                                            <p:cond delay="0"/>
                                          </p:stCondLst>
                                        </p:cTn>
                                        <p:tgtEl>
                                          <p:spTgt spid="6"/>
                                        </p:tgtEl>
                                        <p:attrNameLst>
                                          <p:attrName>style.visibility</p:attrName>
                                        </p:attrNameLst>
                                      </p:cBhvr>
                                      <p:to>
                                        <p:strVal val="visible"/>
                                      </p:to>
                                    </p:set>
                                    <p:animEffect transition="in" filter="fade">
                                      <p:cBhvr>
                                        <p:cTn id="36" dur="400"/>
                                        <p:tgtEl>
                                          <p:spTgt spid="6"/>
                                        </p:tgtEl>
                                      </p:cBhvr>
                                    </p:animEffect>
                                  </p:childTnLst>
                                </p:cTn>
                              </p:par>
                              <p:par>
                                <p:cTn id="37" presetID="42" presetClass="path" presetSubtype="0" decel="100000" fill="hold" nodeType="withEffect">
                                  <p:stCondLst>
                                    <p:cond delay="800"/>
                                  </p:stCondLst>
                                  <p:childTnLst>
                                    <p:animMotion origin="layout" path="M 7.63339E-7 -4.94326E-6 L 7.63339E-7 0.09624 " pathEditMode="relative" rAng="0" ptsTypes="AA">
                                      <p:cBhvr>
                                        <p:cTn id="38" dur="700" spd="-100000" fill="hold"/>
                                        <p:tgtEl>
                                          <p:spTgt spid="6"/>
                                        </p:tgtEl>
                                        <p:attrNameLst>
                                          <p:attrName>ppt_x</p:attrName>
                                          <p:attrName>ppt_y</p:attrName>
                                        </p:attrNameLst>
                                      </p:cBhvr>
                                      <p:rCtr x="0" y="4812"/>
                                    </p:animMotion>
                                  </p:childTnLst>
                                </p:cTn>
                              </p:par>
                              <p:par>
                                <p:cTn id="39" presetID="22" presetClass="entr" presetSubtype="8" fill="hold" grpId="0" nodeType="withEffect">
                                  <p:stCondLst>
                                    <p:cond delay="600"/>
                                  </p:stCondLst>
                                  <p:childTnLst>
                                    <p:set>
                                      <p:cBhvr>
                                        <p:cTn id="40" dur="1" fill="hold">
                                          <p:stCondLst>
                                            <p:cond delay="0"/>
                                          </p:stCondLst>
                                        </p:cTn>
                                        <p:tgtEl>
                                          <p:spTgt spid="64"/>
                                        </p:tgtEl>
                                        <p:attrNameLst>
                                          <p:attrName>style.visibility</p:attrName>
                                        </p:attrNameLst>
                                      </p:cBhvr>
                                      <p:to>
                                        <p:strVal val="visible"/>
                                      </p:to>
                                    </p:set>
                                    <p:animEffect transition="in" filter="wipe(left)">
                                      <p:cBhvr>
                                        <p:cTn id="41" dur="500"/>
                                        <p:tgtEl>
                                          <p:spTgt spid="64"/>
                                        </p:tgtEl>
                                      </p:cBhvr>
                                    </p:animEffect>
                                  </p:childTnLst>
                                </p:cTn>
                              </p:par>
                              <p:par>
                                <p:cTn id="42" presetID="22" presetClass="entr" presetSubtype="8" fill="hold" grpId="0" nodeType="withEffect">
                                  <p:stCondLst>
                                    <p:cond delay="700"/>
                                  </p:stCondLst>
                                  <p:childTnLst>
                                    <p:set>
                                      <p:cBhvr>
                                        <p:cTn id="43" dur="1" fill="hold">
                                          <p:stCondLst>
                                            <p:cond delay="0"/>
                                          </p:stCondLst>
                                        </p:cTn>
                                        <p:tgtEl>
                                          <p:spTgt spid="65"/>
                                        </p:tgtEl>
                                        <p:attrNameLst>
                                          <p:attrName>style.visibility</p:attrName>
                                        </p:attrNameLst>
                                      </p:cBhvr>
                                      <p:to>
                                        <p:strVal val="visible"/>
                                      </p:to>
                                    </p:set>
                                    <p:animEffect transition="in" filter="wipe(left)">
                                      <p:cBhvr>
                                        <p:cTn id="44" dur="500"/>
                                        <p:tgtEl>
                                          <p:spTgt spid="65"/>
                                        </p:tgtEl>
                                      </p:cBhvr>
                                    </p:animEffect>
                                  </p:childTnLst>
                                </p:cTn>
                              </p:par>
                              <p:par>
                                <p:cTn id="45" presetID="22" presetClass="entr" presetSubtype="8" fill="hold" grpId="0" nodeType="withEffect">
                                  <p:stCondLst>
                                    <p:cond delay="800"/>
                                  </p:stCondLst>
                                  <p:childTnLst>
                                    <p:set>
                                      <p:cBhvr>
                                        <p:cTn id="46" dur="1" fill="hold">
                                          <p:stCondLst>
                                            <p:cond delay="0"/>
                                          </p:stCondLst>
                                        </p:cTn>
                                        <p:tgtEl>
                                          <p:spTgt spid="66"/>
                                        </p:tgtEl>
                                        <p:attrNameLst>
                                          <p:attrName>style.visibility</p:attrName>
                                        </p:attrNameLst>
                                      </p:cBhvr>
                                      <p:to>
                                        <p:strVal val="visible"/>
                                      </p:to>
                                    </p:set>
                                    <p:animEffect transition="in" filter="wipe(left)">
                                      <p:cBhvr>
                                        <p:cTn id="47" dur="500"/>
                                        <p:tgtEl>
                                          <p:spTgt spid="66"/>
                                        </p:tgtEl>
                                      </p:cBhvr>
                                    </p:animEffect>
                                  </p:childTnLst>
                                </p:cTn>
                              </p:par>
                              <p:par>
                                <p:cTn id="48" presetID="22" presetClass="entr" presetSubtype="8" fill="hold" grpId="0" nodeType="withEffect">
                                  <p:stCondLst>
                                    <p:cond delay="600"/>
                                  </p:stCondLst>
                                  <p:childTnLst>
                                    <p:set>
                                      <p:cBhvr>
                                        <p:cTn id="49" dur="1" fill="hold">
                                          <p:stCondLst>
                                            <p:cond delay="0"/>
                                          </p:stCondLst>
                                        </p:cTn>
                                        <p:tgtEl>
                                          <p:spTgt spid="24"/>
                                        </p:tgtEl>
                                        <p:attrNameLst>
                                          <p:attrName>style.visibility</p:attrName>
                                        </p:attrNameLst>
                                      </p:cBhvr>
                                      <p:to>
                                        <p:strVal val="visible"/>
                                      </p:to>
                                    </p:set>
                                    <p:animEffect transition="in" filter="wipe(left)">
                                      <p:cBhvr>
                                        <p:cTn id="50" dur="500"/>
                                        <p:tgtEl>
                                          <p:spTgt spid="24"/>
                                        </p:tgtEl>
                                      </p:cBhvr>
                                    </p:animEffect>
                                  </p:childTnLst>
                                </p:cTn>
                              </p:par>
                              <p:par>
                                <p:cTn id="51" presetID="22" presetClass="entr" presetSubtype="8" fill="hold" grpId="0" nodeType="withEffect">
                                  <p:stCondLst>
                                    <p:cond delay="700"/>
                                  </p:stCondLst>
                                  <p:childTnLst>
                                    <p:set>
                                      <p:cBhvr>
                                        <p:cTn id="52" dur="1" fill="hold">
                                          <p:stCondLst>
                                            <p:cond delay="0"/>
                                          </p:stCondLst>
                                        </p:cTn>
                                        <p:tgtEl>
                                          <p:spTgt spid="25"/>
                                        </p:tgtEl>
                                        <p:attrNameLst>
                                          <p:attrName>style.visibility</p:attrName>
                                        </p:attrNameLst>
                                      </p:cBhvr>
                                      <p:to>
                                        <p:strVal val="visible"/>
                                      </p:to>
                                    </p:set>
                                    <p:animEffect transition="in" filter="wipe(left)">
                                      <p:cBhvr>
                                        <p:cTn id="53" dur="500"/>
                                        <p:tgtEl>
                                          <p:spTgt spid="25"/>
                                        </p:tgtEl>
                                      </p:cBhvr>
                                    </p:animEffect>
                                  </p:childTnLst>
                                </p:cTn>
                              </p:par>
                              <p:par>
                                <p:cTn id="54" presetID="22" presetClass="entr" presetSubtype="8" fill="hold" grpId="0" nodeType="withEffect">
                                  <p:stCondLst>
                                    <p:cond delay="700"/>
                                  </p:stCondLst>
                                  <p:childTnLst>
                                    <p:set>
                                      <p:cBhvr>
                                        <p:cTn id="55" dur="1" fill="hold">
                                          <p:stCondLst>
                                            <p:cond delay="0"/>
                                          </p:stCondLst>
                                        </p:cTn>
                                        <p:tgtEl>
                                          <p:spTgt spid="26"/>
                                        </p:tgtEl>
                                        <p:attrNameLst>
                                          <p:attrName>style.visibility</p:attrName>
                                        </p:attrNameLst>
                                      </p:cBhvr>
                                      <p:to>
                                        <p:strVal val="visible"/>
                                      </p:to>
                                    </p:set>
                                    <p:animEffect transition="in" filter="wipe(left)">
                                      <p:cBhvr>
                                        <p:cTn id="56" dur="500"/>
                                        <p:tgtEl>
                                          <p:spTgt spid="26"/>
                                        </p:tgtEl>
                                      </p:cBhvr>
                                    </p:animEffect>
                                  </p:childTnLst>
                                </p:cTn>
                              </p:par>
                              <p:par>
                                <p:cTn id="57" presetID="10" presetClass="entr" presetSubtype="0" fill="hold" nodeType="withEffect">
                                  <p:stCondLst>
                                    <p:cond delay="1000"/>
                                  </p:stCondLst>
                                  <p:childTnLst>
                                    <p:set>
                                      <p:cBhvr>
                                        <p:cTn id="58" dur="1" fill="hold">
                                          <p:stCondLst>
                                            <p:cond delay="0"/>
                                          </p:stCondLst>
                                        </p:cTn>
                                        <p:tgtEl>
                                          <p:spTgt spid="9"/>
                                        </p:tgtEl>
                                        <p:attrNameLst>
                                          <p:attrName>style.visibility</p:attrName>
                                        </p:attrNameLst>
                                      </p:cBhvr>
                                      <p:to>
                                        <p:strVal val="visible"/>
                                      </p:to>
                                    </p:set>
                                    <p:animEffect transition="in" filter="fade">
                                      <p:cBhvr>
                                        <p:cTn id="59" dur="400"/>
                                        <p:tgtEl>
                                          <p:spTgt spid="9"/>
                                        </p:tgtEl>
                                      </p:cBhvr>
                                    </p:animEffect>
                                  </p:childTnLst>
                                </p:cTn>
                              </p:par>
                              <p:par>
                                <p:cTn id="60" presetID="64" presetClass="path" presetSubtype="0" decel="100000" fill="hold" nodeType="withEffect">
                                  <p:stCondLst>
                                    <p:cond delay="700"/>
                                  </p:stCondLst>
                                  <p:childTnLst>
                                    <p:animMotion origin="layout" path="M 4.00306E-6 2.90513E-7 L 4.00306E-6 -0.10327 " pathEditMode="relative" rAng="0" ptsTypes="AA">
                                      <p:cBhvr>
                                        <p:cTn id="61" dur="700" spd="-100000" fill="hold"/>
                                        <p:tgtEl>
                                          <p:spTgt spid="9"/>
                                        </p:tgtEl>
                                        <p:attrNameLst>
                                          <p:attrName>ppt_x</p:attrName>
                                          <p:attrName>ppt_y</p:attrName>
                                        </p:attrNameLst>
                                      </p:cBhvr>
                                      <p:rCtr x="0" y="-5175"/>
                                    </p:animMotion>
                                  </p:childTnLst>
                                </p:cTn>
                              </p:par>
                              <p:par>
                                <p:cTn id="62" presetID="10" presetClass="entr" presetSubtype="0" fill="hold" nodeType="withEffect">
                                  <p:stCondLst>
                                    <p:cond delay="1100"/>
                                  </p:stCondLst>
                                  <p:childTnLst>
                                    <p:set>
                                      <p:cBhvr>
                                        <p:cTn id="63" dur="1" fill="hold">
                                          <p:stCondLst>
                                            <p:cond delay="0"/>
                                          </p:stCondLst>
                                        </p:cTn>
                                        <p:tgtEl>
                                          <p:spTgt spid="10"/>
                                        </p:tgtEl>
                                        <p:attrNameLst>
                                          <p:attrName>style.visibility</p:attrName>
                                        </p:attrNameLst>
                                      </p:cBhvr>
                                      <p:to>
                                        <p:strVal val="visible"/>
                                      </p:to>
                                    </p:set>
                                    <p:animEffect transition="in" filter="fade">
                                      <p:cBhvr>
                                        <p:cTn id="64" dur="400"/>
                                        <p:tgtEl>
                                          <p:spTgt spid="10"/>
                                        </p:tgtEl>
                                      </p:cBhvr>
                                    </p:animEffect>
                                  </p:childTnLst>
                                </p:cTn>
                              </p:par>
                              <p:par>
                                <p:cTn id="65" presetID="64" presetClass="path" presetSubtype="0" decel="100000" fill="hold" nodeType="withEffect">
                                  <p:stCondLst>
                                    <p:cond delay="800"/>
                                  </p:stCondLst>
                                  <p:childTnLst>
                                    <p:animMotion origin="layout" path="M 3.20909E-6 2.90513E-7 L 3.20909E-6 -0.10327 " pathEditMode="relative" rAng="0" ptsTypes="AA">
                                      <p:cBhvr>
                                        <p:cTn id="66" dur="700" spd="-100000" fill="hold"/>
                                        <p:tgtEl>
                                          <p:spTgt spid="10"/>
                                        </p:tgtEl>
                                        <p:attrNameLst>
                                          <p:attrName>ppt_x</p:attrName>
                                          <p:attrName>ppt_y</p:attrName>
                                        </p:attrNameLst>
                                      </p:cBhvr>
                                      <p:rCtr x="0" y="-5175"/>
                                    </p:animMotion>
                                  </p:childTnLst>
                                </p:cTn>
                              </p:par>
                              <p:par>
                                <p:cTn id="67" presetID="10" presetClass="entr" presetSubtype="0" fill="hold" nodeType="withEffect">
                                  <p:stCondLst>
                                    <p:cond delay="1200"/>
                                  </p:stCondLst>
                                  <p:childTnLst>
                                    <p:set>
                                      <p:cBhvr>
                                        <p:cTn id="68" dur="1" fill="hold">
                                          <p:stCondLst>
                                            <p:cond delay="0"/>
                                          </p:stCondLst>
                                        </p:cTn>
                                        <p:tgtEl>
                                          <p:spTgt spid="11"/>
                                        </p:tgtEl>
                                        <p:attrNameLst>
                                          <p:attrName>style.visibility</p:attrName>
                                        </p:attrNameLst>
                                      </p:cBhvr>
                                      <p:to>
                                        <p:strVal val="visible"/>
                                      </p:to>
                                    </p:set>
                                    <p:animEffect transition="in" filter="fade">
                                      <p:cBhvr>
                                        <p:cTn id="69" dur="400"/>
                                        <p:tgtEl>
                                          <p:spTgt spid="11"/>
                                        </p:tgtEl>
                                      </p:cBhvr>
                                    </p:animEffect>
                                  </p:childTnLst>
                                </p:cTn>
                              </p:par>
                              <p:par>
                                <p:cTn id="70" presetID="64" presetClass="path" presetSubtype="0" decel="100000" fill="hold" nodeType="withEffect">
                                  <p:stCondLst>
                                    <p:cond delay="900"/>
                                  </p:stCondLst>
                                  <p:childTnLst>
                                    <p:animMotion origin="layout" path="M 4.54174E-6 2.90513E-7 L 4.54174E-6 -0.10327 " pathEditMode="relative" rAng="0" ptsTypes="AA">
                                      <p:cBhvr>
                                        <p:cTn id="71" dur="700" spd="-100000" fill="hold"/>
                                        <p:tgtEl>
                                          <p:spTgt spid="11"/>
                                        </p:tgtEl>
                                        <p:attrNameLst>
                                          <p:attrName>ppt_x</p:attrName>
                                          <p:attrName>ppt_y</p:attrName>
                                        </p:attrNameLst>
                                      </p:cBhvr>
                                      <p:rCtr x="0" y="-5175"/>
                                    </p:animMotion>
                                  </p:childTnLst>
                                </p:cTn>
                              </p:par>
                              <p:par>
                                <p:cTn id="72" presetID="10" presetClass="entr" presetSubtype="0" fill="hold" grpId="0" nodeType="withEffect">
                                  <p:stCondLst>
                                    <p:cond delay="1200"/>
                                  </p:stCondLst>
                                  <p:childTnLst>
                                    <p:set>
                                      <p:cBhvr>
                                        <p:cTn id="73" dur="1" fill="hold">
                                          <p:stCondLst>
                                            <p:cond delay="0"/>
                                          </p:stCondLst>
                                        </p:cTn>
                                        <p:tgtEl>
                                          <p:spTgt spid="72"/>
                                        </p:tgtEl>
                                        <p:attrNameLst>
                                          <p:attrName>style.visibility</p:attrName>
                                        </p:attrNameLst>
                                      </p:cBhvr>
                                      <p:to>
                                        <p:strVal val="visible"/>
                                      </p:to>
                                    </p:set>
                                    <p:animEffect transition="in" filter="fade">
                                      <p:cBhvr>
                                        <p:cTn id="74" dur="400"/>
                                        <p:tgtEl>
                                          <p:spTgt spid="72"/>
                                        </p:tgtEl>
                                      </p:cBhvr>
                                    </p:animEffect>
                                  </p:childTnLst>
                                </p:cTn>
                              </p:par>
                              <p:par>
                                <p:cTn id="75" presetID="42" presetClass="path" presetSubtype="0" decel="100000" fill="hold" grpId="1" nodeType="withEffect">
                                  <p:stCondLst>
                                    <p:cond delay="900"/>
                                  </p:stCondLst>
                                  <p:childTnLst>
                                    <p:animMotion origin="layout" path="M -2.99464E-6 1.49796E-6 L -2.99464E-6 0.09623 " pathEditMode="relative" rAng="0" ptsTypes="AA">
                                      <p:cBhvr>
                                        <p:cTn id="76" dur="700" spd="-100000" fill="hold"/>
                                        <p:tgtEl>
                                          <p:spTgt spid="72"/>
                                        </p:tgtEl>
                                        <p:attrNameLst>
                                          <p:attrName>ppt_x</p:attrName>
                                          <p:attrName>ppt_y</p:attrName>
                                        </p:attrNameLst>
                                      </p:cBhvr>
                                      <p:rCtr x="0" y="4812"/>
                                    </p:animMotion>
                                  </p:childTnLst>
                                </p:cTn>
                              </p:par>
                              <p:par>
                                <p:cTn id="77" presetID="10" presetClass="entr" presetSubtype="0" fill="hold" nodeType="withEffect">
                                  <p:stCondLst>
                                    <p:cond delay="1000"/>
                                  </p:stCondLst>
                                  <p:childTnLst>
                                    <p:set>
                                      <p:cBhvr>
                                        <p:cTn id="78" dur="1" fill="hold">
                                          <p:stCondLst>
                                            <p:cond delay="0"/>
                                          </p:stCondLst>
                                        </p:cTn>
                                        <p:tgtEl>
                                          <p:spTgt spid="84"/>
                                        </p:tgtEl>
                                        <p:attrNameLst>
                                          <p:attrName>style.visibility</p:attrName>
                                        </p:attrNameLst>
                                      </p:cBhvr>
                                      <p:to>
                                        <p:strVal val="visible"/>
                                      </p:to>
                                    </p:set>
                                    <p:animEffect transition="in" filter="fade">
                                      <p:cBhvr>
                                        <p:cTn id="79" dur="500"/>
                                        <p:tgtEl>
                                          <p:spTgt spid="84"/>
                                        </p:tgtEl>
                                      </p:cBhvr>
                                    </p:animEffect>
                                  </p:childTnLst>
                                </p:cTn>
                              </p:par>
                              <p:par>
                                <p:cTn id="80" presetID="10" presetClass="entr" presetSubtype="0" fill="hold" nodeType="withEffect">
                                  <p:stCondLst>
                                    <p:cond delay="1100"/>
                                  </p:stCondLst>
                                  <p:childTnLst>
                                    <p:set>
                                      <p:cBhvr>
                                        <p:cTn id="81" dur="1" fill="hold">
                                          <p:stCondLst>
                                            <p:cond delay="0"/>
                                          </p:stCondLst>
                                        </p:cTn>
                                        <p:tgtEl>
                                          <p:spTgt spid="88"/>
                                        </p:tgtEl>
                                        <p:attrNameLst>
                                          <p:attrName>style.visibility</p:attrName>
                                        </p:attrNameLst>
                                      </p:cBhvr>
                                      <p:to>
                                        <p:strVal val="visible"/>
                                      </p:to>
                                    </p:set>
                                    <p:animEffect transition="in" filter="fade">
                                      <p:cBhvr>
                                        <p:cTn id="82" dur="500"/>
                                        <p:tgtEl>
                                          <p:spTgt spid="88"/>
                                        </p:tgtEl>
                                      </p:cBhvr>
                                    </p:animEffect>
                                  </p:childTnLst>
                                </p:cTn>
                              </p:par>
                              <p:par>
                                <p:cTn id="83" presetID="10" presetClass="entr" presetSubtype="0" fill="hold" grpId="0" nodeType="withEffect">
                                  <p:stCondLst>
                                    <p:cond delay="1100"/>
                                  </p:stCondLst>
                                  <p:childTnLst>
                                    <p:set>
                                      <p:cBhvr>
                                        <p:cTn id="84" dur="1" fill="hold">
                                          <p:stCondLst>
                                            <p:cond delay="0"/>
                                          </p:stCondLst>
                                        </p:cTn>
                                        <p:tgtEl>
                                          <p:spTgt spid="89"/>
                                        </p:tgtEl>
                                        <p:attrNameLst>
                                          <p:attrName>style.visibility</p:attrName>
                                        </p:attrNameLst>
                                      </p:cBhvr>
                                      <p:to>
                                        <p:strVal val="visible"/>
                                      </p:to>
                                    </p:set>
                                    <p:animEffect transition="in" filter="fade">
                                      <p:cBhvr>
                                        <p:cTn id="85" dur="500"/>
                                        <p:tgtEl>
                                          <p:spTgt spid="89"/>
                                        </p:tgtEl>
                                      </p:cBhvr>
                                    </p:animEffect>
                                  </p:childTnLst>
                                </p:cTn>
                              </p:par>
                              <p:par>
                                <p:cTn id="86" presetID="10" presetClass="entr" presetSubtype="0" fill="hold" grpId="0" nodeType="withEffect">
                                  <p:stCondLst>
                                    <p:cond delay="1100"/>
                                  </p:stCondLst>
                                  <p:childTnLst>
                                    <p:set>
                                      <p:cBhvr>
                                        <p:cTn id="87" dur="1" fill="hold">
                                          <p:stCondLst>
                                            <p:cond delay="0"/>
                                          </p:stCondLst>
                                        </p:cTn>
                                        <p:tgtEl>
                                          <p:spTgt spid="91"/>
                                        </p:tgtEl>
                                        <p:attrNameLst>
                                          <p:attrName>style.visibility</p:attrName>
                                        </p:attrNameLst>
                                      </p:cBhvr>
                                      <p:to>
                                        <p:strVal val="visible"/>
                                      </p:to>
                                    </p:set>
                                    <p:animEffect transition="in" filter="fade">
                                      <p:cBhvr>
                                        <p:cTn id="88" dur="500"/>
                                        <p:tgtEl>
                                          <p:spTgt spid="91"/>
                                        </p:tgtEl>
                                      </p:cBhvr>
                                    </p:animEffect>
                                  </p:childTnLst>
                                </p:cTn>
                              </p:par>
                              <p:par>
                                <p:cTn id="89" presetID="10" presetClass="entr" presetSubtype="0" fill="hold" grpId="0" nodeType="withEffect">
                                  <p:stCondLst>
                                    <p:cond delay="1100"/>
                                  </p:stCondLst>
                                  <p:childTnLst>
                                    <p:set>
                                      <p:cBhvr>
                                        <p:cTn id="90" dur="1" fill="hold">
                                          <p:stCondLst>
                                            <p:cond delay="0"/>
                                          </p:stCondLst>
                                        </p:cTn>
                                        <p:tgtEl>
                                          <p:spTgt spid="90"/>
                                        </p:tgtEl>
                                        <p:attrNameLst>
                                          <p:attrName>style.visibility</p:attrName>
                                        </p:attrNameLst>
                                      </p:cBhvr>
                                      <p:to>
                                        <p:strVal val="visible"/>
                                      </p:to>
                                    </p:set>
                                    <p:animEffect transition="in" filter="fade">
                                      <p:cBhvr>
                                        <p:cTn id="91" dur="500"/>
                                        <p:tgtEl>
                                          <p:spTgt spid="90"/>
                                        </p:tgtEl>
                                      </p:cBhvr>
                                    </p:animEffect>
                                  </p:childTnLst>
                                </p:cTn>
                              </p:par>
                              <p:par>
                                <p:cTn id="92" presetID="10" presetClass="entr" presetSubtype="0" fill="hold" nodeType="withEffect">
                                  <p:stCondLst>
                                    <p:cond delay="1100"/>
                                  </p:stCondLst>
                                  <p:childTnLst>
                                    <p:set>
                                      <p:cBhvr>
                                        <p:cTn id="93" dur="1" fill="hold">
                                          <p:stCondLst>
                                            <p:cond delay="0"/>
                                          </p:stCondLst>
                                        </p:cTn>
                                        <p:tgtEl>
                                          <p:spTgt spid="16"/>
                                        </p:tgtEl>
                                        <p:attrNameLst>
                                          <p:attrName>style.visibility</p:attrName>
                                        </p:attrNameLst>
                                      </p:cBhvr>
                                      <p:to>
                                        <p:strVal val="visible"/>
                                      </p:to>
                                    </p:set>
                                    <p:animEffect transition="in" filter="fade">
                                      <p:cBhvr>
                                        <p:cTn id="94" dur="500"/>
                                        <p:tgtEl>
                                          <p:spTgt spid="16"/>
                                        </p:tgtEl>
                                      </p:cBhvr>
                                    </p:animEffect>
                                  </p:childTnLst>
                                </p:cTn>
                              </p:par>
                            </p:childTnLst>
                          </p:cTn>
                        </p:par>
                        <p:par>
                          <p:cTn id="95" fill="hold">
                            <p:stCondLst>
                              <p:cond delay="1600"/>
                            </p:stCondLst>
                            <p:childTnLst>
                              <p:par>
                                <p:cTn id="96" presetID="10" presetClass="entr" presetSubtype="0" fill="hold" nodeType="afterEffect">
                                  <p:stCondLst>
                                    <p:cond delay="900"/>
                                  </p:stCondLst>
                                  <p:childTnLst>
                                    <p:set>
                                      <p:cBhvr>
                                        <p:cTn id="97" dur="1" fill="hold">
                                          <p:stCondLst>
                                            <p:cond delay="0"/>
                                          </p:stCondLst>
                                        </p:cTn>
                                        <p:tgtEl>
                                          <p:spTgt spid="19"/>
                                        </p:tgtEl>
                                        <p:attrNameLst>
                                          <p:attrName>style.visibility</p:attrName>
                                        </p:attrNameLst>
                                      </p:cBhvr>
                                      <p:to>
                                        <p:strVal val="visible"/>
                                      </p:to>
                                    </p:set>
                                    <p:animEffect transition="in" filter="fade">
                                      <p:cBhvr>
                                        <p:cTn id="98" dur="400"/>
                                        <p:tgtEl>
                                          <p:spTgt spid="19"/>
                                        </p:tgtEl>
                                      </p:cBhvr>
                                    </p:animEffect>
                                  </p:childTnLst>
                                </p:cTn>
                              </p:par>
                              <p:par>
                                <p:cTn id="99" presetID="10" presetClass="entr" presetSubtype="0" fill="hold" nodeType="withEffect">
                                  <p:stCondLst>
                                    <p:cond delay="900"/>
                                  </p:stCondLst>
                                  <p:childTnLst>
                                    <p:set>
                                      <p:cBhvr>
                                        <p:cTn id="100" dur="1" fill="hold">
                                          <p:stCondLst>
                                            <p:cond delay="0"/>
                                          </p:stCondLst>
                                        </p:cTn>
                                        <p:tgtEl>
                                          <p:spTgt spid="22"/>
                                        </p:tgtEl>
                                        <p:attrNameLst>
                                          <p:attrName>style.visibility</p:attrName>
                                        </p:attrNameLst>
                                      </p:cBhvr>
                                      <p:to>
                                        <p:strVal val="visible"/>
                                      </p:to>
                                    </p:set>
                                    <p:animEffect transition="in" filter="fade">
                                      <p:cBhvr>
                                        <p:cTn id="101" dur="400"/>
                                        <p:tgtEl>
                                          <p:spTgt spid="22"/>
                                        </p:tgtEl>
                                      </p:cBhvr>
                                    </p:animEffect>
                                  </p:childTnLst>
                                </p:cTn>
                              </p:par>
                              <p:par>
                                <p:cTn id="102" presetID="42" presetClass="path" presetSubtype="0" decel="100000" fill="hold" nodeType="withEffect">
                                  <p:stCondLst>
                                    <p:cond delay="600"/>
                                  </p:stCondLst>
                                  <p:childTnLst>
                                    <p:animMotion origin="layout" path="M 2.13429E-6 2.70994E-6 L 2.13429E-6 0.09623 " pathEditMode="relative" rAng="0" ptsTypes="AA">
                                      <p:cBhvr>
                                        <p:cTn id="103" dur="700" spd="-100000" fill="hold"/>
                                        <p:tgtEl>
                                          <p:spTgt spid="22"/>
                                        </p:tgtEl>
                                        <p:attrNameLst>
                                          <p:attrName>ppt_x</p:attrName>
                                          <p:attrName>ppt_y</p:attrName>
                                        </p:attrNameLst>
                                      </p:cBhvr>
                                      <p:rCtr x="0" y="4812"/>
                                    </p:animMotion>
                                  </p:childTnLst>
                                </p:cTn>
                              </p:par>
                            </p:childTnLst>
                          </p:cTn>
                        </p:par>
                      </p:childTnLst>
                    </p:cTn>
                  </p:par>
                  <p:par>
                    <p:cTn id="104" fill="hold">
                      <p:stCondLst>
                        <p:cond delay="indefinite"/>
                      </p:stCondLst>
                      <p:childTnLst>
                        <p:par>
                          <p:cTn id="105" fill="hold">
                            <p:stCondLst>
                              <p:cond delay="0"/>
                            </p:stCondLst>
                            <p:childTnLst>
                              <p:par>
                                <p:cTn id="106" presetID="10" presetClass="entr" presetSubtype="0" fill="hold" nodeType="clickEffect">
                                  <p:stCondLst>
                                    <p:cond delay="0"/>
                                  </p:stCondLst>
                                  <p:childTnLst>
                                    <p:set>
                                      <p:cBhvr>
                                        <p:cTn id="107" dur="1" fill="hold">
                                          <p:stCondLst>
                                            <p:cond delay="0"/>
                                          </p:stCondLst>
                                        </p:cTn>
                                        <p:tgtEl>
                                          <p:spTgt spid="15"/>
                                        </p:tgtEl>
                                        <p:attrNameLst>
                                          <p:attrName>style.visibility</p:attrName>
                                        </p:attrNameLst>
                                      </p:cBhvr>
                                      <p:to>
                                        <p:strVal val="visible"/>
                                      </p:to>
                                    </p:set>
                                    <p:animEffect transition="in" filter="fade">
                                      <p:cBhvr>
                                        <p:cTn id="108"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4" grpId="0" animBg="1"/>
      <p:bldP spid="24" grpId="0" animBg="1"/>
      <p:bldP spid="25" grpId="0" animBg="1"/>
      <p:bldP spid="26" grpId="0" animBg="1"/>
      <p:bldP spid="63" grpId="0" animBg="1"/>
      <p:bldP spid="64" grpId="0" animBg="1"/>
      <p:bldP spid="65" grpId="0" animBg="1"/>
      <p:bldP spid="66" grpId="0" animBg="1"/>
      <p:bldP spid="72" grpId="0"/>
      <p:bldP spid="72" grpId="1"/>
      <p:bldP spid="73" grpId="0" animBg="1"/>
      <p:bldP spid="89" grpId="0" animBg="1"/>
      <p:bldP spid="90" grpId="0" animBg="1"/>
      <p:bldP spid="91"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Group 37">
            <a:extLst>
              <a:ext uri="{FF2B5EF4-FFF2-40B4-BE49-F238E27FC236}">
                <a16:creationId xmlns:a16="http://schemas.microsoft.com/office/drawing/2014/main" id="{3ED935D7-B72A-48DF-9F2A-C340DEA007E9}"/>
              </a:ext>
            </a:extLst>
          </p:cNvPr>
          <p:cNvGrpSpPr/>
          <p:nvPr/>
        </p:nvGrpSpPr>
        <p:grpSpPr>
          <a:xfrm>
            <a:off x="2864355" y="4229384"/>
            <a:ext cx="6765471" cy="625025"/>
            <a:chOff x="3192651" y="1781082"/>
            <a:chExt cx="8437955" cy="637559"/>
          </a:xfrm>
        </p:grpSpPr>
        <p:sp>
          <p:nvSpPr>
            <p:cNvPr id="41" name="TextBox 40">
              <a:extLst>
                <a:ext uri="{FF2B5EF4-FFF2-40B4-BE49-F238E27FC236}">
                  <a16:creationId xmlns:a16="http://schemas.microsoft.com/office/drawing/2014/main" id="{8B607BD8-595E-47EC-8091-A24C1B27B788}"/>
                </a:ext>
              </a:extLst>
            </p:cNvPr>
            <p:cNvSpPr txBox="1"/>
            <p:nvPr/>
          </p:nvSpPr>
          <p:spPr>
            <a:xfrm>
              <a:off x="4427199" y="1826957"/>
              <a:ext cx="7074382" cy="521507"/>
            </a:xfrm>
            <a:prstGeom prst="rect">
              <a:avLst/>
            </a:prstGeom>
            <a:noFill/>
          </p:spPr>
          <p:txBody>
            <a:bodyPr wrap="square" lIns="179285" tIns="143428" rIns="179285" bIns="143428" rtlCol="0" anchor="ctr">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GB" sz="1600" b="0" i="0" u="none" strike="noStrike" kern="1200" cap="none" spc="0" normalizeH="0" baseline="0" noProof="0">
                  <a:ln>
                    <a:noFill/>
                  </a:ln>
                  <a:solidFill>
                    <a:srgbClr val="2F2F2F"/>
                  </a:solidFill>
                  <a:effectLst/>
                  <a:uLnTx/>
                  <a:uFillTx/>
                  <a:latin typeface="Segoe UI Semibold" panose="020B0702040204020203" pitchFamily="34" charset="0"/>
                  <a:ea typeface="+mn-ea"/>
                  <a:cs typeface="Segoe UI Semibold" panose="020B0702040204020203" pitchFamily="34" charset="0"/>
                </a:rPr>
                <a:t>In-portal customer experience for PAYG deployments</a:t>
              </a:r>
            </a:p>
          </p:txBody>
        </p:sp>
        <p:cxnSp>
          <p:nvCxnSpPr>
            <p:cNvPr id="42" name="Straight Connector 41">
              <a:extLst>
                <a:ext uri="{FF2B5EF4-FFF2-40B4-BE49-F238E27FC236}">
                  <a16:creationId xmlns:a16="http://schemas.microsoft.com/office/drawing/2014/main" id="{95A7EFC9-6443-4BC7-80EC-4529B0922BBA}"/>
                </a:ext>
              </a:extLst>
            </p:cNvPr>
            <p:cNvCxnSpPr>
              <a:cxnSpLocks/>
            </p:cNvCxnSpPr>
            <p:nvPr/>
          </p:nvCxnSpPr>
          <p:spPr>
            <a:xfrm>
              <a:off x="3192651" y="1781082"/>
              <a:ext cx="8437955" cy="0"/>
            </a:xfrm>
            <a:prstGeom prst="line">
              <a:avLst/>
            </a:prstGeom>
            <a:ln w="28575" cap="rnd">
              <a:solidFill>
                <a:schemeClr val="accent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9BADDE39-E413-428F-A5CC-AFAF710A39CA}"/>
                </a:ext>
              </a:extLst>
            </p:cNvPr>
            <p:cNvCxnSpPr>
              <a:cxnSpLocks/>
            </p:cNvCxnSpPr>
            <p:nvPr/>
          </p:nvCxnSpPr>
          <p:spPr>
            <a:xfrm>
              <a:off x="3270142" y="2382637"/>
              <a:ext cx="8360464" cy="36004"/>
            </a:xfrm>
            <a:prstGeom prst="line">
              <a:avLst/>
            </a:prstGeom>
            <a:ln w="28575" cap="rnd">
              <a:solidFill>
                <a:schemeClr val="accent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4" name="Group 43">
            <a:extLst>
              <a:ext uri="{FF2B5EF4-FFF2-40B4-BE49-F238E27FC236}">
                <a16:creationId xmlns:a16="http://schemas.microsoft.com/office/drawing/2014/main" id="{A23B0B5A-3F39-4121-9E19-4016445DEE20}"/>
              </a:ext>
            </a:extLst>
          </p:cNvPr>
          <p:cNvGrpSpPr/>
          <p:nvPr/>
        </p:nvGrpSpPr>
        <p:grpSpPr>
          <a:xfrm>
            <a:off x="2511556" y="5696062"/>
            <a:ext cx="7234924" cy="650413"/>
            <a:chOff x="4229692" y="4738481"/>
            <a:chExt cx="7380000" cy="663455"/>
          </a:xfrm>
        </p:grpSpPr>
        <p:sp>
          <p:nvSpPr>
            <p:cNvPr id="45" name="TextBox 44">
              <a:extLst>
                <a:ext uri="{FF2B5EF4-FFF2-40B4-BE49-F238E27FC236}">
                  <a16:creationId xmlns:a16="http://schemas.microsoft.com/office/drawing/2014/main" id="{A13D1B99-7950-4B4F-A90F-AA6BC9B9A4EF}"/>
                </a:ext>
              </a:extLst>
            </p:cNvPr>
            <p:cNvSpPr txBox="1"/>
            <p:nvPr/>
          </p:nvSpPr>
          <p:spPr>
            <a:xfrm>
              <a:off x="5624669" y="4852168"/>
              <a:ext cx="5933431" cy="521508"/>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GB" sz="1600" b="0" i="0" u="none" strike="noStrike" kern="1200" cap="none" spc="0" normalizeH="0" baseline="0" noProof="0">
                  <a:ln>
                    <a:noFill/>
                  </a:ln>
                  <a:solidFill>
                    <a:srgbClr val="2F2F2F"/>
                  </a:solidFill>
                  <a:effectLst/>
                  <a:uLnTx/>
                  <a:uFillTx/>
                  <a:latin typeface="Segoe UI Semibold" panose="020B0702040204020203" pitchFamily="34" charset="0"/>
                  <a:ea typeface="+mn-ea"/>
                  <a:cs typeface="Segoe UI Semibold" panose="020B0702040204020203" pitchFamily="34" charset="0"/>
                </a:rPr>
                <a:t>Integrated support, available 24x7</a:t>
              </a:r>
            </a:p>
          </p:txBody>
        </p:sp>
        <p:cxnSp>
          <p:nvCxnSpPr>
            <p:cNvPr id="46" name="Straight Connector 45">
              <a:extLst>
                <a:ext uri="{FF2B5EF4-FFF2-40B4-BE49-F238E27FC236}">
                  <a16:creationId xmlns:a16="http://schemas.microsoft.com/office/drawing/2014/main" id="{0E78E81A-82EC-4B79-9656-E753F7316233}"/>
                </a:ext>
              </a:extLst>
            </p:cNvPr>
            <p:cNvCxnSpPr/>
            <p:nvPr/>
          </p:nvCxnSpPr>
          <p:spPr>
            <a:xfrm>
              <a:off x="4229692" y="4738481"/>
              <a:ext cx="7380000" cy="0"/>
            </a:xfrm>
            <a:prstGeom prst="line">
              <a:avLst/>
            </a:prstGeom>
            <a:ln w="28575" cap="rnd">
              <a:solidFill>
                <a:schemeClr val="accent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EEBAF0BA-163D-4C5D-B1D2-571BCC1CB32A}"/>
                </a:ext>
              </a:extLst>
            </p:cNvPr>
            <p:cNvCxnSpPr>
              <a:cxnSpLocks/>
            </p:cNvCxnSpPr>
            <p:nvPr/>
          </p:nvCxnSpPr>
          <p:spPr>
            <a:xfrm>
              <a:off x="4229692" y="5401936"/>
              <a:ext cx="6950871" cy="0"/>
            </a:xfrm>
            <a:prstGeom prst="line">
              <a:avLst/>
            </a:prstGeom>
            <a:ln w="28575" cap="rnd">
              <a:solidFill>
                <a:schemeClr val="accent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8" name="Group 47">
            <a:extLst>
              <a:ext uri="{FF2B5EF4-FFF2-40B4-BE49-F238E27FC236}">
                <a16:creationId xmlns:a16="http://schemas.microsoft.com/office/drawing/2014/main" id="{B3739CF7-EAB0-4243-83BA-C6CE3378F57B}"/>
              </a:ext>
            </a:extLst>
          </p:cNvPr>
          <p:cNvGrpSpPr/>
          <p:nvPr/>
        </p:nvGrpSpPr>
        <p:grpSpPr>
          <a:xfrm>
            <a:off x="2606725" y="4951287"/>
            <a:ext cx="7260497" cy="625026"/>
            <a:chOff x="4229692" y="3247225"/>
            <a:chExt cx="7406085" cy="637559"/>
          </a:xfrm>
        </p:grpSpPr>
        <p:sp>
          <p:nvSpPr>
            <p:cNvPr id="49" name="TextBox 48">
              <a:extLst>
                <a:ext uri="{FF2B5EF4-FFF2-40B4-BE49-F238E27FC236}">
                  <a16:creationId xmlns:a16="http://schemas.microsoft.com/office/drawing/2014/main" id="{67F27435-A234-480F-AFA3-A477E2C5CB64}"/>
                </a:ext>
              </a:extLst>
            </p:cNvPr>
            <p:cNvSpPr txBox="1"/>
            <p:nvPr/>
          </p:nvSpPr>
          <p:spPr>
            <a:xfrm>
              <a:off x="5523861" y="3301446"/>
              <a:ext cx="6111916" cy="521508"/>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GB" sz="1600" b="0" i="0" u="none" strike="noStrike" kern="1200" cap="none" spc="0" normalizeH="0" baseline="0" noProof="0">
                  <a:ln>
                    <a:noFill/>
                  </a:ln>
                  <a:solidFill>
                    <a:srgbClr val="2F2F2F"/>
                  </a:solidFill>
                  <a:effectLst/>
                  <a:uLnTx/>
                  <a:uFillTx/>
                  <a:latin typeface="Segoe UI Semibold" panose="020B0702040204020203" pitchFamily="34" charset="0"/>
                  <a:ea typeface="+mn-ea"/>
                  <a:cs typeface="Segoe UI Semibold" panose="020B0702040204020203" pitchFamily="34" charset="0"/>
                </a:rPr>
                <a:t>Co-located support with Red Hat on-site team</a:t>
              </a:r>
            </a:p>
          </p:txBody>
        </p:sp>
        <p:cxnSp>
          <p:nvCxnSpPr>
            <p:cNvPr id="50" name="Straight Connector 49">
              <a:extLst>
                <a:ext uri="{FF2B5EF4-FFF2-40B4-BE49-F238E27FC236}">
                  <a16:creationId xmlns:a16="http://schemas.microsoft.com/office/drawing/2014/main" id="{B170FD73-4B88-4C62-AD34-A0A0BF79535E}"/>
                </a:ext>
              </a:extLst>
            </p:cNvPr>
            <p:cNvCxnSpPr/>
            <p:nvPr/>
          </p:nvCxnSpPr>
          <p:spPr>
            <a:xfrm>
              <a:off x="4229692" y="3247225"/>
              <a:ext cx="7380000" cy="0"/>
            </a:xfrm>
            <a:prstGeom prst="line">
              <a:avLst/>
            </a:prstGeom>
            <a:ln w="28575" cap="rnd">
              <a:solidFill>
                <a:schemeClr val="accent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25EB7F27-87F7-4DF5-9D6E-05D4451240B5}"/>
                </a:ext>
              </a:extLst>
            </p:cNvPr>
            <p:cNvCxnSpPr/>
            <p:nvPr/>
          </p:nvCxnSpPr>
          <p:spPr>
            <a:xfrm>
              <a:off x="4229692" y="3884784"/>
              <a:ext cx="7380000" cy="0"/>
            </a:xfrm>
            <a:prstGeom prst="line">
              <a:avLst/>
            </a:prstGeom>
            <a:ln w="28575" cap="rnd">
              <a:solidFill>
                <a:schemeClr val="accent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2" name="Group 21">
            <a:extLst>
              <a:ext uri="{FF2B5EF4-FFF2-40B4-BE49-F238E27FC236}">
                <a16:creationId xmlns:a16="http://schemas.microsoft.com/office/drawing/2014/main" id="{BA00F956-074A-4927-B7DB-E8FC103F60F1}"/>
              </a:ext>
            </a:extLst>
          </p:cNvPr>
          <p:cNvGrpSpPr/>
          <p:nvPr/>
        </p:nvGrpSpPr>
        <p:grpSpPr>
          <a:xfrm>
            <a:off x="5076825" y="849313"/>
            <a:ext cx="6967208" cy="625475"/>
            <a:chOff x="3192651" y="1781082"/>
            <a:chExt cx="8437955" cy="637559"/>
          </a:xfrm>
        </p:grpSpPr>
        <p:sp>
          <p:nvSpPr>
            <p:cNvPr id="23" name="TextBox 22">
              <a:extLst>
                <a:ext uri="{FF2B5EF4-FFF2-40B4-BE49-F238E27FC236}">
                  <a16:creationId xmlns:a16="http://schemas.microsoft.com/office/drawing/2014/main" id="{34985782-8E21-4A43-B5B7-A55AD635C9DB}"/>
                </a:ext>
              </a:extLst>
            </p:cNvPr>
            <p:cNvSpPr txBox="1"/>
            <p:nvPr/>
          </p:nvSpPr>
          <p:spPr>
            <a:xfrm>
              <a:off x="4427199" y="1826958"/>
              <a:ext cx="7074382" cy="521508"/>
            </a:xfrm>
            <a:prstGeom prst="rect">
              <a:avLst/>
            </a:prstGeom>
            <a:noFill/>
          </p:spPr>
          <p:txBody>
            <a:bodyPr wrap="square" lIns="179285" tIns="143428" rIns="179285" bIns="143428" rtlCol="0" anchor="ctr">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GB" sz="1600" b="0" i="0" u="none" strike="noStrike" kern="1200" cap="none" spc="0" normalizeH="0" baseline="0" noProof="0">
                  <a:ln>
                    <a:noFill/>
                  </a:ln>
                  <a:solidFill>
                    <a:srgbClr val="2F2F2F"/>
                  </a:solidFill>
                  <a:effectLst/>
                  <a:uLnTx/>
                  <a:uFillTx/>
                  <a:latin typeface="Segoe UI Semibold" panose="020B0702040204020203" pitchFamily="34" charset="0"/>
                  <a:ea typeface="+mn-ea"/>
                  <a:cs typeface="Segoe UI Semibold" panose="020B0702040204020203" pitchFamily="34" charset="0"/>
                </a:rPr>
                <a:t>40% Azure VMs running Linux </a:t>
              </a:r>
            </a:p>
          </p:txBody>
        </p:sp>
        <p:cxnSp>
          <p:nvCxnSpPr>
            <p:cNvPr id="24" name="Straight Connector 23">
              <a:extLst>
                <a:ext uri="{FF2B5EF4-FFF2-40B4-BE49-F238E27FC236}">
                  <a16:creationId xmlns:a16="http://schemas.microsoft.com/office/drawing/2014/main" id="{EE5831DC-2A3D-49C4-BA26-0532DC2D1121}"/>
                </a:ext>
              </a:extLst>
            </p:cNvPr>
            <p:cNvCxnSpPr>
              <a:cxnSpLocks/>
            </p:cNvCxnSpPr>
            <p:nvPr/>
          </p:nvCxnSpPr>
          <p:spPr>
            <a:xfrm>
              <a:off x="3192651" y="1781082"/>
              <a:ext cx="8437955" cy="0"/>
            </a:xfrm>
            <a:prstGeom prst="line">
              <a:avLst/>
            </a:prstGeom>
            <a:ln w="28575" cap="rnd">
              <a:solidFill>
                <a:schemeClr val="accent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D8B722C-96D9-44C2-BE11-AD30C586D9B4}"/>
                </a:ext>
              </a:extLst>
            </p:cNvPr>
            <p:cNvCxnSpPr>
              <a:cxnSpLocks/>
            </p:cNvCxnSpPr>
            <p:nvPr/>
          </p:nvCxnSpPr>
          <p:spPr>
            <a:xfrm>
              <a:off x="3270142" y="2382637"/>
              <a:ext cx="8360464" cy="36004"/>
            </a:xfrm>
            <a:prstGeom prst="line">
              <a:avLst/>
            </a:prstGeom>
            <a:ln w="28575" cap="rnd">
              <a:solidFill>
                <a:schemeClr val="accent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6" name="Group 25">
            <a:extLst>
              <a:ext uri="{FF2B5EF4-FFF2-40B4-BE49-F238E27FC236}">
                <a16:creationId xmlns:a16="http://schemas.microsoft.com/office/drawing/2014/main" id="{EAF2F546-162D-48DD-A273-0A3B02DA7A2E}"/>
              </a:ext>
            </a:extLst>
          </p:cNvPr>
          <p:cNvGrpSpPr/>
          <p:nvPr/>
        </p:nvGrpSpPr>
        <p:grpSpPr>
          <a:xfrm>
            <a:off x="4752975" y="2339975"/>
            <a:ext cx="7291747" cy="625475"/>
            <a:chOff x="4229692" y="4738481"/>
            <a:chExt cx="7380000" cy="637559"/>
          </a:xfrm>
        </p:grpSpPr>
        <p:sp>
          <p:nvSpPr>
            <p:cNvPr id="27" name="TextBox 26">
              <a:extLst>
                <a:ext uri="{FF2B5EF4-FFF2-40B4-BE49-F238E27FC236}">
                  <a16:creationId xmlns:a16="http://schemas.microsoft.com/office/drawing/2014/main" id="{7843EA67-7F75-4890-801B-683591DADDBC}"/>
                </a:ext>
              </a:extLst>
            </p:cNvPr>
            <p:cNvSpPr txBox="1"/>
            <p:nvPr/>
          </p:nvSpPr>
          <p:spPr>
            <a:xfrm>
              <a:off x="5591790" y="4779172"/>
              <a:ext cx="5933431" cy="521508"/>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GB" sz="1600" b="0" i="0" u="none" strike="noStrike" kern="1200" cap="none" spc="0" normalizeH="0" baseline="0" noProof="0">
                  <a:ln>
                    <a:noFill/>
                  </a:ln>
                  <a:solidFill>
                    <a:srgbClr val="2F2F2F"/>
                  </a:solidFill>
                  <a:effectLst/>
                  <a:uLnTx/>
                  <a:uFillTx/>
                  <a:latin typeface="Segoe UI Semibold" panose="020B0702040204020203" pitchFamily="34" charset="0"/>
                  <a:ea typeface="+mn-ea"/>
                  <a:cs typeface="Segoe UI Semibold" panose="020B0702040204020203" pitchFamily="34" charset="0"/>
                </a:rPr>
                <a:t>Strategic partnerships with OSS providers </a:t>
              </a:r>
            </a:p>
          </p:txBody>
        </p:sp>
        <p:cxnSp>
          <p:nvCxnSpPr>
            <p:cNvPr id="28" name="Straight Connector 27">
              <a:extLst>
                <a:ext uri="{FF2B5EF4-FFF2-40B4-BE49-F238E27FC236}">
                  <a16:creationId xmlns:a16="http://schemas.microsoft.com/office/drawing/2014/main" id="{B4320CA7-8AB3-4D6E-AC6B-17C6A89489E5}"/>
                </a:ext>
              </a:extLst>
            </p:cNvPr>
            <p:cNvCxnSpPr/>
            <p:nvPr/>
          </p:nvCxnSpPr>
          <p:spPr>
            <a:xfrm>
              <a:off x="4229692" y="4738481"/>
              <a:ext cx="7380000" cy="0"/>
            </a:xfrm>
            <a:prstGeom prst="line">
              <a:avLst/>
            </a:prstGeom>
            <a:ln w="28575" cap="rnd">
              <a:solidFill>
                <a:schemeClr val="accent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FCFA2002-89DB-4108-AA22-A8D28FFBDD5B}"/>
                </a:ext>
              </a:extLst>
            </p:cNvPr>
            <p:cNvCxnSpPr/>
            <p:nvPr/>
          </p:nvCxnSpPr>
          <p:spPr>
            <a:xfrm>
              <a:off x="4229692" y="5376040"/>
              <a:ext cx="7380000" cy="0"/>
            </a:xfrm>
            <a:prstGeom prst="line">
              <a:avLst/>
            </a:prstGeom>
            <a:ln w="28575" cap="rnd">
              <a:solidFill>
                <a:schemeClr val="accent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0" name="Group 29">
            <a:extLst>
              <a:ext uri="{FF2B5EF4-FFF2-40B4-BE49-F238E27FC236}">
                <a16:creationId xmlns:a16="http://schemas.microsoft.com/office/drawing/2014/main" id="{2A4D406F-CE73-4047-BF54-74CC4A0930D6}"/>
              </a:ext>
            </a:extLst>
          </p:cNvPr>
          <p:cNvGrpSpPr/>
          <p:nvPr/>
        </p:nvGrpSpPr>
        <p:grpSpPr>
          <a:xfrm>
            <a:off x="4819121" y="1579175"/>
            <a:ext cx="7260497" cy="625026"/>
            <a:chOff x="4229692" y="3247225"/>
            <a:chExt cx="7406085" cy="637559"/>
          </a:xfrm>
        </p:grpSpPr>
        <p:sp>
          <p:nvSpPr>
            <p:cNvPr id="31" name="TextBox 30">
              <a:extLst>
                <a:ext uri="{FF2B5EF4-FFF2-40B4-BE49-F238E27FC236}">
                  <a16:creationId xmlns:a16="http://schemas.microsoft.com/office/drawing/2014/main" id="{A1441FE6-E24C-437A-9AD4-D4935D0B4297}"/>
                </a:ext>
              </a:extLst>
            </p:cNvPr>
            <p:cNvSpPr txBox="1"/>
            <p:nvPr/>
          </p:nvSpPr>
          <p:spPr>
            <a:xfrm>
              <a:off x="5523861" y="3301446"/>
              <a:ext cx="6111916" cy="521508"/>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GB" sz="1600" b="0" i="0" u="none" strike="noStrike" kern="1200" cap="none" spc="0" normalizeH="0" baseline="0" noProof="0">
                  <a:ln>
                    <a:noFill/>
                  </a:ln>
                  <a:solidFill>
                    <a:srgbClr val="2F2F2F"/>
                  </a:solidFill>
                  <a:effectLst/>
                  <a:uLnTx/>
                  <a:uFillTx/>
                  <a:latin typeface="Segoe UI Semibold" panose="020B0702040204020203" pitchFamily="34" charset="0"/>
                  <a:ea typeface="+mn-ea"/>
                  <a:cs typeface="Segoe UI Semibold" panose="020B0702040204020203" pitchFamily="34" charset="0"/>
                </a:rPr>
                <a:t>60% of solutions in Azure Marketplace Linux based</a:t>
              </a:r>
            </a:p>
          </p:txBody>
        </p:sp>
        <p:cxnSp>
          <p:nvCxnSpPr>
            <p:cNvPr id="32" name="Straight Connector 31">
              <a:extLst>
                <a:ext uri="{FF2B5EF4-FFF2-40B4-BE49-F238E27FC236}">
                  <a16:creationId xmlns:a16="http://schemas.microsoft.com/office/drawing/2014/main" id="{2956C8D4-6E9B-4844-8C08-43892C9713B2}"/>
                </a:ext>
              </a:extLst>
            </p:cNvPr>
            <p:cNvCxnSpPr/>
            <p:nvPr/>
          </p:nvCxnSpPr>
          <p:spPr>
            <a:xfrm>
              <a:off x="4229692" y="3247225"/>
              <a:ext cx="7380000" cy="0"/>
            </a:xfrm>
            <a:prstGeom prst="line">
              <a:avLst/>
            </a:prstGeom>
            <a:ln w="28575" cap="rnd">
              <a:solidFill>
                <a:schemeClr val="accent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36ECCA59-0568-4BD6-96AD-BD95635A90D3}"/>
                </a:ext>
              </a:extLst>
            </p:cNvPr>
            <p:cNvCxnSpPr/>
            <p:nvPr/>
          </p:nvCxnSpPr>
          <p:spPr>
            <a:xfrm>
              <a:off x="4229692" y="3884784"/>
              <a:ext cx="7380000" cy="0"/>
            </a:xfrm>
            <a:prstGeom prst="line">
              <a:avLst/>
            </a:prstGeom>
            <a:ln w="28575" cap="rnd">
              <a:solidFill>
                <a:schemeClr val="accent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sp>
        <p:nvSpPr>
          <p:cNvPr id="55" name="Rectangle 54">
            <a:extLst>
              <a:ext uri="{FF2B5EF4-FFF2-40B4-BE49-F238E27FC236}">
                <a16:creationId xmlns:a16="http://schemas.microsoft.com/office/drawing/2014/main" id="{8E7204E6-B6F0-4961-900A-11ECA646E2BA}"/>
              </a:ext>
            </a:extLst>
          </p:cNvPr>
          <p:cNvSpPr/>
          <p:nvPr/>
        </p:nvSpPr>
        <p:spPr bwMode="auto">
          <a:xfrm>
            <a:off x="0" y="0"/>
            <a:ext cx="3429974"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2" name="Group 51">
            <a:extLst>
              <a:ext uri="{FF2B5EF4-FFF2-40B4-BE49-F238E27FC236}">
                <a16:creationId xmlns:a16="http://schemas.microsoft.com/office/drawing/2014/main" id="{638AEB06-38D2-4EA4-9F8C-E850320D5AC5}"/>
              </a:ext>
            </a:extLst>
          </p:cNvPr>
          <p:cNvGrpSpPr/>
          <p:nvPr/>
        </p:nvGrpSpPr>
        <p:grpSpPr>
          <a:xfrm>
            <a:off x="9333625" y="3696491"/>
            <a:ext cx="2469226" cy="3161510"/>
            <a:chOff x="3304425" y="1682593"/>
            <a:chExt cx="3116868" cy="3990726"/>
          </a:xfrm>
        </p:grpSpPr>
        <p:pic>
          <p:nvPicPr>
            <p:cNvPr id="53" name="Picture 52">
              <a:extLst>
                <a:ext uri="{FF2B5EF4-FFF2-40B4-BE49-F238E27FC236}">
                  <a16:creationId xmlns:a16="http://schemas.microsoft.com/office/drawing/2014/main" id="{4D5BD57E-7576-48CE-BC02-0EA96A511FBC}"/>
                </a:ext>
              </a:extLst>
            </p:cNvPr>
            <p:cNvPicPr>
              <a:picLocks noChangeAspect="1"/>
            </p:cNvPicPr>
            <p:nvPr/>
          </p:nvPicPr>
          <p:blipFill rotWithShape="1">
            <a:blip r:embed="rId3">
              <a:extLst>
                <a:ext uri="{28A0092B-C50C-407E-A947-70E740481C1C}">
                  <a14:useLocalDpi xmlns:a14="http://schemas.microsoft.com/office/drawing/2010/main" val="0"/>
                </a:ext>
              </a:extLst>
            </a:blip>
            <a:srcRect r="66328"/>
            <a:stretch/>
          </p:blipFill>
          <p:spPr>
            <a:xfrm>
              <a:off x="3330601" y="1682593"/>
              <a:ext cx="3064517" cy="3068895"/>
            </a:xfrm>
            <a:prstGeom prst="rect">
              <a:avLst/>
            </a:prstGeom>
          </p:spPr>
        </p:pic>
        <p:pic>
          <p:nvPicPr>
            <p:cNvPr id="54" name="Picture 53">
              <a:extLst>
                <a:ext uri="{FF2B5EF4-FFF2-40B4-BE49-F238E27FC236}">
                  <a16:creationId xmlns:a16="http://schemas.microsoft.com/office/drawing/2014/main" id="{5EE1C8C7-8BF3-4036-B64C-F7EE99A3561E}"/>
                </a:ext>
              </a:extLst>
            </p:cNvPr>
            <p:cNvPicPr>
              <a:picLocks noChangeAspect="1"/>
            </p:cNvPicPr>
            <p:nvPr/>
          </p:nvPicPr>
          <p:blipFill rotWithShape="1">
            <a:blip r:embed="rId3">
              <a:extLst>
                <a:ext uri="{28A0092B-C50C-407E-A947-70E740481C1C}">
                  <a14:useLocalDpi xmlns:a14="http://schemas.microsoft.com/office/drawing/2010/main" val="0"/>
                </a:ext>
              </a:extLst>
            </a:blip>
            <a:srcRect l="39505"/>
            <a:stretch/>
          </p:blipFill>
          <p:spPr>
            <a:xfrm>
              <a:off x="3304425" y="3935965"/>
              <a:ext cx="3116868" cy="1737354"/>
            </a:xfrm>
            <a:prstGeom prst="rect">
              <a:avLst/>
            </a:prstGeom>
          </p:spPr>
        </p:pic>
      </p:grpSp>
      <p:sp>
        <p:nvSpPr>
          <p:cNvPr id="3" name="Title 2">
            <a:extLst>
              <a:ext uri="{FF2B5EF4-FFF2-40B4-BE49-F238E27FC236}">
                <a16:creationId xmlns:a16="http://schemas.microsoft.com/office/drawing/2014/main" id="{3751BA95-EB10-415E-A35D-2647DA1C2357}"/>
              </a:ext>
            </a:extLst>
          </p:cNvPr>
          <p:cNvSpPr>
            <a:spLocks noGrp="1"/>
          </p:cNvSpPr>
          <p:nvPr>
            <p:ph type="title"/>
          </p:nvPr>
        </p:nvSpPr>
        <p:spPr>
          <a:xfrm>
            <a:off x="269240" y="354826"/>
            <a:ext cx="3109639" cy="899665"/>
          </a:xfrm>
        </p:spPr>
        <p:txBody>
          <a:bodyPr/>
          <a:lstStyle/>
          <a:p>
            <a:r>
              <a:rPr lang="en-US" sz="4000"/>
              <a:t>Linux, Open Source, and Red Hat</a:t>
            </a:r>
          </a:p>
        </p:txBody>
      </p:sp>
      <p:grpSp>
        <p:nvGrpSpPr>
          <p:cNvPr id="36" name="Group 35">
            <a:extLst>
              <a:ext uri="{FF2B5EF4-FFF2-40B4-BE49-F238E27FC236}">
                <a16:creationId xmlns:a16="http://schemas.microsoft.com/office/drawing/2014/main" id="{249B98CA-7AF5-45CC-9D7B-64D532113583}"/>
              </a:ext>
            </a:extLst>
          </p:cNvPr>
          <p:cNvGrpSpPr/>
          <p:nvPr/>
        </p:nvGrpSpPr>
        <p:grpSpPr>
          <a:xfrm>
            <a:off x="3331545" y="447901"/>
            <a:ext cx="2535846" cy="3075931"/>
            <a:chOff x="6248463" y="428616"/>
            <a:chExt cx="5045991" cy="6120680"/>
          </a:xfrm>
        </p:grpSpPr>
        <p:sp>
          <p:nvSpPr>
            <p:cNvPr id="39" name="Oval 38">
              <a:extLst>
                <a:ext uri="{FF2B5EF4-FFF2-40B4-BE49-F238E27FC236}">
                  <a16:creationId xmlns:a16="http://schemas.microsoft.com/office/drawing/2014/main" id="{EEFAE641-D670-4131-B419-2E3927A6D87D}"/>
                </a:ext>
              </a:extLst>
            </p:cNvPr>
            <p:cNvSpPr/>
            <p:nvPr/>
          </p:nvSpPr>
          <p:spPr bwMode="auto">
            <a:xfrm>
              <a:off x="7243257" y="2144608"/>
              <a:ext cx="2808312" cy="388843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GB"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0" name="Picture 39">
              <a:extLst>
                <a:ext uri="{FF2B5EF4-FFF2-40B4-BE49-F238E27FC236}">
                  <a16:creationId xmlns:a16="http://schemas.microsoft.com/office/drawing/2014/main" id="{1FC262F2-4533-4B15-B623-C9526A7A6734}"/>
                </a:ext>
              </a:extLst>
            </p:cNvPr>
            <p:cNvPicPr>
              <a:picLocks noChangeAspect="1"/>
            </p:cNvPicPr>
            <p:nvPr/>
          </p:nvPicPr>
          <p:blipFill>
            <a:blip r:embed="rId4"/>
            <a:stretch>
              <a:fillRect/>
            </a:stretch>
          </p:blipFill>
          <p:spPr>
            <a:xfrm>
              <a:off x="6248463" y="428616"/>
              <a:ext cx="5045991" cy="6120680"/>
            </a:xfrm>
            <a:prstGeom prst="rect">
              <a:avLst/>
            </a:prstGeom>
          </p:spPr>
        </p:pic>
      </p:grpSp>
    </p:spTree>
    <p:extLst>
      <p:ext uri="{BB962C8B-B14F-4D97-AF65-F5344CB8AC3E}">
        <p14:creationId xmlns:p14="http://schemas.microsoft.com/office/powerpoint/2010/main" val="23720663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wipe(left)">
                                      <p:cBhvr>
                                        <p:cTn id="11" dur="500"/>
                                        <p:tgtEl>
                                          <p:spTgt spid="22"/>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wipe(left)">
                                      <p:cBhvr>
                                        <p:cTn id="15" dur="500"/>
                                        <p:tgtEl>
                                          <p:spTgt spid="30"/>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wipe(left)">
                                      <p:cBhvr>
                                        <p:cTn id="19" dur="500"/>
                                        <p:tgtEl>
                                          <p:spTgt spid="26"/>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52"/>
                                        </p:tgtEl>
                                        <p:attrNameLst>
                                          <p:attrName>style.visibility</p:attrName>
                                        </p:attrNameLst>
                                      </p:cBhvr>
                                      <p:to>
                                        <p:strVal val="visible"/>
                                      </p:to>
                                    </p:set>
                                    <p:animEffect transition="in" filter="fade">
                                      <p:cBhvr>
                                        <p:cTn id="23" dur="500"/>
                                        <p:tgtEl>
                                          <p:spTgt spid="52"/>
                                        </p:tgtEl>
                                      </p:cBhvr>
                                    </p:animEffect>
                                  </p:childTnLst>
                                </p:cTn>
                              </p:par>
                            </p:childTnLst>
                          </p:cTn>
                        </p:par>
                        <p:par>
                          <p:cTn id="24" fill="hold">
                            <p:stCondLst>
                              <p:cond delay="2500"/>
                            </p:stCondLst>
                            <p:childTnLst>
                              <p:par>
                                <p:cTn id="25" presetID="22" presetClass="entr" presetSubtype="2" fill="hold" nodeType="afterEffect">
                                  <p:stCondLst>
                                    <p:cond delay="0"/>
                                  </p:stCondLst>
                                  <p:childTnLst>
                                    <p:set>
                                      <p:cBhvr>
                                        <p:cTn id="26" dur="1" fill="hold">
                                          <p:stCondLst>
                                            <p:cond delay="0"/>
                                          </p:stCondLst>
                                        </p:cTn>
                                        <p:tgtEl>
                                          <p:spTgt spid="38"/>
                                        </p:tgtEl>
                                        <p:attrNameLst>
                                          <p:attrName>style.visibility</p:attrName>
                                        </p:attrNameLst>
                                      </p:cBhvr>
                                      <p:to>
                                        <p:strVal val="visible"/>
                                      </p:to>
                                    </p:set>
                                    <p:animEffect transition="in" filter="wipe(right)">
                                      <p:cBhvr>
                                        <p:cTn id="27" dur="500"/>
                                        <p:tgtEl>
                                          <p:spTgt spid="38"/>
                                        </p:tgtEl>
                                      </p:cBhvr>
                                    </p:animEffect>
                                  </p:childTnLst>
                                </p:cTn>
                              </p:par>
                            </p:childTnLst>
                          </p:cTn>
                        </p:par>
                        <p:par>
                          <p:cTn id="28" fill="hold">
                            <p:stCondLst>
                              <p:cond delay="3000"/>
                            </p:stCondLst>
                            <p:childTnLst>
                              <p:par>
                                <p:cTn id="29" presetID="22" presetClass="entr" presetSubtype="2" fill="hold" nodeType="afterEffect">
                                  <p:stCondLst>
                                    <p:cond delay="0"/>
                                  </p:stCondLst>
                                  <p:childTnLst>
                                    <p:set>
                                      <p:cBhvr>
                                        <p:cTn id="30" dur="1" fill="hold">
                                          <p:stCondLst>
                                            <p:cond delay="0"/>
                                          </p:stCondLst>
                                        </p:cTn>
                                        <p:tgtEl>
                                          <p:spTgt spid="48"/>
                                        </p:tgtEl>
                                        <p:attrNameLst>
                                          <p:attrName>style.visibility</p:attrName>
                                        </p:attrNameLst>
                                      </p:cBhvr>
                                      <p:to>
                                        <p:strVal val="visible"/>
                                      </p:to>
                                    </p:set>
                                    <p:animEffect transition="in" filter="wipe(right)">
                                      <p:cBhvr>
                                        <p:cTn id="31" dur="500"/>
                                        <p:tgtEl>
                                          <p:spTgt spid="48"/>
                                        </p:tgtEl>
                                      </p:cBhvr>
                                    </p:animEffect>
                                  </p:childTnLst>
                                </p:cTn>
                              </p:par>
                            </p:childTnLst>
                          </p:cTn>
                        </p:par>
                        <p:par>
                          <p:cTn id="32" fill="hold">
                            <p:stCondLst>
                              <p:cond delay="3500"/>
                            </p:stCondLst>
                            <p:childTnLst>
                              <p:par>
                                <p:cTn id="33" presetID="22" presetClass="entr" presetSubtype="2" fill="hold" nodeType="afterEffect">
                                  <p:stCondLst>
                                    <p:cond delay="0"/>
                                  </p:stCondLst>
                                  <p:childTnLst>
                                    <p:set>
                                      <p:cBhvr>
                                        <p:cTn id="34" dur="1" fill="hold">
                                          <p:stCondLst>
                                            <p:cond delay="0"/>
                                          </p:stCondLst>
                                        </p:cTn>
                                        <p:tgtEl>
                                          <p:spTgt spid="44"/>
                                        </p:tgtEl>
                                        <p:attrNameLst>
                                          <p:attrName>style.visibility</p:attrName>
                                        </p:attrNameLst>
                                      </p:cBhvr>
                                      <p:to>
                                        <p:strVal val="visible"/>
                                      </p:to>
                                    </p:set>
                                    <p:animEffect transition="in" filter="wipe(right)">
                                      <p:cBhvr>
                                        <p:cTn id="35"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2.xml.rels><?xml version="1.0" encoding="UTF-8" standalone="yes"?>
<Relationships xmlns="http://schemas.openxmlformats.org/package/2006/relationships"><Relationship Id="rId1" Type="http://schemas.openxmlformats.org/officeDocument/2006/relationships/image" Target="../media/image22.jpeg"/></Relationships>
</file>

<file path=ppt/theme/theme1.xml><?xml version="1.0" encoding="utf-8"?>
<a:theme xmlns:a="http://schemas.openxmlformats.org/drawingml/2006/main" name="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brand_template_blue_accessible.pptx" id="{F774D412-23CA-4DC2-A47D-10DB1AEE7EFE}" vid="{952AAC9D-4DB4-450B-87D3-2D1B406135CB}"/>
    </a:ext>
  </a:extLst>
</a:theme>
</file>

<file path=ppt/theme/theme2.xml><?xml version="1.0" encoding="utf-8"?>
<a:theme xmlns:a="http://schemas.openxmlformats.org/drawingml/2006/main" name="SavonVTI">
  <a:themeElements>
    <a:clrScheme name="">
      <a:dk1>
        <a:srgbClr val="000000"/>
      </a:dk1>
      <a:lt1>
        <a:srgbClr val="FFFFFF"/>
      </a:lt1>
      <a:dk2>
        <a:srgbClr val="242841"/>
      </a:dk2>
      <a:lt2>
        <a:srgbClr val="E2E8E5"/>
      </a:lt2>
      <a:accent1>
        <a:srgbClr val="C34D81"/>
      </a:accent1>
      <a:accent2>
        <a:srgbClr val="B13BA1"/>
      </a:accent2>
      <a:accent3>
        <a:srgbClr val="A24DC3"/>
      </a:accent3>
      <a:accent4>
        <a:srgbClr val="6441B4"/>
      </a:accent4>
      <a:accent5>
        <a:srgbClr val="4D5AC3"/>
      </a:accent5>
      <a:accent6>
        <a:srgbClr val="3B79B1"/>
      </a:accent6>
      <a:hlink>
        <a:srgbClr val="6D67CC"/>
      </a:hlink>
      <a:folHlink>
        <a:srgbClr val="7F7F7F"/>
      </a:folHlink>
    </a:clrScheme>
    <a:fontScheme name="Savon">
      <a:majorFont>
        <a:latin typeface="Garamond"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aramond"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80000"/>
                <a:shade val="100000"/>
                <a:satMod val="300000"/>
              </a:schemeClr>
            </a:gs>
            <a:gs pos="100000">
              <a:schemeClr val="phClr">
                <a:tint val="100000"/>
                <a:shade val="30000"/>
                <a:satMod val="200000"/>
              </a:schemeClr>
            </a:gs>
          </a:gsLst>
          <a:path path="circle">
            <a:fillToRect l="50000" t="50000" r="50000" b="50000"/>
          </a:path>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SavonVTI" id="{A72E8C35-66DD-49F8-AF66-813F19B983AE}" vid="{93CCBC76-B7A1-4C3D-93EA-5CE34C4670F9}"/>
    </a:ext>
  </a:extLst>
</a:theme>
</file>

<file path=ppt/theme/theme3.xml><?xml version="1.0" encoding="utf-8"?>
<a:theme xmlns:a="http://schemas.openxmlformats.org/drawingml/2006/main" name="VLAB Template">
  <a:themeElements>
    <a:clrScheme name="Volume Licensing Customer Advisory Board">
      <a:dk1>
        <a:srgbClr val="2F2F2F"/>
      </a:dk1>
      <a:lt1>
        <a:srgbClr val="FFFFFF"/>
      </a:lt1>
      <a:dk2>
        <a:srgbClr val="2F2F2F"/>
      </a:dk2>
      <a:lt2>
        <a:srgbClr val="FFFFFF"/>
      </a:lt2>
      <a:accent1>
        <a:srgbClr val="0078D7"/>
      </a:accent1>
      <a:accent2>
        <a:srgbClr val="00BCF2"/>
      </a:accent2>
      <a:accent3>
        <a:srgbClr val="002050"/>
      </a:accent3>
      <a:accent4>
        <a:srgbClr val="008272"/>
      </a:accent4>
      <a:accent5>
        <a:srgbClr val="00B294"/>
      </a:accent5>
      <a:accent6>
        <a:srgbClr val="5C2D91"/>
      </a:accent6>
      <a:hlink>
        <a:srgbClr val="0078D7"/>
      </a:hlink>
      <a:folHlink>
        <a:srgbClr val="0078D7"/>
      </a:folHlink>
    </a:clrScheme>
    <a:fontScheme name="Segoe">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01.potx" id="{85FDBBA0-EF23-4239-B210-6D16F248693D}" vid="{CD38365E-7401-4665-AF36-7000951ED6D4}"/>
    </a:ext>
  </a:extLst>
</a:theme>
</file>

<file path=ppt/theme/theme4.xml><?xml version="1.0" encoding="utf-8"?>
<a:theme xmlns:a="http://schemas.openxmlformats.org/drawingml/2006/main" name="TCL-WC Template | White">
  <a:themeElements>
    <a:clrScheme name="TCL WC light">
      <a:dk1>
        <a:srgbClr val="000000"/>
      </a:dk1>
      <a:lt1>
        <a:srgbClr val="FFFFFF"/>
      </a:lt1>
      <a:dk2>
        <a:srgbClr val="2F2F2F"/>
      </a:dk2>
      <a:lt2>
        <a:srgbClr val="505050"/>
      </a:lt2>
      <a:accent1>
        <a:srgbClr val="737373"/>
      </a:accent1>
      <a:accent2>
        <a:srgbClr val="D2D2D2"/>
      </a:accent2>
      <a:accent3>
        <a:srgbClr val="BAD80A"/>
      </a:accent3>
      <a:accent4>
        <a:srgbClr val="107C10"/>
      </a:accent4>
      <a:accent5>
        <a:srgbClr val="FF9349"/>
      </a:accent5>
      <a:accent6>
        <a:srgbClr val="0078D4"/>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F2F2F2"/>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chemeClr val="tx1"/>
                </a:gs>
                <a:gs pos="100000">
                  <a:schemeClr val="tx1"/>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accent3"/>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PARK - Azure Track - Speaker Slide Template" id="{48288D01-C1F5-E745-ACF6-7B59AFF76ED6}" vid="{C4FEF54C-B50E-6A44-B1CE-DC2974D0018E}"/>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Override1.xml><?xml version="1.0" encoding="utf-8"?>
<a:themeOverride xmlns:a="http://schemas.openxmlformats.org/drawingml/2006/main">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4F24400607199A40B33B787452AC6853" ma:contentTypeVersion="4" ma:contentTypeDescription="Create a new document." ma:contentTypeScope="" ma:versionID="d4fa0e962e154771c4b04d157f065612">
  <xsd:schema xmlns:xsd="http://www.w3.org/2001/XMLSchema" xmlns:xs="http://www.w3.org/2001/XMLSchema" xmlns:p="http://schemas.microsoft.com/office/2006/metadata/properties" xmlns:ns2="f784ab01-3b00-4499-a3fe-88ca86405c7b" xmlns:ns3="17012f8d-dfee-46cb-a314-eed379f2338a" targetNamespace="http://schemas.microsoft.com/office/2006/metadata/properties" ma:root="true" ma:fieldsID="e40c5e3d3f289be86837d2f9b3f2d413" ns2:_="" ns3:_="">
    <xsd:import namespace="f784ab01-3b00-4499-a3fe-88ca86405c7b"/>
    <xsd:import namespace="17012f8d-dfee-46cb-a314-eed379f2338a"/>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784ab01-3b00-4499-a3fe-88ca86405c7b"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17012f8d-dfee-46cb-a314-eed379f2338a"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80773F8E-CD3C-401D-81D0-68F54DCC798C}">
  <ds:schemaRefs>
    <ds:schemaRef ds:uri="http://schemas.microsoft.com/sharepoint/v3/contenttype/forms"/>
  </ds:schemaRefs>
</ds:datastoreItem>
</file>

<file path=customXml/itemProps2.xml><?xml version="1.0" encoding="utf-8"?>
<ds:datastoreItem xmlns:ds="http://schemas.openxmlformats.org/officeDocument/2006/customXml" ds:itemID="{AD52CC95-7A67-43DF-9EFE-944F5203E31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784ab01-3b00-4499-a3fe-88ca86405c7b"/>
    <ds:schemaRef ds:uri="17012f8d-dfee-46cb-a314-eed379f2338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561B1131-15CA-429C-B875-56F79CD6C674}">
  <ds:schemaRefs>
    <ds:schemaRef ds:uri="http://schemas.openxmlformats.org/package/2006/metadata/core-properties"/>
    <ds:schemaRef ds:uri="http://purl.org/dc/dcmitype/"/>
    <ds:schemaRef ds:uri="http://schemas.microsoft.com/office/2006/metadata/properties"/>
    <ds:schemaRef ds:uri="http://www.w3.org/XML/1998/namespace"/>
    <ds:schemaRef ds:uri="f784ab01-3b00-4499-a3fe-88ca86405c7b"/>
    <ds:schemaRef ds:uri="http://purl.org/dc/elements/1.1/"/>
    <ds:schemaRef ds:uri="17012f8d-dfee-46cb-a314-eed379f2338a"/>
    <ds:schemaRef ds:uri="http://schemas.microsoft.com/office/2006/documentManagement/types"/>
    <ds:schemaRef ds:uri="http://schemas.microsoft.com/office/infopath/2007/PartnerControls"/>
    <ds:schemaRef ds:uri="http://purl.org/dc/te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Microsoft_brand_template_blue</Template>
  <TotalTime>0</TotalTime>
  <Words>2179</Words>
  <Application>Microsoft Office PowerPoint</Application>
  <PresentationFormat>Widescreen</PresentationFormat>
  <Paragraphs>358</Paragraphs>
  <Slides>31</Slides>
  <Notes>25</Notes>
  <HiddenSlides>1</HiddenSlides>
  <MMClips>0</MMClips>
  <ScaleCrop>false</ScaleCrop>
  <HeadingPairs>
    <vt:vector size="6" baseType="variant">
      <vt:variant>
        <vt:lpstr>Fonts Used</vt:lpstr>
      </vt:variant>
      <vt:variant>
        <vt:i4>10</vt:i4>
      </vt:variant>
      <vt:variant>
        <vt:lpstr>Theme</vt:lpstr>
      </vt:variant>
      <vt:variant>
        <vt:i4>4</vt:i4>
      </vt:variant>
      <vt:variant>
        <vt:lpstr>Slide Titles</vt:lpstr>
      </vt:variant>
      <vt:variant>
        <vt:i4>31</vt:i4>
      </vt:variant>
    </vt:vector>
  </HeadingPairs>
  <TitlesOfParts>
    <vt:vector size="45" baseType="lpstr">
      <vt:lpstr>Arial</vt:lpstr>
      <vt:lpstr>Calibri</vt:lpstr>
      <vt:lpstr>Consolas</vt:lpstr>
      <vt:lpstr>Garamond</vt:lpstr>
      <vt:lpstr>Roboto</vt:lpstr>
      <vt:lpstr>Segoe UI</vt:lpstr>
      <vt:lpstr>Segoe UI Light</vt:lpstr>
      <vt:lpstr>Segoe UI Semibold</vt:lpstr>
      <vt:lpstr>Segoe UI Semilight</vt:lpstr>
      <vt:lpstr>Wingdings</vt:lpstr>
      <vt:lpstr>White Template</vt:lpstr>
      <vt:lpstr>SavonVTI</vt:lpstr>
      <vt:lpstr>VLAB Template</vt:lpstr>
      <vt:lpstr>TCL-WC Template | White</vt:lpstr>
      <vt:lpstr>Microsoft Cloud University Azure Fundamentals – Compute, Storage, Migration and Data Protection</vt:lpstr>
      <vt:lpstr>The Ground Rules</vt:lpstr>
      <vt:lpstr>Agenda</vt:lpstr>
      <vt:lpstr>Virtual Machines</vt:lpstr>
      <vt:lpstr>PowerPoint Presentation</vt:lpstr>
      <vt:lpstr>What are Virtual Machines? </vt:lpstr>
      <vt:lpstr>The Business Need for Virtualisation  </vt:lpstr>
      <vt:lpstr>Most comprehensive resiliency and best SLA</vt:lpstr>
      <vt:lpstr>Linux, Open Source, and Red Hat</vt:lpstr>
      <vt:lpstr>Beyond on-demand infrastructure </vt:lpstr>
      <vt:lpstr>Azure Virtual Machines and Azure Dedicated</vt:lpstr>
      <vt:lpstr>Storage</vt:lpstr>
      <vt:lpstr>PowerPoint Presentation</vt:lpstr>
      <vt:lpstr>Secure, scalable and highly available storage options  for every use case</vt:lpstr>
      <vt:lpstr>Azure Disks</vt:lpstr>
      <vt:lpstr>Virtual Machine Disk Storage </vt:lpstr>
      <vt:lpstr>Azure Storage Durability</vt:lpstr>
      <vt:lpstr>Azure Migration</vt:lpstr>
      <vt:lpstr>Azure Migrations </vt:lpstr>
      <vt:lpstr>Azure Migrate </vt:lpstr>
      <vt:lpstr>PowerPoint Presentation</vt:lpstr>
      <vt:lpstr>Data Protection and Backup</vt:lpstr>
      <vt:lpstr>Data and VM Protection… </vt:lpstr>
      <vt:lpstr>PowerPoint Presentation</vt:lpstr>
      <vt:lpstr>PowerPoint Presentation</vt:lpstr>
      <vt:lpstr>PowerPoint Presentation</vt:lpstr>
      <vt:lpstr>Business Continuity and Disaster Recovery </vt:lpstr>
      <vt:lpstr>Business Continuity and Disaster Recover </vt:lpstr>
      <vt:lpstr>PowerPoint Presentation</vt:lpstr>
      <vt:lpstr>Summary </vt:lpstr>
      <vt:lpstr>Thank you</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the Microsoft presentation toolkit</dc:title>
  <dc:subject/>
  <dc:creator>Maya Azar</dc:creator>
  <cp:keywords/>
  <dc:description/>
  <cp:lastModifiedBy>Eva Callinan</cp:lastModifiedBy>
  <cp:revision>146</cp:revision>
  <dcterms:created xsi:type="dcterms:W3CDTF">2022-03-25T12:05:15Z</dcterms:created>
  <dcterms:modified xsi:type="dcterms:W3CDTF">2023-10-23T16:01:10Z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0x0101004F24400607199A40B33B787452AC6853</vt:lpwstr>
  </property>
</Properties>
</file>